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showSpecialPlsOnTitleSld="0" removePersonalInfoOnSave="1" autoCompressPictures="0">
  <p:sldMasterIdLst>
    <p:sldMasterId id="2147483648" r:id="rId1"/>
  </p:sldMasterIdLst>
  <p:notesMasterIdLst>
    <p:notesMasterId r:id="rId4"/>
  </p:notesMasterIdLst>
  <p:handoutMasterIdLst>
    <p:handoutMasterId r:id="rId45"/>
  </p:handoutMasterIdLst>
  <p:sldIdLst>
    <p:sldId id="256" r:id="rId3"/>
    <p:sldId id="401" r:id="rId5"/>
    <p:sldId id="502" r:id="rId6"/>
    <p:sldId id="503" r:id="rId7"/>
    <p:sldId id="504" r:id="rId8"/>
    <p:sldId id="505" r:id="rId9"/>
    <p:sldId id="506" r:id="rId10"/>
    <p:sldId id="507" r:id="rId11"/>
    <p:sldId id="508" r:id="rId12"/>
    <p:sldId id="509" r:id="rId13"/>
    <p:sldId id="510" r:id="rId14"/>
    <p:sldId id="511" r:id="rId15"/>
    <p:sldId id="499" r:id="rId16"/>
    <p:sldId id="513" r:id="rId17"/>
    <p:sldId id="512" r:id="rId18"/>
    <p:sldId id="500" r:id="rId19"/>
    <p:sldId id="501" r:id="rId20"/>
    <p:sldId id="485" r:id="rId21"/>
    <p:sldId id="486" r:id="rId22"/>
    <p:sldId id="487" r:id="rId23"/>
    <p:sldId id="488" r:id="rId24"/>
    <p:sldId id="489" r:id="rId25"/>
    <p:sldId id="491" r:id="rId26"/>
    <p:sldId id="492" r:id="rId27"/>
    <p:sldId id="493" r:id="rId28"/>
    <p:sldId id="494" r:id="rId29"/>
    <p:sldId id="495" r:id="rId30"/>
    <p:sldId id="496" r:id="rId31"/>
    <p:sldId id="497" r:id="rId32"/>
    <p:sldId id="498" r:id="rId33"/>
    <p:sldId id="475" r:id="rId34"/>
    <p:sldId id="481" r:id="rId35"/>
    <p:sldId id="482" r:id="rId36"/>
    <p:sldId id="483" r:id="rId37"/>
    <p:sldId id="484" r:id="rId38"/>
    <p:sldId id="476" r:id="rId39"/>
    <p:sldId id="477" r:id="rId40"/>
    <p:sldId id="478" r:id="rId41"/>
    <p:sldId id="479" r:id="rId42"/>
    <p:sldId id="480" r:id="rId43"/>
    <p:sldId id="339" r:id="rId44"/>
  </p:sldIdLst>
  <p:sldSz cx="12192000" cy="6858000"/>
  <p:notesSz cx="6858000" cy="9144000"/>
  <p:custDataLst>
    <p:tags r:id="rId49"/>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71F65"/>
    <a:srgbClr val="19191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83879" autoAdjust="0"/>
  </p:normalViewPr>
  <p:slideViewPr>
    <p:cSldViewPr snapToGrid="0" snapToObjects="1">
      <p:cViewPr varScale="1">
        <p:scale>
          <a:sx n="59" d="100"/>
          <a:sy n="59" d="100"/>
        </p:scale>
        <p:origin x="154" y="28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2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r>
              <a:rPr lang="zh-CN" altLang="en-US" dirty="0"/>
              <a:t>目前。以现在大学生们使用较多的番茄</a:t>
            </a:r>
            <a:r>
              <a:rPr lang="en-US" altLang="zh-CN" dirty="0" err="1"/>
              <a:t>todo</a:t>
            </a:r>
            <a:r>
              <a:rPr lang="zh-CN" altLang="en-US" dirty="0"/>
              <a:t>为例，它有一个锁机功能，就是通过锁屏来控制你使用手机，强制性的让你学习。此功能的，这对于自我管理能力极差的人来说确实很好，但是对那些稍有一定自我管理能力的人来说作用就很小了。而且，通过强制控制手机来提高时间利用率实属下下策，对于时间管理差的人来说他只是通过你的软件完成了今天的任务，并没有提高自己对时间的管理能力，所以说，市场上很需要一款既能帮助人提高时间管理意识，又有略微一点点强制性安排时间的系统。</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3A1AC378-1965-4C93-A3EB-8E20A49CB6B2}" type="slidenum">
              <a:rPr lang="zh-CN" altLang="en-US" smtClean="0">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457200">
              <a:lnSpc>
                <a:spcPct val="120000"/>
              </a:lnSpc>
            </a:pPr>
            <a:r>
              <a:rPr dirty="0">
                <a:latin typeface="+mj-ea"/>
                <a:ea typeface="+mj-ea"/>
                <a:cs typeface="+mj-ea"/>
                <a:sym typeface="+mn-ea"/>
              </a:rPr>
              <a:t>个人时间管理系统的搭建主要靠技术上的支撑和开发团队的运维。小组内分工明确，各个功能都有擅长该方面的组员负责实现，所以</a:t>
            </a:r>
            <a:r>
              <a:rPr dirty="0">
                <a:solidFill>
                  <a:srgbClr val="FF0000"/>
                </a:solidFill>
                <a:latin typeface="+mj-ea"/>
                <a:ea typeface="+mj-ea"/>
                <a:cs typeface="+mj-ea"/>
                <a:sym typeface="+mn-ea"/>
              </a:rPr>
              <a:t>开发成本主要为服务器租赁以及第三方短信接口等增值服务。</a:t>
            </a:r>
            <a:endParaRPr dirty="0">
              <a:solidFill>
                <a:srgbClr val="FF0000"/>
              </a:solidFill>
              <a:latin typeface="+mj-ea"/>
              <a:ea typeface="+mj-ea"/>
              <a:cs typeface="+mj-ea"/>
            </a:endParaRPr>
          </a:p>
          <a:p>
            <a:pPr indent="457200">
              <a:lnSpc>
                <a:spcPct val="120000"/>
              </a:lnSpc>
            </a:pPr>
            <a:endParaRPr dirty="0">
              <a:latin typeface="+mj-ea"/>
              <a:ea typeface="+mj-ea"/>
              <a:cs typeface="+mj-ea"/>
            </a:endParaRPr>
          </a:p>
          <a:p>
            <a:pPr indent="457200">
              <a:lnSpc>
                <a:spcPct val="120000"/>
              </a:lnSpc>
            </a:pPr>
            <a:r>
              <a:rPr dirty="0">
                <a:latin typeface="+mj-ea"/>
                <a:ea typeface="+mj-ea"/>
                <a:cs typeface="+mj-ea"/>
                <a:sym typeface="+mn-ea"/>
              </a:rPr>
              <a:t>在研发初期，本系统由运营部门</a:t>
            </a:r>
            <a:r>
              <a:rPr dirty="0">
                <a:solidFill>
                  <a:srgbClr val="FF0000"/>
                </a:solidFill>
                <a:latin typeface="+mj-ea"/>
                <a:ea typeface="+mj-ea"/>
                <a:cs typeface="+mj-ea"/>
                <a:sym typeface="+mn-ea"/>
              </a:rPr>
              <a:t>启动竞标项目，谋求企业合作，吸引投资，作为系统项目研发的经费</a:t>
            </a:r>
            <a:r>
              <a:rPr dirty="0">
                <a:latin typeface="+mj-ea"/>
                <a:ea typeface="+mj-ea"/>
                <a:cs typeface="+mj-ea"/>
                <a:sym typeface="+mn-ea"/>
              </a:rPr>
              <a:t>。我们还将</a:t>
            </a:r>
            <a:r>
              <a:rPr dirty="0">
                <a:solidFill>
                  <a:srgbClr val="FF0000"/>
                </a:solidFill>
                <a:latin typeface="+mj-ea"/>
                <a:ea typeface="+mj-ea"/>
                <a:cs typeface="+mj-ea"/>
                <a:sym typeface="+mn-ea"/>
              </a:rPr>
              <a:t>吸纳广告商</a:t>
            </a:r>
            <a:r>
              <a:rPr dirty="0">
                <a:latin typeface="+mj-ea"/>
                <a:ea typeface="+mj-ea"/>
                <a:cs typeface="+mj-ea"/>
                <a:sym typeface="+mn-ea"/>
              </a:rPr>
              <a:t>，用来进行软件的升级和维护，在软件运营期间，我们会</a:t>
            </a:r>
            <a:r>
              <a:rPr dirty="0">
                <a:solidFill>
                  <a:srgbClr val="FF0000"/>
                </a:solidFill>
                <a:latin typeface="+mj-ea"/>
                <a:ea typeface="+mj-ea"/>
                <a:cs typeface="+mj-ea"/>
                <a:sym typeface="+mn-ea"/>
              </a:rPr>
              <a:t>拨动资金用于宣传本系统</a:t>
            </a:r>
            <a:r>
              <a:rPr dirty="0">
                <a:latin typeface="+mj-ea"/>
                <a:ea typeface="+mj-ea"/>
                <a:cs typeface="+mj-ea"/>
                <a:sym typeface="+mn-ea"/>
              </a:rPr>
              <a:t>，例如</a:t>
            </a:r>
            <a:r>
              <a:rPr dirty="0">
                <a:solidFill>
                  <a:srgbClr val="FF0000"/>
                </a:solidFill>
                <a:latin typeface="+mj-ea"/>
                <a:ea typeface="+mj-ea"/>
                <a:cs typeface="+mj-ea"/>
                <a:sym typeface="+mn-ea"/>
              </a:rPr>
              <a:t>邀请明星代言人对产品进行宣</a:t>
            </a:r>
            <a:r>
              <a:rPr dirty="0">
                <a:latin typeface="+mj-ea"/>
                <a:ea typeface="+mj-ea"/>
                <a:cs typeface="+mj-ea"/>
                <a:sym typeface="+mn-ea"/>
              </a:rPr>
              <a:t>传，</a:t>
            </a:r>
            <a:r>
              <a:rPr dirty="0">
                <a:solidFill>
                  <a:srgbClr val="FF0000"/>
                </a:solidFill>
                <a:latin typeface="+mj-ea"/>
                <a:ea typeface="+mj-ea"/>
                <a:cs typeface="+mj-ea"/>
                <a:sym typeface="+mn-ea"/>
              </a:rPr>
              <a:t>或用明星语音和视频对用户进行休息/工作提醒，或用于在各大平台上投放广告等</a:t>
            </a:r>
            <a:r>
              <a:rPr dirty="0">
                <a:latin typeface="+mj-ea"/>
                <a:ea typeface="+mj-ea"/>
                <a:cs typeface="+mj-ea"/>
                <a:sym typeface="+mn-ea"/>
              </a:rPr>
              <a:t>。</a:t>
            </a:r>
            <a:endParaRPr lang="zh-CN" altLang="en-US"/>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Arial" panose="020B0604020202020204" pitchFamily="34" charset="0"/>
                <a:ea typeface="微软雅黑" panose="020B0503020204020204" pitchFamily="34" charset="-122"/>
              </a:rPr>
              <a:t>时间就是金钱，在当今飞速发展的社会更是如此。对于各个社会群体，例如学生，上班族，每天都有大量的事务要处理。时间规划对于我们尤为重要。合理的安排时间，能大大的</a:t>
            </a:r>
            <a:r>
              <a:rPr lang="zh-CN" altLang="en-US" sz="1200" dirty="0">
                <a:highlight>
                  <a:srgbClr val="FFFF00"/>
                </a:highlight>
                <a:latin typeface="Arial" panose="020B0604020202020204" pitchFamily="34" charset="0"/>
                <a:ea typeface="微软雅黑" panose="020B0503020204020204" pitchFamily="34" charset="-122"/>
              </a:rPr>
              <a:t>提高工作效率</a:t>
            </a:r>
            <a:r>
              <a:rPr lang="zh-CN" altLang="en-US" sz="1200" dirty="0">
                <a:latin typeface="Arial" panose="020B0604020202020204" pitchFamily="34" charset="0"/>
                <a:ea typeface="微软雅黑" panose="020B0503020204020204" pitchFamily="34" charset="-122"/>
              </a:rPr>
              <a:t>，让自己有条不紊的完成大量事务的处理。时间管理系统能有效的帮我们规划时间，并且该系统的</a:t>
            </a:r>
            <a:r>
              <a:rPr lang="zh-CN" altLang="en-US" sz="1200" dirty="0">
                <a:highlight>
                  <a:srgbClr val="FFFF00"/>
                </a:highlight>
                <a:latin typeface="Arial" panose="020B0604020202020204" pitchFamily="34" charset="0"/>
                <a:ea typeface="微软雅黑" panose="020B0503020204020204" pitchFamily="34" charset="-122"/>
              </a:rPr>
              <a:t>操作方法简单</a:t>
            </a:r>
            <a:r>
              <a:rPr lang="zh-CN" altLang="en-US" sz="1200" dirty="0">
                <a:latin typeface="Arial" panose="020B0604020202020204" pitchFamily="34" charset="0"/>
                <a:ea typeface="微软雅黑" panose="020B0503020204020204" pitchFamily="34" charset="-122"/>
              </a:rPr>
              <a:t>，只需用户输入待处理的事务名称以及设定好时间即可。时间管理系统</a:t>
            </a:r>
            <a:r>
              <a:rPr lang="zh-CN" altLang="en-US" sz="1200" dirty="0">
                <a:highlight>
                  <a:srgbClr val="FFFF00"/>
                </a:highlight>
                <a:latin typeface="Arial" panose="020B0604020202020204" pitchFamily="34" charset="0"/>
                <a:ea typeface="微软雅黑" panose="020B0503020204020204" pitchFamily="34" charset="-122"/>
              </a:rPr>
              <a:t>只需花费用户片刻时间</a:t>
            </a:r>
            <a:r>
              <a:rPr lang="zh-CN" altLang="en-US" sz="1200" dirty="0">
                <a:latin typeface="Arial" panose="020B0604020202020204" pitchFamily="34" charset="0"/>
                <a:ea typeface="微软雅黑" panose="020B0503020204020204" pitchFamily="34" charset="-122"/>
              </a:rPr>
              <a:t>，用户可通过该系统合理规划时间，让自己的时间得到高效利用，</a:t>
            </a:r>
            <a:r>
              <a:rPr lang="zh-CN" altLang="en-US" sz="1200" dirty="0">
                <a:highlight>
                  <a:srgbClr val="FFFF00"/>
                </a:highlight>
                <a:latin typeface="Arial" panose="020B0604020202020204" pitchFamily="34" charset="0"/>
                <a:ea typeface="微软雅黑" panose="020B0503020204020204" pitchFamily="34" charset="-122"/>
              </a:rPr>
              <a:t>创造更多的价值。</a:t>
            </a:r>
            <a:r>
              <a:rPr lang="zh-CN" altLang="en-US" sz="1200" dirty="0">
                <a:latin typeface="Arial" panose="020B0604020202020204" pitchFamily="34" charset="0"/>
                <a:ea typeface="微软雅黑" panose="020B0503020204020204" pitchFamily="34" charset="-122"/>
              </a:rPr>
              <a:t>除此之外，该</a:t>
            </a:r>
            <a:r>
              <a:rPr lang="zh-CN" altLang="en-US" sz="1200" dirty="0">
                <a:highlight>
                  <a:srgbClr val="FFFF00"/>
                </a:highlight>
                <a:latin typeface="Arial" panose="020B0604020202020204" pitchFamily="34" charset="0"/>
                <a:ea typeface="微软雅黑" panose="020B0503020204020204" pitchFamily="34" charset="-122"/>
              </a:rPr>
              <a:t>系统界面美观，交互性强。</a:t>
            </a:r>
            <a:endParaRPr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C9054CEC-105C-4A6A-9456-DBE647A13BE1}" type="slidenum">
              <a:rPr lang="zh-CN" altLang="en-US" smtClean="0">
                <a:latin typeface="Calibri" panose="020F0502020204030204" charset="0"/>
              </a:rPr>
            </a:fld>
            <a:endParaRPr lang="zh-CN" altLang="en-US">
              <a:latin typeface="Calibri" panose="020F050202020403020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endParaRPr kumimoji="1" lang="zh-CN" altLang="en-US"/>
          </a:p>
        </p:txBody>
      </p:sp>
      <p:sp>
        <p:nvSpPr>
          <p:cNvPr id="4"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5" name="KSO_FN"/>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endParaRPr kumimoji="1" lang="zh-CN" altLang="en-US"/>
          </a:p>
        </p:txBody>
      </p:sp>
      <p:sp>
        <p:nvSpPr>
          <p:cNvPr id="3" name="KSO_FT"/>
          <p:cNvSpPr>
            <a:spLocks noGrp="1"/>
          </p:cNvSpPr>
          <p:nvPr>
            <p:ph type="ftr" sz="quarter" idx="11"/>
          </p:nvPr>
        </p:nvSpPr>
        <p:spPr/>
        <p:txBody>
          <a:bodyPr/>
          <a:lstStyle/>
          <a:p>
            <a:r>
              <a:rPr kumimoji="1" lang="en-US" altLang="zh-CN"/>
              <a:t>STATE COLLEGE UNIVERSITY</a:t>
            </a:r>
            <a:endParaRPr kumimoji="1" lang="zh-CN" altLang="en-US"/>
          </a:p>
        </p:txBody>
      </p:sp>
      <p:sp>
        <p:nvSpPr>
          <p:cNvPr id="4" name="KSO_FN"/>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矩形 7"/>
          <p:cNvSpPr/>
          <p:nvPr userDrawn="1"/>
        </p:nvSpPr>
        <p:spPr>
          <a:xfrm>
            <a:off x="0" y="0"/>
            <a:ext cx="121866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userDrawn="1"/>
        </p:nvSpPr>
        <p:spPr>
          <a:xfrm rot="16200000">
            <a:off x="7443541" y="-448660"/>
            <a:ext cx="2291737" cy="7194558"/>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3" name="梯形 2"/>
          <p:cNvSpPr/>
          <p:nvPr userDrawn="1"/>
        </p:nvSpPr>
        <p:spPr>
          <a:xfrm rot="5400000">
            <a:off x="1336590" y="641754"/>
            <a:ext cx="2344067" cy="4997443"/>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grpSp>
        <p:nvGrpSpPr>
          <p:cNvPr id="9" name="组合 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userDrawn="1"/>
        </p:nvGrpSpPr>
        <p:grpSpPr>
          <a:xfrm>
            <a:off x="5210631" y="2002987"/>
            <a:ext cx="6409645" cy="4135878"/>
            <a:chOff x="2932113" y="1385888"/>
            <a:chExt cx="6327775" cy="4083050"/>
          </a:xfrm>
        </p:grpSpPr>
        <p:sp>
          <p:nvSpPr>
            <p:cNvPr id="10" name="ïŝľidê"/>
            <p:cNvSpPr/>
            <p:nvPr/>
          </p:nvSpPr>
          <p:spPr bwMode="auto">
            <a:xfrm>
              <a:off x="6477001" y="3825876"/>
              <a:ext cx="644525" cy="1260475"/>
            </a:xfrm>
            <a:custGeom>
              <a:avLst/>
              <a:gdLst>
                <a:gd name="T0" fmla="*/ 116 w 261"/>
                <a:gd name="T1" fmla="*/ 512 h 512"/>
                <a:gd name="T2" fmla="*/ 19 w 261"/>
                <a:gd name="T3" fmla="*/ 268 h 512"/>
                <a:gd name="T4" fmla="*/ 28 w 261"/>
                <a:gd name="T5" fmla="*/ 0 h 512"/>
                <a:gd name="T6" fmla="*/ 261 w 261"/>
                <a:gd name="T7" fmla="*/ 512 h 512"/>
              </a:gdLst>
              <a:ahLst/>
              <a:cxnLst>
                <a:cxn ang="0">
                  <a:pos x="T0" y="T1"/>
                </a:cxn>
                <a:cxn ang="0">
                  <a:pos x="T2" y="T3"/>
                </a:cxn>
                <a:cxn ang="0">
                  <a:pos x="T4" y="T5"/>
                </a:cxn>
                <a:cxn ang="0">
                  <a:pos x="T6" y="T7"/>
                </a:cxn>
              </a:cxnLst>
              <a:rect l="0" t="0" r="r" b="b"/>
              <a:pathLst>
                <a:path w="261" h="512">
                  <a:moveTo>
                    <a:pt x="116" y="512"/>
                  </a:moveTo>
                  <a:cubicBezTo>
                    <a:pt x="72" y="438"/>
                    <a:pt x="37" y="354"/>
                    <a:pt x="19" y="268"/>
                  </a:cubicBezTo>
                  <a:cubicBezTo>
                    <a:pt x="2" y="183"/>
                    <a:pt x="0" y="91"/>
                    <a:pt x="28" y="0"/>
                  </a:cubicBezTo>
                  <a:cubicBezTo>
                    <a:pt x="130" y="107"/>
                    <a:pt x="249" y="199"/>
                    <a:pt x="261" y="51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isḷiḓe"/>
            <p:cNvSpPr/>
            <p:nvPr/>
          </p:nvSpPr>
          <p:spPr bwMode="auto">
            <a:xfrm>
              <a:off x="6486526" y="3821113"/>
              <a:ext cx="639763" cy="1268413"/>
            </a:xfrm>
            <a:custGeom>
              <a:avLst/>
              <a:gdLst>
                <a:gd name="T0" fmla="*/ 114 w 259"/>
                <a:gd name="T1" fmla="*/ 513 h 515"/>
                <a:gd name="T2" fmla="*/ 17 w 259"/>
                <a:gd name="T3" fmla="*/ 270 h 515"/>
                <a:gd name="T4" fmla="*/ 4 w 259"/>
                <a:gd name="T5" fmla="*/ 148 h 515"/>
                <a:gd name="T6" fmla="*/ 26 w 259"/>
                <a:gd name="T7" fmla="*/ 2 h 515"/>
                <a:gd name="T8" fmla="*/ 24 w 259"/>
                <a:gd name="T9" fmla="*/ 2 h 515"/>
                <a:gd name="T10" fmla="*/ 23 w 259"/>
                <a:gd name="T11" fmla="*/ 3 h 515"/>
                <a:gd name="T12" fmla="*/ 173 w 259"/>
                <a:gd name="T13" fmla="*/ 182 h 515"/>
                <a:gd name="T14" fmla="*/ 255 w 259"/>
                <a:gd name="T15" fmla="*/ 514 h 515"/>
                <a:gd name="T16" fmla="*/ 259 w 259"/>
                <a:gd name="T17" fmla="*/ 514 h 515"/>
                <a:gd name="T18" fmla="*/ 176 w 259"/>
                <a:gd name="T19" fmla="*/ 180 h 515"/>
                <a:gd name="T20" fmla="*/ 26 w 259"/>
                <a:gd name="T21" fmla="*/ 0 h 515"/>
                <a:gd name="T22" fmla="*/ 24 w 259"/>
                <a:gd name="T23" fmla="*/ 0 h 515"/>
                <a:gd name="T24" fmla="*/ 22 w 259"/>
                <a:gd name="T25" fmla="*/ 1 h 515"/>
                <a:gd name="T26" fmla="*/ 0 w 259"/>
                <a:gd name="T27" fmla="*/ 148 h 515"/>
                <a:gd name="T28" fmla="*/ 13 w 259"/>
                <a:gd name="T29" fmla="*/ 271 h 515"/>
                <a:gd name="T30" fmla="*/ 111 w 259"/>
                <a:gd name="T31" fmla="*/ 515 h 515"/>
                <a:gd name="T32" fmla="*/ 114 w 259"/>
                <a:gd name="T33" fmla="*/ 51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 h="515">
                  <a:moveTo>
                    <a:pt x="114" y="513"/>
                  </a:moveTo>
                  <a:cubicBezTo>
                    <a:pt x="70" y="439"/>
                    <a:pt x="35" y="355"/>
                    <a:pt x="17" y="270"/>
                  </a:cubicBezTo>
                  <a:cubicBezTo>
                    <a:pt x="9" y="230"/>
                    <a:pt x="4" y="190"/>
                    <a:pt x="4" y="148"/>
                  </a:cubicBezTo>
                  <a:cubicBezTo>
                    <a:pt x="4" y="100"/>
                    <a:pt x="11" y="51"/>
                    <a:pt x="26" y="2"/>
                  </a:cubicBezTo>
                  <a:cubicBezTo>
                    <a:pt x="24" y="2"/>
                    <a:pt x="24" y="2"/>
                    <a:pt x="24" y="2"/>
                  </a:cubicBezTo>
                  <a:cubicBezTo>
                    <a:pt x="23" y="3"/>
                    <a:pt x="23" y="3"/>
                    <a:pt x="23" y="3"/>
                  </a:cubicBezTo>
                  <a:cubicBezTo>
                    <a:pt x="74" y="57"/>
                    <a:pt x="129" y="107"/>
                    <a:pt x="173" y="182"/>
                  </a:cubicBezTo>
                  <a:cubicBezTo>
                    <a:pt x="216" y="257"/>
                    <a:pt x="249" y="358"/>
                    <a:pt x="255" y="514"/>
                  </a:cubicBezTo>
                  <a:cubicBezTo>
                    <a:pt x="259" y="514"/>
                    <a:pt x="259" y="514"/>
                    <a:pt x="259" y="514"/>
                  </a:cubicBezTo>
                  <a:cubicBezTo>
                    <a:pt x="253" y="357"/>
                    <a:pt x="220" y="256"/>
                    <a:pt x="176" y="180"/>
                  </a:cubicBezTo>
                  <a:cubicBezTo>
                    <a:pt x="132" y="104"/>
                    <a:pt x="77" y="54"/>
                    <a:pt x="26" y="0"/>
                  </a:cubicBezTo>
                  <a:cubicBezTo>
                    <a:pt x="25" y="0"/>
                    <a:pt x="25" y="0"/>
                    <a:pt x="24" y="0"/>
                  </a:cubicBezTo>
                  <a:cubicBezTo>
                    <a:pt x="23" y="0"/>
                    <a:pt x="23" y="0"/>
                    <a:pt x="22" y="1"/>
                  </a:cubicBezTo>
                  <a:cubicBezTo>
                    <a:pt x="7" y="50"/>
                    <a:pt x="0" y="100"/>
                    <a:pt x="0" y="148"/>
                  </a:cubicBezTo>
                  <a:cubicBezTo>
                    <a:pt x="0" y="190"/>
                    <a:pt x="5" y="231"/>
                    <a:pt x="13" y="271"/>
                  </a:cubicBezTo>
                  <a:cubicBezTo>
                    <a:pt x="31" y="356"/>
                    <a:pt x="66" y="440"/>
                    <a:pt x="111" y="515"/>
                  </a:cubicBezTo>
                  <a:cubicBezTo>
                    <a:pt x="114" y="513"/>
                    <a:pt x="114" y="513"/>
                    <a:pt x="114" y="513"/>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îşḷiḍé"/>
            <p:cNvSpPr/>
            <p:nvPr/>
          </p:nvSpPr>
          <p:spPr bwMode="auto">
            <a:xfrm>
              <a:off x="6530976" y="3822701"/>
              <a:ext cx="314325" cy="1268413"/>
            </a:xfrm>
            <a:custGeom>
              <a:avLst/>
              <a:gdLst>
                <a:gd name="T0" fmla="*/ 4 w 127"/>
                <a:gd name="T1" fmla="*/ 0 h 515"/>
                <a:gd name="T2" fmla="*/ 0 w 127"/>
                <a:gd name="T3" fmla="*/ 55 h 515"/>
                <a:gd name="T4" fmla="*/ 124 w 127"/>
                <a:gd name="T5" fmla="*/ 515 h 515"/>
                <a:gd name="T6" fmla="*/ 127 w 127"/>
                <a:gd name="T7" fmla="*/ 513 h 515"/>
                <a:gd name="T8" fmla="*/ 4 w 127"/>
                <a:gd name="T9" fmla="*/ 55 h 515"/>
                <a:gd name="T10" fmla="*/ 8 w 127"/>
                <a:gd name="T11" fmla="*/ 1 h 515"/>
                <a:gd name="T12" fmla="*/ 4 w 127"/>
                <a:gd name="T13" fmla="*/ 0 h 515"/>
              </a:gdLst>
              <a:ahLst/>
              <a:cxnLst>
                <a:cxn ang="0">
                  <a:pos x="T0" y="T1"/>
                </a:cxn>
                <a:cxn ang="0">
                  <a:pos x="T2" y="T3"/>
                </a:cxn>
                <a:cxn ang="0">
                  <a:pos x="T4" y="T5"/>
                </a:cxn>
                <a:cxn ang="0">
                  <a:pos x="T6" y="T7"/>
                </a:cxn>
                <a:cxn ang="0">
                  <a:pos x="T8" y="T9"/>
                </a:cxn>
                <a:cxn ang="0">
                  <a:pos x="T10" y="T11"/>
                </a:cxn>
                <a:cxn ang="0">
                  <a:pos x="T12" y="T13"/>
                </a:cxn>
              </a:cxnLst>
              <a:rect l="0" t="0" r="r" b="b"/>
              <a:pathLst>
                <a:path w="127" h="515">
                  <a:moveTo>
                    <a:pt x="4" y="0"/>
                  </a:moveTo>
                  <a:cubicBezTo>
                    <a:pt x="2" y="16"/>
                    <a:pt x="0" y="34"/>
                    <a:pt x="0" y="55"/>
                  </a:cubicBezTo>
                  <a:cubicBezTo>
                    <a:pt x="0" y="174"/>
                    <a:pt x="44" y="370"/>
                    <a:pt x="124" y="515"/>
                  </a:cubicBezTo>
                  <a:cubicBezTo>
                    <a:pt x="127" y="513"/>
                    <a:pt x="127" y="513"/>
                    <a:pt x="127" y="513"/>
                  </a:cubicBezTo>
                  <a:cubicBezTo>
                    <a:pt x="48" y="369"/>
                    <a:pt x="4" y="173"/>
                    <a:pt x="4" y="55"/>
                  </a:cubicBezTo>
                  <a:cubicBezTo>
                    <a:pt x="4" y="35"/>
                    <a:pt x="6" y="16"/>
                    <a:pt x="8" y="1"/>
                  </a:cubicBezTo>
                  <a:cubicBezTo>
                    <a:pt x="4" y="0"/>
                    <a:pt x="4" y="0"/>
                    <a:pt x="4"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ş1íḋé"/>
            <p:cNvSpPr/>
            <p:nvPr/>
          </p:nvSpPr>
          <p:spPr bwMode="auto">
            <a:xfrm>
              <a:off x="6542088" y="3822701"/>
              <a:ext cx="393700" cy="1268413"/>
            </a:xfrm>
            <a:custGeom>
              <a:avLst/>
              <a:gdLst>
                <a:gd name="T0" fmla="*/ 0 w 160"/>
                <a:gd name="T1" fmla="*/ 1 h 515"/>
                <a:gd name="T2" fmla="*/ 156 w 160"/>
                <a:gd name="T3" fmla="*/ 515 h 515"/>
                <a:gd name="T4" fmla="*/ 160 w 160"/>
                <a:gd name="T5" fmla="*/ 513 h 515"/>
                <a:gd name="T6" fmla="*/ 4 w 160"/>
                <a:gd name="T7" fmla="*/ 0 h 515"/>
                <a:gd name="T8" fmla="*/ 0 w 160"/>
                <a:gd name="T9" fmla="*/ 1 h 515"/>
              </a:gdLst>
              <a:ahLst/>
              <a:cxnLst>
                <a:cxn ang="0">
                  <a:pos x="T0" y="T1"/>
                </a:cxn>
                <a:cxn ang="0">
                  <a:pos x="T2" y="T3"/>
                </a:cxn>
                <a:cxn ang="0">
                  <a:pos x="T4" y="T5"/>
                </a:cxn>
                <a:cxn ang="0">
                  <a:pos x="T6" y="T7"/>
                </a:cxn>
                <a:cxn ang="0">
                  <a:pos x="T8" y="T9"/>
                </a:cxn>
              </a:cxnLst>
              <a:rect l="0" t="0" r="r" b="b"/>
              <a:pathLst>
                <a:path w="160" h="515">
                  <a:moveTo>
                    <a:pt x="0" y="1"/>
                  </a:moveTo>
                  <a:cubicBezTo>
                    <a:pt x="18" y="109"/>
                    <a:pt x="80" y="340"/>
                    <a:pt x="156" y="515"/>
                  </a:cubicBezTo>
                  <a:cubicBezTo>
                    <a:pt x="160" y="513"/>
                    <a:pt x="160" y="513"/>
                    <a:pt x="160" y="513"/>
                  </a:cubicBezTo>
                  <a:cubicBezTo>
                    <a:pt x="84" y="338"/>
                    <a:pt x="21" y="108"/>
                    <a:pt x="4" y="0"/>
                  </a:cubicBezTo>
                  <a:cubicBezTo>
                    <a:pt x="0" y="1"/>
                    <a:pt x="0" y="1"/>
                    <a:pt x="0" y="1"/>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śľîḍé"/>
            <p:cNvSpPr/>
            <p:nvPr/>
          </p:nvSpPr>
          <p:spPr bwMode="auto">
            <a:xfrm>
              <a:off x="6542088" y="3822701"/>
              <a:ext cx="487363" cy="1268413"/>
            </a:xfrm>
            <a:custGeom>
              <a:avLst/>
              <a:gdLst>
                <a:gd name="T0" fmla="*/ 0 w 198"/>
                <a:gd name="T1" fmla="*/ 2 h 515"/>
                <a:gd name="T2" fmla="*/ 194 w 198"/>
                <a:gd name="T3" fmla="*/ 515 h 515"/>
                <a:gd name="T4" fmla="*/ 198 w 198"/>
                <a:gd name="T5" fmla="*/ 514 h 515"/>
                <a:gd name="T6" fmla="*/ 4 w 198"/>
                <a:gd name="T7" fmla="*/ 0 h 515"/>
                <a:gd name="T8" fmla="*/ 0 w 198"/>
                <a:gd name="T9" fmla="*/ 2 h 515"/>
              </a:gdLst>
              <a:ahLst/>
              <a:cxnLst>
                <a:cxn ang="0">
                  <a:pos x="T0" y="T1"/>
                </a:cxn>
                <a:cxn ang="0">
                  <a:pos x="T2" y="T3"/>
                </a:cxn>
                <a:cxn ang="0">
                  <a:pos x="T4" y="T5"/>
                </a:cxn>
                <a:cxn ang="0">
                  <a:pos x="T6" y="T7"/>
                </a:cxn>
                <a:cxn ang="0">
                  <a:pos x="T8" y="T9"/>
                </a:cxn>
              </a:cxnLst>
              <a:rect l="0" t="0" r="r" b="b"/>
              <a:pathLst>
                <a:path w="198" h="515">
                  <a:moveTo>
                    <a:pt x="0" y="2"/>
                  </a:moveTo>
                  <a:cubicBezTo>
                    <a:pt x="56" y="130"/>
                    <a:pt x="141" y="329"/>
                    <a:pt x="194" y="515"/>
                  </a:cubicBezTo>
                  <a:cubicBezTo>
                    <a:pt x="198" y="514"/>
                    <a:pt x="198" y="514"/>
                    <a:pt x="198" y="514"/>
                  </a:cubicBezTo>
                  <a:cubicBezTo>
                    <a:pt x="145" y="327"/>
                    <a:pt x="60" y="129"/>
                    <a:pt x="4"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śḷíďé"/>
            <p:cNvSpPr/>
            <p:nvPr/>
          </p:nvSpPr>
          <p:spPr bwMode="auto">
            <a:xfrm>
              <a:off x="6543676" y="3822701"/>
              <a:ext cx="538163" cy="1268413"/>
            </a:xfrm>
            <a:custGeom>
              <a:avLst/>
              <a:gdLst>
                <a:gd name="T0" fmla="*/ 0 w 218"/>
                <a:gd name="T1" fmla="*/ 2 h 515"/>
                <a:gd name="T2" fmla="*/ 215 w 218"/>
                <a:gd name="T3" fmla="*/ 515 h 515"/>
                <a:gd name="T4" fmla="*/ 218 w 218"/>
                <a:gd name="T5" fmla="*/ 514 h 515"/>
                <a:gd name="T6" fmla="*/ 3 w 218"/>
                <a:gd name="T7" fmla="*/ 0 h 515"/>
                <a:gd name="T8" fmla="*/ 0 w 218"/>
                <a:gd name="T9" fmla="*/ 2 h 515"/>
              </a:gdLst>
              <a:ahLst/>
              <a:cxnLst>
                <a:cxn ang="0">
                  <a:pos x="T0" y="T1"/>
                </a:cxn>
                <a:cxn ang="0">
                  <a:pos x="T2" y="T3"/>
                </a:cxn>
                <a:cxn ang="0">
                  <a:pos x="T4" y="T5"/>
                </a:cxn>
                <a:cxn ang="0">
                  <a:pos x="T6" y="T7"/>
                </a:cxn>
                <a:cxn ang="0">
                  <a:pos x="T8" y="T9"/>
                </a:cxn>
              </a:cxnLst>
              <a:rect l="0" t="0" r="r" b="b"/>
              <a:pathLst>
                <a:path w="218" h="515">
                  <a:moveTo>
                    <a:pt x="0" y="2"/>
                  </a:moveTo>
                  <a:cubicBezTo>
                    <a:pt x="114" y="144"/>
                    <a:pt x="182" y="339"/>
                    <a:pt x="215" y="515"/>
                  </a:cubicBezTo>
                  <a:cubicBezTo>
                    <a:pt x="218" y="514"/>
                    <a:pt x="218" y="514"/>
                    <a:pt x="218" y="514"/>
                  </a:cubicBezTo>
                  <a:cubicBezTo>
                    <a:pt x="186" y="338"/>
                    <a:pt x="118" y="142"/>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ŝḷîḓê"/>
            <p:cNvSpPr/>
            <p:nvPr/>
          </p:nvSpPr>
          <p:spPr bwMode="auto">
            <a:xfrm>
              <a:off x="7018338" y="3419476"/>
              <a:ext cx="869950" cy="1670050"/>
            </a:xfrm>
            <a:custGeom>
              <a:avLst/>
              <a:gdLst>
                <a:gd name="T0" fmla="*/ 14 w 353"/>
                <a:gd name="T1" fmla="*/ 678 h 678"/>
                <a:gd name="T2" fmla="*/ 22 w 353"/>
                <a:gd name="T3" fmla="*/ 459 h 678"/>
                <a:gd name="T4" fmla="*/ 273 w 353"/>
                <a:gd name="T5" fmla="*/ 0 h 678"/>
                <a:gd name="T6" fmla="*/ 229 w 353"/>
                <a:gd name="T7" fmla="*/ 678 h 678"/>
              </a:gdLst>
              <a:ahLst/>
              <a:cxnLst>
                <a:cxn ang="0">
                  <a:pos x="T0" y="T1"/>
                </a:cxn>
                <a:cxn ang="0">
                  <a:pos x="T2" y="T3"/>
                </a:cxn>
                <a:cxn ang="0">
                  <a:pos x="T4" y="T5"/>
                </a:cxn>
                <a:cxn ang="0">
                  <a:pos x="T6" y="T7"/>
                </a:cxn>
              </a:cxnLst>
              <a:rect l="0" t="0" r="r" b="b"/>
              <a:pathLst>
                <a:path w="353" h="678">
                  <a:moveTo>
                    <a:pt x="14" y="678"/>
                  </a:moveTo>
                  <a:cubicBezTo>
                    <a:pt x="0" y="600"/>
                    <a:pt x="6" y="539"/>
                    <a:pt x="22" y="459"/>
                  </a:cubicBezTo>
                  <a:cubicBezTo>
                    <a:pt x="59" y="271"/>
                    <a:pt x="187" y="95"/>
                    <a:pt x="273" y="0"/>
                  </a:cubicBezTo>
                  <a:cubicBezTo>
                    <a:pt x="353" y="236"/>
                    <a:pt x="310" y="383"/>
                    <a:pt x="229" y="67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íṡľíḋé"/>
            <p:cNvSpPr/>
            <p:nvPr/>
          </p:nvSpPr>
          <p:spPr bwMode="auto">
            <a:xfrm>
              <a:off x="7027863" y="3414713"/>
              <a:ext cx="774700" cy="1676400"/>
            </a:xfrm>
            <a:custGeom>
              <a:avLst/>
              <a:gdLst>
                <a:gd name="T0" fmla="*/ 12 w 314"/>
                <a:gd name="T1" fmla="*/ 680 h 681"/>
                <a:gd name="T2" fmla="*/ 4 w 314"/>
                <a:gd name="T3" fmla="*/ 594 h 681"/>
                <a:gd name="T4" fmla="*/ 20 w 314"/>
                <a:gd name="T5" fmla="*/ 461 h 681"/>
                <a:gd name="T6" fmla="*/ 270 w 314"/>
                <a:gd name="T7" fmla="*/ 4 h 681"/>
                <a:gd name="T8" fmla="*/ 269 w 314"/>
                <a:gd name="T9" fmla="*/ 2 h 681"/>
                <a:gd name="T10" fmla="*/ 267 w 314"/>
                <a:gd name="T11" fmla="*/ 3 h 681"/>
                <a:gd name="T12" fmla="*/ 310 w 314"/>
                <a:gd name="T13" fmla="*/ 242 h 681"/>
                <a:gd name="T14" fmla="*/ 223 w 314"/>
                <a:gd name="T15" fmla="*/ 680 h 681"/>
                <a:gd name="T16" fmla="*/ 227 w 314"/>
                <a:gd name="T17" fmla="*/ 681 h 681"/>
                <a:gd name="T18" fmla="*/ 314 w 314"/>
                <a:gd name="T19" fmla="*/ 242 h 681"/>
                <a:gd name="T20" fmla="*/ 271 w 314"/>
                <a:gd name="T21" fmla="*/ 2 h 681"/>
                <a:gd name="T22" fmla="*/ 269 w 314"/>
                <a:gd name="T23" fmla="*/ 0 h 681"/>
                <a:gd name="T24" fmla="*/ 267 w 314"/>
                <a:gd name="T25" fmla="*/ 1 h 681"/>
                <a:gd name="T26" fmla="*/ 16 w 314"/>
                <a:gd name="T27" fmla="*/ 461 h 681"/>
                <a:gd name="T28" fmla="*/ 0 w 314"/>
                <a:gd name="T29" fmla="*/ 594 h 681"/>
                <a:gd name="T30" fmla="*/ 8 w 314"/>
                <a:gd name="T31" fmla="*/ 681 h 681"/>
                <a:gd name="T32" fmla="*/ 12 w 314"/>
                <a:gd name="T33" fmla="*/ 68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681">
                  <a:moveTo>
                    <a:pt x="12" y="680"/>
                  </a:moveTo>
                  <a:cubicBezTo>
                    <a:pt x="7" y="649"/>
                    <a:pt x="4" y="622"/>
                    <a:pt x="4" y="594"/>
                  </a:cubicBezTo>
                  <a:cubicBezTo>
                    <a:pt x="4" y="552"/>
                    <a:pt x="10" y="510"/>
                    <a:pt x="20" y="461"/>
                  </a:cubicBezTo>
                  <a:cubicBezTo>
                    <a:pt x="56" y="274"/>
                    <a:pt x="185" y="98"/>
                    <a:pt x="270" y="4"/>
                  </a:cubicBezTo>
                  <a:cubicBezTo>
                    <a:pt x="269" y="2"/>
                    <a:pt x="269" y="2"/>
                    <a:pt x="269" y="2"/>
                  </a:cubicBezTo>
                  <a:cubicBezTo>
                    <a:pt x="267" y="3"/>
                    <a:pt x="267" y="3"/>
                    <a:pt x="267" y="3"/>
                  </a:cubicBezTo>
                  <a:cubicBezTo>
                    <a:pt x="297" y="91"/>
                    <a:pt x="310" y="167"/>
                    <a:pt x="310" y="242"/>
                  </a:cubicBezTo>
                  <a:cubicBezTo>
                    <a:pt x="310" y="368"/>
                    <a:pt x="274" y="495"/>
                    <a:pt x="223" y="680"/>
                  </a:cubicBezTo>
                  <a:cubicBezTo>
                    <a:pt x="227" y="681"/>
                    <a:pt x="227" y="681"/>
                    <a:pt x="227" y="681"/>
                  </a:cubicBezTo>
                  <a:cubicBezTo>
                    <a:pt x="278" y="496"/>
                    <a:pt x="314" y="369"/>
                    <a:pt x="314" y="242"/>
                  </a:cubicBezTo>
                  <a:cubicBezTo>
                    <a:pt x="314" y="166"/>
                    <a:pt x="301" y="90"/>
                    <a:pt x="271" y="2"/>
                  </a:cubicBezTo>
                  <a:cubicBezTo>
                    <a:pt x="271" y="1"/>
                    <a:pt x="270" y="1"/>
                    <a:pt x="269" y="0"/>
                  </a:cubicBezTo>
                  <a:cubicBezTo>
                    <a:pt x="269" y="0"/>
                    <a:pt x="268" y="1"/>
                    <a:pt x="267" y="1"/>
                  </a:cubicBezTo>
                  <a:cubicBezTo>
                    <a:pt x="182" y="96"/>
                    <a:pt x="53" y="272"/>
                    <a:pt x="16" y="461"/>
                  </a:cubicBezTo>
                  <a:cubicBezTo>
                    <a:pt x="6" y="510"/>
                    <a:pt x="0" y="551"/>
                    <a:pt x="0" y="594"/>
                  </a:cubicBezTo>
                  <a:cubicBezTo>
                    <a:pt x="0" y="622"/>
                    <a:pt x="3" y="650"/>
                    <a:pt x="8" y="681"/>
                  </a:cubicBezTo>
                  <a:cubicBezTo>
                    <a:pt x="12" y="680"/>
                    <a:pt x="12" y="680"/>
                    <a:pt x="12" y="68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ṩľíḋê"/>
            <p:cNvSpPr/>
            <p:nvPr/>
          </p:nvSpPr>
          <p:spPr bwMode="auto">
            <a:xfrm>
              <a:off x="7116763" y="3416301"/>
              <a:ext cx="579438" cy="1673225"/>
            </a:xfrm>
            <a:custGeom>
              <a:avLst/>
              <a:gdLst>
                <a:gd name="T0" fmla="*/ 231 w 235"/>
                <a:gd name="T1" fmla="*/ 0 h 679"/>
                <a:gd name="T2" fmla="*/ 0 w 235"/>
                <a:gd name="T3" fmla="*/ 672 h 679"/>
                <a:gd name="T4" fmla="*/ 0 w 235"/>
                <a:gd name="T5" fmla="*/ 679 h 679"/>
                <a:gd name="T6" fmla="*/ 4 w 235"/>
                <a:gd name="T7" fmla="*/ 679 h 679"/>
                <a:gd name="T8" fmla="*/ 4 w 235"/>
                <a:gd name="T9" fmla="*/ 672 h 679"/>
                <a:gd name="T10" fmla="*/ 119 w 235"/>
                <a:gd name="T11" fmla="*/ 195 h 679"/>
                <a:gd name="T12" fmla="*/ 199 w 235"/>
                <a:gd name="T13" fmla="*/ 54 h 679"/>
                <a:gd name="T14" fmla="*/ 225 w 235"/>
                <a:gd name="T15" fmla="*/ 16 h 679"/>
                <a:gd name="T16" fmla="*/ 232 w 235"/>
                <a:gd name="T17" fmla="*/ 6 h 679"/>
                <a:gd name="T18" fmla="*/ 235 w 235"/>
                <a:gd name="T19" fmla="*/ 3 h 679"/>
                <a:gd name="T20" fmla="*/ 231 w 235"/>
                <a:gd name="T21"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679">
                  <a:moveTo>
                    <a:pt x="231" y="0"/>
                  </a:moveTo>
                  <a:cubicBezTo>
                    <a:pt x="231" y="0"/>
                    <a:pt x="0" y="292"/>
                    <a:pt x="0" y="672"/>
                  </a:cubicBezTo>
                  <a:cubicBezTo>
                    <a:pt x="0" y="675"/>
                    <a:pt x="0" y="677"/>
                    <a:pt x="0" y="679"/>
                  </a:cubicBezTo>
                  <a:cubicBezTo>
                    <a:pt x="4" y="679"/>
                    <a:pt x="4" y="679"/>
                    <a:pt x="4" y="679"/>
                  </a:cubicBezTo>
                  <a:cubicBezTo>
                    <a:pt x="4" y="677"/>
                    <a:pt x="4" y="675"/>
                    <a:pt x="4" y="672"/>
                  </a:cubicBezTo>
                  <a:cubicBezTo>
                    <a:pt x="4" y="483"/>
                    <a:pt x="62" y="315"/>
                    <a:pt x="119" y="195"/>
                  </a:cubicBezTo>
                  <a:cubicBezTo>
                    <a:pt x="148" y="135"/>
                    <a:pt x="177" y="87"/>
                    <a:pt x="199" y="54"/>
                  </a:cubicBezTo>
                  <a:cubicBezTo>
                    <a:pt x="209" y="37"/>
                    <a:pt x="218" y="25"/>
                    <a:pt x="225" y="16"/>
                  </a:cubicBezTo>
                  <a:cubicBezTo>
                    <a:pt x="228" y="12"/>
                    <a:pt x="230" y="8"/>
                    <a:pt x="232" y="6"/>
                  </a:cubicBezTo>
                  <a:cubicBezTo>
                    <a:pt x="234" y="4"/>
                    <a:pt x="235" y="3"/>
                    <a:pt x="235" y="3"/>
                  </a:cubicBezTo>
                  <a:cubicBezTo>
                    <a:pt x="231" y="0"/>
                    <a:pt x="231" y="0"/>
                    <a:pt x="231"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ṥľïdé"/>
            <p:cNvSpPr/>
            <p:nvPr/>
          </p:nvSpPr>
          <p:spPr bwMode="auto">
            <a:xfrm>
              <a:off x="7192963" y="3416301"/>
              <a:ext cx="503238" cy="1673225"/>
            </a:xfrm>
            <a:custGeom>
              <a:avLst/>
              <a:gdLst>
                <a:gd name="T0" fmla="*/ 4 w 204"/>
                <a:gd name="T1" fmla="*/ 679 h 679"/>
                <a:gd name="T2" fmla="*/ 123 w 204"/>
                <a:gd name="T3" fmla="*/ 169 h 679"/>
                <a:gd name="T4" fmla="*/ 180 w 204"/>
                <a:gd name="T5" fmla="*/ 44 h 679"/>
                <a:gd name="T6" fmla="*/ 197 w 204"/>
                <a:gd name="T7" fmla="*/ 13 h 679"/>
                <a:gd name="T8" fmla="*/ 202 w 204"/>
                <a:gd name="T9" fmla="*/ 5 h 679"/>
                <a:gd name="T10" fmla="*/ 204 w 204"/>
                <a:gd name="T11" fmla="*/ 3 h 679"/>
                <a:gd name="T12" fmla="*/ 200 w 204"/>
                <a:gd name="T13" fmla="*/ 0 h 679"/>
                <a:gd name="T14" fmla="*/ 0 w 204"/>
                <a:gd name="T15" fmla="*/ 679 h 679"/>
                <a:gd name="T16" fmla="*/ 4 w 204"/>
                <a:gd name="T17" fmla="*/ 679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679">
                  <a:moveTo>
                    <a:pt x="4" y="679"/>
                  </a:moveTo>
                  <a:cubicBezTo>
                    <a:pt x="29" y="450"/>
                    <a:pt x="79" y="281"/>
                    <a:pt x="123" y="169"/>
                  </a:cubicBezTo>
                  <a:cubicBezTo>
                    <a:pt x="145" y="113"/>
                    <a:pt x="165" y="71"/>
                    <a:pt x="180" y="44"/>
                  </a:cubicBezTo>
                  <a:cubicBezTo>
                    <a:pt x="187" y="30"/>
                    <a:pt x="193" y="20"/>
                    <a:pt x="197" y="13"/>
                  </a:cubicBezTo>
                  <a:cubicBezTo>
                    <a:pt x="199" y="9"/>
                    <a:pt x="201" y="7"/>
                    <a:pt x="202" y="5"/>
                  </a:cubicBezTo>
                  <a:cubicBezTo>
                    <a:pt x="203" y="3"/>
                    <a:pt x="204" y="3"/>
                    <a:pt x="204" y="3"/>
                  </a:cubicBezTo>
                  <a:cubicBezTo>
                    <a:pt x="200" y="0"/>
                    <a:pt x="200" y="0"/>
                    <a:pt x="200" y="0"/>
                  </a:cubicBezTo>
                  <a:cubicBezTo>
                    <a:pt x="200" y="1"/>
                    <a:pt x="51" y="220"/>
                    <a:pt x="0" y="679"/>
                  </a:cubicBezTo>
                  <a:cubicBezTo>
                    <a:pt x="4" y="679"/>
                    <a:pt x="4" y="679"/>
                    <a:pt x="4" y="679"/>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ṩḷidè"/>
            <p:cNvSpPr/>
            <p:nvPr/>
          </p:nvSpPr>
          <p:spPr bwMode="auto">
            <a:xfrm>
              <a:off x="7308851" y="3419476"/>
              <a:ext cx="387350" cy="1670050"/>
            </a:xfrm>
            <a:custGeom>
              <a:avLst/>
              <a:gdLst>
                <a:gd name="T0" fmla="*/ 4 w 157"/>
                <a:gd name="T1" fmla="*/ 678 h 678"/>
                <a:gd name="T2" fmla="*/ 103 w 157"/>
                <a:gd name="T3" fmla="*/ 174 h 678"/>
                <a:gd name="T4" fmla="*/ 141 w 157"/>
                <a:gd name="T5" fmla="*/ 45 h 678"/>
                <a:gd name="T6" fmla="*/ 153 w 157"/>
                <a:gd name="T7" fmla="*/ 12 h 678"/>
                <a:gd name="T8" fmla="*/ 156 w 157"/>
                <a:gd name="T9" fmla="*/ 4 h 678"/>
                <a:gd name="T10" fmla="*/ 157 w 157"/>
                <a:gd name="T11" fmla="*/ 1 h 678"/>
                <a:gd name="T12" fmla="*/ 153 w 157"/>
                <a:gd name="T13" fmla="*/ 0 h 678"/>
                <a:gd name="T14" fmla="*/ 0 w 157"/>
                <a:gd name="T15" fmla="*/ 678 h 678"/>
                <a:gd name="T16" fmla="*/ 4 w 157"/>
                <a:gd name="T17" fmla="*/ 6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678">
                  <a:moveTo>
                    <a:pt x="4" y="678"/>
                  </a:moveTo>
                  <a:cubicBezTo>
                    <a:pt x="34" y="458"/>
                    <a:pt x="73" y="288"/>
                    <a:pt x="103" y="174"/>
                  </a:cubicBezTo>
                  <a:cubicBezTo>
                    <a:pt x="118" y="117"/>
                    <a:pt x="132" y="74"/>
                    <a:pt x="141" y="45"/>
                  </a:cubicBezTo>
                  <a:cubicBezTo>
                    <a:pt x="146" y="30"/>
                    <a:pt x="150" y="19"/>
                    <a:pt x="153" y="12"/>
                  </a:cubicBezTo>
                  <a:cubicBezTo>
                    <a:pt x="154" y="8"/>
                    <a:pt x="155" y="6"/>
                    <a:pt x="156" y="4"/>
                  </a:cubicBezTo>
                  <a:cubicBezTo>
                    <a:pt x="156" y="2"/>
                    <a:pt x="157" y="1"/>
                    <a:pt x="157" y="1"/>
                  </a:cubicBezTo>
                  <a:cubicBezTo>
                    <a:pt x="153" y="0"/>
                    <a:pt x="153" y="0"/>
                    <a:pt x="153" y="0"/>
                  </a:cubicBezTo>
                  <a:cubicBezTo>
                    <a:pt x="153" y="0"/>
                    <a:pt x="60" y="236"/>
                    <a:pt x="0" y="678"/>
                  </a:cubicBezTo>
                  <a:cubicBezTo>
                    <a:pt x="4" y="678"/>
                    <a:pt x="4" y="678"/>
                    <a:pt x="4" y="678"/>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í$ḻiḋé"/>
            <p:cNvSpPr/>
            <p:nvPr/>
          </p:nvSpPr>
          <p:spPr bwMode="auto">
            <a:xfrm>
              <a:off x="7412038" y="3419476"/>
              <a:ext cx="284163" cy="1671638"/>
            </a:xfrm>
            <a:custGeom>
              <a:avLst/>
              <a:gdLst>
                <a:gd name="T0" fmla="*/ 4 w 115"/>
                <a:gd name="T1" fmla="*/ 679 h 679"/>
                <a:gd name="T2" fmla="*/ 115 w 115"/>
                <a:gd name="T3" fmla="*/ 1 h 679"/>
                <a:gd name="T4" fmla="*/ 111 w 115"/>
                <a:gd name="T5" fmla="*/ 0 h 679"/>
                <a:gd name="T6" fmla="*/ 110 w 115"/>
                <a:gd name="T7" fmla="*/ 12 h 679"/>
                <a:gd name="T8" fmla="*/ 0 w 115"/>
                <a:gd name="T9" fmla="*/ 678 h 679"/>
                <a:gd name="T10" fmla="*/ 4 w 115"/>
                <a:gd name="T11" fmla="*/ 679 h 679"/>
              </a:gdLst>
              <a:ahLst/>
              <a:cxnLst>
                <a:cxn ang="0">
                  <a:pos x="T0" y="T1"/>
                </a:cxn>
                <a:cxn ang="0">
                  <a:pos x="T2" y="T3"/>
                </a:cxn>
                <a:cxn ang="0">
                  <a:pos x="T4" y="T5"/>
                </a:cxn>
                <a:cxn ang="0">
                  <a:pos x="T6" y="T7"/>
                </a:cxn>
                <a:cxn ang="0">
                  <a:pos x="T8" y="T9"/>
                </a:cxn>
                <a:cxn ang="0">
                  <a:pos x="T10" y="T11"/>
                </a:cxn>
              </a:cxnLst>
              <a:rect l="0" t="0" r="r" b="b"/>
              <a:pathLst>
                <a:path w="115" h="679">
                  <a:moveTo>
                    <a:pt x="4" y="679"/>
                  </a:moveTo>
                  <a:cubicBezTo>
                    <a:pt x="87" y="257"/>
                    <a:pt x="115" y="1"/>
                    <a:pt x="115" y="1"/>
                  </a:cubicBezTo>
                  <a:cubicBezTo>
                    <a:pt x="111" y="0"/>
                    <a:pt x="111" y="0"/>
                    <a:pt x="111" y="0"/>
                  </a:cubicBezTo>
                  <a:cubicBezTo>
                    <a:pt x="111" y="0"/>
                    <a:pt x="111" y="4"/>
                    <a:pt x="110" y="12"/>
                  </a:cubicBezTo>
                  <a:cubicBezTo>
                    <a:pt x="103" y="67"/>
                    <a:pt x="72" y="309"/>
                    <a:pt x="0" y="678"/>
                  </a:cubicBezTo>
                  <a:cubicBezTo>
                    <a:pt x="4" y="679"/>
                    <a:pt x="4" y="679"/>
                    <a:pt x="4" y="679"/>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ïšlíďê"/>
            <p:cNvSpPr/>
            <p:nvPr/>
          </p:nvSpPr>
          <p:spPr bwMode="auto">
            <a:xfrm>
              <a:off x="7515226" y="3419476"/>
              <a:ext cx="190500" cy="1671638"/>
            </a:xfrm>
            <a:custGeom>
              <a:avLst/>
              <a:gdLst>
                <a:gd name="T0" fmla="*/ 4 w 77"/>
                <a:gd name="T1" fmla="*/ 679 h 679"/>
                <a:gd name="T2" fmla="*/ 77 w 77"/>
                <a:gd name="T3" fmla="*/ 106 h 679"/>
                <a:gd name="T4" fmla="*/ 73 w 77"/>
                <a:gd name="T5" fmla="*/ 0 h 679"/>
                <a:gd name="T6" fmla="*/ 69 w 77"/>
                <a:gd name="T7" fmla="*/ 1 h 679"/>
                <a:gd name="T8" fmla="*/ 69 w 77"/>
                <a:gd name="T9" fmla="*/ 2 h 679"/>
                <a:gd name="T10" fmla="*/ 73 w 77"/>
                <a:gd name="T11" fmla="*/ 106 h 679"/>
                <a:gd name="T12" fmla="*/ 0 w 77"/>
                <a:gd name="T13" fmla="*/ 678 h 679"/>
                <a:gd name="T14" fmla="*/ 4 w 77"/>
                <a:gd name="T15" fmla="*/ 679 h 6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79">
                  <a:moveTo>
                    <a:pt x="4" y="679"/>
                  </a:moveTo>
                  <a:cubicBezTo>
                    <a:pt x="66" y="417"/>
                    <a:pt x="77" y="218"/>
                    <a:pt x="77" y="106"/>
                  </a:cubicBezTo>
                  <a:cubicBezTo>
                    <a:pt x="77" y="37"/>
                    <a:pt x="73" y="0"/>
                    <a:pt x="73" y="0"/>
                  </a:cubicBezTo>
                  <a:cubicBezTo>
                    <a:pt x="69" y="1"/>
                    <a:pt x="69" y="1"/>
                    <a:pt x="69" y="1"/>
                  </a:cubicBezTo>
                  <a:cubicBezTo>
                    <a:pt x="69" y="1"/>
                    <a:pt x="69" y="1"/>
                    <a:pt x="69" y="2"/>
                  </a:cubicBezTo>
                  <a:cubicBezTo>
                    <a:pt x="70" y="10"/>
                    <a:pt x="73" y="46"/>
                    <a:pt x="73" y="106"/>
                  </a:cubicBezTo>
                  <a:cubicBezTo>
                    <a:pt x="73" y="218"/>
                    <a:pt x="62" y="416"/>
                    <a:pt x="0" y="678"/>
                  </a:cubicBezTo>
                  <a:cubicBezTo>
                    <a:pt x="4" y="679"/>
                    <a:pt x="4" y="679"/>
                    <a:pt x="4" y="679"/>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ṥ1îḓê"/>
            <p:cNvSpPr/>
            <p:nvPr/>
          </p:nvSpPr>
          <p:spPr bwMode="auto">
            <a:xfrm>
              <a:off x="7656513" y="3822701"/>
              <a:ext cx="796925" cy="1266825"/>
            </a:xfrm>
            <a:custGeom>
              <a:avLst/>
              <a:gdLst>
                <a:gd name="T0" fmla="*/ 0 w 323"/>
                <a:gd name="T1" fmla="*/ 514 h 514"/>
                <a:gd name="T2" fmla="*/ 280 w 323"/>
                <a:gd name="T3" fmla="*/ 0 h 514"/>
                <a:gd name="T4" fmla="*/ 254 w 323"/>
                <a:gd name="T5" fmla="*/ 513 h 514"/>
              </a:gdLst>
              <a:ahLst/>
              <a:cxnLst>
                <a:cxn ang="0">
                  <a:pos x="T0" y="T1"/>
                </a:cxn>
                <a:cxn ang="0">
                  <a:pos x="T2" y="T3"/>
                </a:cxn>
                <a:cxn ang="0">
                  <a:pos x="T4" y="T5"/>
                </a:cxn>
              </a:cxnLst>
              <a:rect l="0" t="0" r="r" b="b"/>
              <a:pathLst>
                <a:path w="323" h="514">
                  <a:moveTo>
                    <a:pt x="0" y="514"/>
                  </a:moveTo>
                  <a:cubicBezTo>
                    <a:pt x="26" y="280"/>
                    <a:pt x="128" y="134"/>
                    <a:pt x="280" y="0"/>
                  </a:cubicBezTo>
                  <a:cubicBezTo>
                    <a:pt x="323" y="175"/>
                    <a:pt x="318" y="355"/>
                    <a:pt x="254" y="5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ŝ1ïḓè"/>
            <p:cNvSpPr/>
            <p:nvPr/>
          </p:nvSpPr>
          <p:spPr bwMode="auto">
            <a:xfrm>
              <a:off x="7651751" y="3817938"/>
              <a:ext cx="769938" cy="1271588"/>
            </a:xfrm>
            <a:custGeom>
              <a:avLst/>
              <a:gdLst>
                <a:gd name="T0" fmla="*/ 4 w 312"/>
                <a:gd name="T1" fmla="*/ 516 h 516"/>
                <a:gd name="T2" fmla="*/ 283 w 312"/>
                <a:gd name="T3" fmla="*/ 4 h 516"/>
                <a:gd name="T4" fmla="*/ 282 w 312"/>
                <a:gd name="T5" fmla="*/ 2 h 516"/>
                <a:gd name="T6" fmla="*/ 280 w 312"/>
                <a:gd name="T7" fmla="*/ 3 h 516"/>
                <a:gd name="T8" fmla="*/ 308 w 312"/>
                <a:gd name="T9" fmla="*/ 227 h 516"/>
                <a:gd name="T10" fmla="*/ 254 w 312"/>
                <a:gd name="T11" fmla="*/ 515 h 516"/>
                <a:gd name="T12" fmla="*/ 258 w 312"/>
                <a:gd name="T13" fmla="*/ 516 h 516"/>
                <a:gd name="T14" fmla="*/ 312 w 312"/>
                <a:gd name="T15" fmla="*/ 227 h 516"/>
                <a:gd name="T16" fmla="*/ 284 w 312"/>
                <a:gd name="T17" fmla="*/ 2 h 516"/>
                <a:gd name="T18" fmla="*/ 282 w 312"/>
                <a:gd name="T19" fmla="*/ 1 h 516"/>
                <a:gd name="T20" fmla="*/ 280 w 312"/>
                <a:gd name="T21" fmla="*/ 1 h 516"/>
                <a:gd name="T22" fmla="*/ 0 w 312"/>
                <a:gd name="T23" fmla="*/ 516 h 516"/>
                <a:gd name="T24" fmla="*/ 4 w 312"/>
                <a:gd name="T2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 h="516">
                  <a:moveTo>
                    <a:pt x="4" y="516"/>
                  </a:moveTo>
                  <a:cubicBezTo>
                    <a:pt x="30" y="283"/>
                    <a:pt x="132" y="137"/>
                    <a:pt x="283" y="4"/>
                  </a:cubicBezTo>
                  <a:cubicBezTo>
                    <a:pt x="282" y="2"/>
                    <a:pt x="282" y="2"/>
                    <a:pt x="282" y="2"/>
                  </a:cubicBezTo>
                  <a:cubicBezTo>
                    <a:pt x="280" y="3"/>
                    <a:pt x="280" y="3"/>
                    <a:pt x="280" y="3"/>
                  </a:cubicBezTo>
                  <a:cubicBezTo>
                    <a:pt x="298" y="77"/>
                    <a:pt x="308" y="153"/>
                    <a:pt x="308" y="227"/>
                  </a:cubicBezTo>
                  <a:cubicBezTo>
                    <a:pt x="308" y="327"/>
                    <a:pt x="291" y="424"/>
                    <a:pt x="254" y="515"/>
                  </a:cubicBezTo>
                  <a:cubicBezTo>
                    <a:pt x="258" y="516"/>
                    <a:pt x="258" y="516"/>
                    <a:pt x="258" y="516"/>
                  </a:cubicBezTo>
                  <a:cubicBezTo>
                    <a:pt x="295" y="425"/>
                    <a:pt x="312" y="327"/>
                    <a:pt x="312" y="227"/>
                  </a:cubicBezTo>
                  <a:cubicBezTo>
                    <a:pt x="312" y="153"/>
                    <a:pt x="302" y="77"/>
                    <a:pt x="284" y="2"/>
                  </a:cubicBezTo>
                  <a:cubicBezTo>
                    <a:pt x="283" y="1"/>
                    <a:pt x="283" y="1"/>
                    <a:pt x="282" y="1"/>
                  </a:cubicBezTo>
                  <a:cubicBezTo>
                    <a:pt x="282" y="0"/>
                    <a:pt x="281" y="1"/>
                    <a:pt x="280" y="1"/>
                  </a:cubicBezTo>
                  <a:cubicBezTo>
                    <a:pt x="129" y="134"/>
                    <a:pt x="26" y="281"/>
                    <a:pt x="0" y="516"/>
                  </a:cubicBezTo>
                  <a:cubicBezTo>
                    <a:pt x="4" y="516"/>
                    <a:pt x="4" y="516"/>
                    <a:pt x="4" y="516"/>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Sļïdè"/>
            <p:cNvSpPr/>
            <p:nvPr/>
          </p:nvSpPr>
          <p:spPr bwMode="auto">
            <a:xfrm>
              <a:off x="7742238" y="3821113"/>
              <a:ext cx="608013" cy="1268413"/>
            </a:xfrm>
            <a:custGeom>
              <a:avLst/>
              <a:gdLst>
                <a:gd name="T0" fmla="*/ 243 w 246"/>
                <a:gd name="T1" fmla="*/ 0 h 515"/>
                <a:gd name="T2" fmla="*/ 0 w 246"/>
                <a:gd name="T3" fmla="*/ 514 h 515"/>
                <a:gd name="T4" fmla="*/ 4 w 246"/>
                <a:gd name="T5" fmla="*/ 515 h 515"/>
                <a:gd name="T6" fmla="*/ 145 w 246"/>
                <a:gd name="T7" fmla="*/ 143 h 515"/>
                <a:gd name="T8" fmla="*/ 216 w 246"/>
                <a:gd name="T9" fmla="*/ 39 h 515"/>
                <a:gd name="T10" fmla="*/ 238 w 246"/>
                <a:gd name="T11" fmla="*/ 12 h 515"/>
                <a:gd name="T12" fmla="*/ 244 w 246"/>
                <a:gd name="T13" fmla="*/ 5 h 515"/>
                <a:gd name="T14" fmla="*/ 246 w 246"/>
                <a:gd name="T15" fmla="*/ 3 h 515"/>
                <a:gd name="T16" fmla="*/ 243 w 246"/>
                <a:gd name="T17"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515">
                  <a:moveTo>
                    <a:pt x="243" y="0"/>
                  </a:moveTo>
                  <a:cubicBezTo>
                    <a:pt x="243" y="0"/>
                    <a:pt x="53" y="205"/>
                    <a:pt x="0" y="514"/>
                  </a:cubicBezTo>
                  <a:cubicBezTo>
                    <a:pt x="4" y="515"/>
                    <a:pt x="4" y="515"/>
                    <a:pt x="4" y="515"/>
                  </a:cubicBezTo>
                  <a:cubicBezTo>
                    <a:pt x="30" y="361"/>
                    <a:pt x="91" y="233"/>
                    <a:pt x="145" y="143"/>
                  </a:cubicBezTo>
                  <a:cubicBezTo>
                    <a:pt x="172" y="99"/>
                    <a:pt x="197" y="63"/>
                    <a:pt x="216" y="39"/>
                  </a:cubicBezTo>
                  <a:cubicBezTo>
                    <a:pt x="225" y="27"/>
                    <a:pt x="233" y="18"/>
                    <a:pt x="238" y="12"/>
                  </a:cubicBezTo>
                  <a:cubicBezTo>
                    <a:pt x="241" y="9"/>
                    <a:pt x="243" y="7"/>
                    <a:pt x="244" y="5"/>
                  </a:cubicBezTo>
                  <a:cubicBezTo>
                    <a:pt x="245" y="4"/>
                    <a:pt x="246" y="3"/>
                    <a:pt x="246" y="3"/>
                  </a:cubicBezTo>
                  <a:cubicBezTo>
                    <a:pt x="243" y="0"/>
                    <a:pt x="243" y="0"/>
                    <a:pt x="243"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ṡlïďê"/>
            <p:cNvSpPr/>
            <p:nvPr/>
          </p:nvSpPr>
          <p:spPr bwMode="auto">
            <a:xfrm>
              <a:off x="7861301" y="3821113"/>
              <a:ext cx="488950" cy="1268413"/>
            </a:xfrm>
            <a:custGeom>
              <a:avLst/>
              <a:gdLst>
                <a:gd name="T0" fmla="*/ 195 w 198"/>
                <a:gd name="T1" fmla="*/ 0 h 515"/>
                <a:gd name="T2" fmla="*/ 0 w 198"/>
                <a:gd name="T3" fmla="*/ 514 h 515"/>
                <a:gd name="T4" fmla="*/ 4 w 198"/>
                <a:gd name="T5" fmla="*/ 515 h 515"/>
                <a:gd name="T6" fmla="*/ 127 w 198"/>
                <a:gd name="T7" fmla="*/ 150 h 515"/>
                <a:gd name="T8" fmla="*/ 178 w 198"/>
                <a:gd name="T9" fmla="*/ 42 h 515"/>
                <a:gd name="T10" fmla="*/ 193 w 198"/>
                <a:gd name="T11" fmla="*/ 13 h 515"/>
                <a:gd name="T12" fmla="*/ 197 w 198"/>
                <a:gd name="T13" fmla="*/ 5 h 515"/>
                <a:gd name="T14" fmla="*/ 198 w 198"/>
                <a:gd name="T15" fmla="*/ 2 h 515"/>
                <a:gd name="T16" fmla="*/ 195 w 198"/>
                <a:gd name="T17"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515">
                  <a:moveTo>
                    <a:pt x="195" y="0"/>
                  </a:moveTo>
                  <a:cubicBezTo>
                    <a:pt x="195" y="1"/>
                    <a:pt x="68" y="224"/>
                    <a:pt x="0" y="514"/>
                  </a:cubicBezTo>
                  <a:cubicBezTo>
                    <a:pt x="4" y="515"/>
                    <a:pt x="4" y="515"/>
                    <a:pt x="4" y="515"/>
                  </a:cubicBezTo>
                  <a:cubicBezTo>
                    <a:pt x="38" y="370"/>
                    <a:pt x="86" y="242"/>
                    <a:pt x="127" y="150"/>
                  </a:cubicBezTo>
                  <a:cubicBezTo>
                    <a:pt x="147" y="104"/>
                    <a:pt x="165" y="67"/>
                    <a:pt x="178" y="42"/>
                  </a:cubicBezTo>
                  <a:cubicBezTo>
                    <a:pt x="184" y="29"/>
                    <a:pt x="189" y="19"/>
                    <a:pt x="193" y="13"/>
                  </a:cubicBezTo>
                  <a:cubicBezTo>
                    <a:pt x="195" y="9"/>
                    <a:pt x="196" y="7"/>
                    <a:pt x="197" y="5"/>
                  </a:cubicBezTo>
                  <a:cubicBezTo>
                    <a:pt x="198" y="3"/>
                    <a:pt x="198" y="2"/>
                    <a:pt x="198" y="2"/>
                  </a:cubicBezTo>
                  <a:cubicBezTo>
                    <a:pt x="195" y="0"/>
                    <a:pt x="195" y="0"/>
                    <a:pt x="195"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îšlîḍè"/>
            <p:cNvSpPr/>
            <p:nvPr/>
          </p:nvSpPr>
          <p:spPr bwMode="auto">
            <a:xfrm>
              <a:off x="7985126" y="3822701"/>
              <a:ext cx="366713" cy="1266825"/>
            </a:xfrm>
            <a:custGeom>
              <a:avLst/>
              <a:gdLst>
                <a:gd name="T0" fmla="*/ 145 w 149"/>
                <a:gd name="T1" fmla="*/ 0 h 514"/>
                <a:gd name="T2" fmla="*/ 0 w 149"/>
                <a:gd name="T3" fmla="*/ 513 h 514"/>
                <a:gd name="T4" fmla="*/ 4 w 149"/>
                <a:gd name="T5" fmla="*/ 514 h 514"/>
                <a:gd name="T6" fmla="*/ 102 w 149"/>
                <a:gd name="T7" fmla="*/ 149 h 514"/>
                <a:gd name="T8" fmla="*/ 136 w 149"/>
                <a:gd name="T9" fmla="*/ 41 h 514"/>
                <a:gd name="T10" fmla="*/ 145 w 149"/>
                <a:gd name="T11" fmla="*/ 11 h 514"/>
                <a:gd name="T12" fmla="*/ 149 w 149"/>
                <a:gd name="T13" fmla="*/ 1 h 514"/>
                <a:gd name="T14" fmla="*/ 145 w 149"/>
                <a:gd name="T15" fmla="*/ 0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514">
                  <a:moveTo>
                    <a:pt x="145" y="0"/>
                  </a:moveTo>
                  <a:cubicBezTo>
                    <a:pt x="145" y="0"/>
                    <a:pt x="68" y="224"/>
                    <a:pt x="0" y="513"/>
                  </a:cubicBezTo>
                  <a:cubicBezTo>
                    <a:pt x="4" y="514"/>
                    <a:pt x="4" y="514"/>
                    <a:pt x="4" y="514"/>
                  </a:cubicBezTo>
                  <a:cubicBezTo>
                    <a:pt x="38" y="369"/>
                    <a:pt x="74" y="241"/>
                    <a:pt x="102" y="149"/>
                  </a:cubicBezTo>
                  <a:cubicBezTo>
                    <a:pt x="116" y="103"/>
                    <a:pt x="127" y="66"/>
                    <a:pt x="136" y="41"/>
                  </a:cubicBezTo>
                  <a:cubicBezTo>
                    <a:pt x="140" y="28"/>
                    <a:pt x="143" y="18"/>
                    <a:pt x="145" y="11"/>
                  </a:cubicBezTo>
                  <a:cubicBezTo>
                    <a:pt x="147" y="5"/>
                    <a:pt x="149" y="1"/>
                    <a:pt x="149" y="1"/>
                  </a:cubicBezTo>
                  <a:cubicBezTo>
                    <a:pt x="145" y="0"/>
                    <a:pt x="145" y="0"/>
                    <a:pt x="145"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śļîḑé"/>
            <p:cNvSpPr/>
            <p:nvPr/>
          </p:nvSpPr>
          <p:spPr bwMode="auto">
            <a:xfrm>
              <a:off x="8107363" y="3822701"/>
              <a:ext cx="244475" cy="1266825"/>
            </a:xfrm>
            <a:custGeom>
              <a:avLst/>
              <a:gdLst>
                <a:gd name="T0" fmla="*/ 95 w 99"/>
                <a:gd name="T1" fmla="*/ 0 h 514"/>
                <a:gd name="T2" fmla="*/ 93 w 99"/>
                <a:gd name="T3" fmla="*/ 10 h 514"/>
                <a:gd name="T4" fmla="*/ 0 w 99"/>
                <a:gd name="T5" fmla="*/ 513 h 514"/>
                <a:gd name="T6" fmla="*/ 4 w 99"/>
                <a:gd name="T7" fmla="*/ 514 h 514"/>
                <a:gd name="T8" fmla="*/ 99 w 99"/>
                <a:gd name="T9" fmla="*/ 1 h 514"/>
                <a:gd name="T10" fmla="*/ 95 w 99"/>
                <a:gd name="T11" fmla="*/ 0 h 514"/>
              </a:gdLst>
              <a:ahLst/>
              <a:cxnLst>
                <a:cxn ang="0">
                  <a:pos x="T0" y="T1"/>
                </a:cxn>
                <a:cxn ang="0">
                  <a:pos x="T2" y="T3"/>
                </a:cxn>
                <a:cxn ang="0">
                  <a:pos x="T4" y="T5"/>
                </a:cxn>
                <a:cxn ang="0">
                  <a:pos x="T6" y="T7"/>
                </a:cxn>
                <a:cxn ang="0">
                  <a:pos x="T8" y="T9"/>
                </a:cxn>
                <a:cxn ang="0">
                  <a:pos x="T10" y="T11"/>
                </a:cxn>
              </a:cxnLst>
              <a:rect l="0" t="0" r="r" b="b"/>
              <a:pathLst>
                <a:path w="99" h="514">
                  <a:moveTo>
                    <a:pt x="95" y="0"/>
                  </a:moveTo>
                  <a:cubicBezTo>
                    <a:pt x="95" y="0"/>
                    <a:pt x="94" y="4"/>
                    <a:pt x="93" y="10"/>
                  </a:cubicBezTo>
                  <a:cubicBezTo>
                    <a:pt x="88" y="57"/>
                    <a:pt x="60" y="260"/>
                    <a:pt x="0" y="513"/>
                  </a:cubicBezTo>
                  <a:cubicBezTo>
                    <a:pt x="4" y="514"/>
                    <a:pt x="4" y="514"/>
                    <a:pt x="4" y="514"/>
                  </a:cubicBezTo>
                  <a:cubicBezTo>
                    <a:pt x="73" y="224"/>
                    <a:pt x="99" y="1"/>
                    <a:pt x="99" y="1"/>
                  </a:cubicBezTo>
                  <a:cubicBezTo>
                    <a:pt x="95" y="0"/>
                    <a:pt x="95" y="0"/>
                    <a:pt x="95"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šļïďè"/>
            <p:cNvSpPr/>
            <p:nvPr/>
          </p:nvSpPr>
          <p:spPr bwMode="auto">
            <a:xfrm>
              <a:off x="8221663" y="3822701"/>
              <a:ext cx="134938" cy="1266825"/>
            </a:xfrm>
            <a:custGeom>
              <a:avLst/>
              <a:gdLst>
                <a:gd name="T0" fmla="*/ 49 w 55"/>
                <a:gd name="T1" fmla="*/ 1 h 514"/>
                <a:gd name="T2" fmla="*/ 49 w 55"/>
                <a:gd name="T3" fmla="*/ 6 h 514"/>
                <a:gd name="T4" fmla="*/ 51 w 55"/>
                <a:gd name="T5" fmla="*/ 84 h 514"/>
                <a:gd name="T6" fmla="*/ 0 w 55"/>
                <a:gd name="T7" fmla="*/ 513 h 514"/>
                <a:gd name="T8" fmla="*/ 4 w 55"/>
                <a:gd name="T9" fmla="*/ 514 h 514"/>
                <a:gd name="T10" fmla="*/ 55 w 55"/>
                <a:gd name="T11" fmla="*/ 84 h 514"/>
                <a:gd name="T12" fmla="*/ 53 w 55"/>
                <a:gd name="T13" fmla="*/ 0 h 514"/>
                <a:gd name="T14" fmla="*/ 49 w 55"/>
                <a:gd name="T15" fmla="*/ 1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14">
                  <a:moveTo>
                    <a:pt x="49" y="1"/>
                  </a:moveTo>
                  <a:cubicBezTo>
                    <a:pt x="49" y="1"/>
                    <a:pt x="49" y="3"/>
                    <a:pt x="49" y="6"/>
                  </a:cubicBezTo>
                  <a:cubicBezTo>
                    <a:pt x="50" y="17"/>
                    <a:pt x="51" y="44"/>
                    <a:pt x="51" y="84"/>
                  </a:cubicBezTo>
                  <a:cubicBezTo>
                    <a:pt x="51" y="175"/>
                    <a:pt x="43" y="331"/>
                    <a:pt x="0" y="513"/>
                  </a:cubicBezTo>
                  <a:cubicBezTo>
                    <a:pt x="4" y="514"/>
                    <a:pt x="4" y="514"/>
                    <a:pt x="4" y="514"/>
                  </a:cubicBezTo>
                  <a:cubicBezTo>
                    <a:pt x="47" y="331"/>
                    <a:pt x="55" y="175"/>
                    <a:pt x="55" y="84"/>
                  </a:cubicBezTo>
                  <a:cubicBezTo>
                    <a:pt x="55" y="31"/>
                    <a:pt x="53" y="0"/>
                    <a:pt x="53" y="0"/>
                  </a:cubicBezTo>
                  <a:cubicBezTo>
                    <a:pt x="49" y="1"/>
                    <a:pt x="49" y="1"/>
                    <a:pt x="49" y="1"/>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ṩļîḓe"/>
            <p:cNvSpPr/>
            <p:nvPr/>
          </p:nvSpPr>
          <p:spPr bwMode="auto">
            <a:xfrm>
              <a:off x="6738938" y="1992313"/>
              <a:ext cx="446088" cy="444500"/>
            </a:xfrm>
            <a:custGeom>
              <a:avLst/>
              <a:gdLst>
                <a:gd name="T0" fmla="*/ 180 w 181"/>
                <a:gd name="T1" fmla="*/ 102 h 180"/>
                <a:gd name="T2" fmla="*/ 180 w 181"/>
                <a:gd name="T3" fmla="*/ 81 h 180"/>
                <a:gd name="T4" fmla="*/ 175 w 181"/>
                <a:gd name="T5" fmla="*/ 60 h 180"/>
                <a:gd name="T6" fmla="*/ 157 w 181"/>
                <a:gd name="T7" fmla="*/ 65 h 180"/>
                <a:gd name="T8" fmla="*/ 148 w 181"/>
                <a:gd name="T9" fmla="*/ 48 h 180"/>
                <a:gd name="T10" fmla="*/ 162 w 181"/>
                <a:gd name="T11" fmla="*/ 35 h 180"/>
                <a:gd name="T12" fmla="*/ 129 w 181"/>
                <a:gd name="T13" fmla="*/ 9 h 180"/>
                <a:gd name="T14" fmla="*/ 119 w 181"/>
                <a:gd name="T15" fmla="*/ 26 h 180"/>
                <a:gd name="T16" fmla="*/ 101 w 181"/>
                <a:gd name="T17" fmla="*/ 20 h 180"/>
                <a:gd name="T18" fmla="*/ 102 w 181"/>
                <a:gd name="T19" fmla="*/ 1 h 180"/>
                <a:gd name="T20" fmla="*/ 81 w 181"/>
                <a:gd name="T21" fmla="*/ 1 h 180"/>
                <a:gd name="T22" fmla="*/ 60 w 181"/>
                <a:gd name="T23" fmla="*/ 6 h 180"/>
                <a:gd name="T24" fmla="*/ 65 w 181"/>
                <a:gd name="T25" fmla="*/ 24 h 180"/>
                <a:gd name="T26" fmla="*/ 49 w 181"/>
                <a:gd name="T27" fmla="*/ 33 h 180"/>
                <a:gd name="T28" fmla="*/ 36 w 181"/>
                <a:gd name="T29" fmla="*/ 19 h 180"/>
                <a:gd name="T30" fmla="*/ 9 w 181"/>
                <a:gd name="T31" fmla="*/ 52 h 180"/>
                <a:gd name="T32" fmla="*/ 26 w 181"/>
                <a:gd name="T33" fmla="*/ 61 h 180"/>
                <a:gd name="T34" fmla="*/ 20 w 181"/>
                <a:gd name="T35" fmla="*/ 79 h 180"/>
                <a:gd name="T36" fmla="*/ 1 w 181"/>
                <a:gd name="T37" fmla="*/ 79 h 180"/>
                <a:gd name="T38" fmla="*/ 1 w 181"/>
                <a:gd name="T39" fmla="*/ 100 h 180"/>
                <a:gd name="T40" fmla="*/ 6 w 181"/>
                <a:gd name="T41" fmla="*/ 120 h 180"/>
                <a:gd name="T42" fmla="*/ 24 w 181"/>
                <a:gd name="T43" fmla="*/ 116 h 180"/>
                <a:gd name="T44" fmla="*/ 33 w 181"/>
                <a:gd name="T45" fmla="*/ 132 h 180"/>
                <a:gd name="T46" fmla="*/ 19 w 181"/>
                <a:gd name="T47" fmla="*/ 145 h 180"/>
                <a:gd name="T48" fmla="*/ 52 w 181"/>
                <a:gd name="T49" fmla="*/ 171 h 180"/>
                <a:gd name="T50" fmla="*/ 62 w 181"/>
                <a:gd name="T51" fmla="*/ 155 h 180"/>
                <a:gd name="T52" fmla="*/ 80 w 181"/>
                <a:gd name="T53" fmla="*/ 160 h 180"/>
                <a:gd name="T54" fmla="*/ 79 w 181"/>
                <a:gd name="T55" fmla="*/ 179 h 180"/>
                <a:gd name="T56" fmla="*/ 100 w 181"/>
                <a:gd name="T57" fmla="*/ 180 h 180"/>
                <a:gd name="T58" fmla="*/ 121 w 181"/>
                <a:gd name="T59" fmla="*/ 175 h 180"/>
                <a:gd name="T60" fmla="*/ 116 w 181"/>
                <a:gd name="T61" fmla="*/ 156 h 180"/>
                <a:gd name="T62" fmla="*/ 132 w 181"/>
                <a:gd name="T63" fmla="*/ 147 h 180"/>
                <a:gd name="T64" fmla="*/ 145 w 181"/>
                <a:gd name="T65" fmla="*/ 162 h 180"/>
                <a:gd name="T66" fmla="*/ 172 w 181"/>
                <a:gd name="T67" fmla="*/ 129 h 180"/>
                <a:gd name="T68" fmla="*/ 155 w 181"/>
                <a:gd name="T69" fmla="*/ 119 h 180"/>
                <a:gd name="T70" fmla="*/ 161 w 181"/>
                <a:gd name="T71" fmla="*/ 101 h 180"/>
                <a:gd name="T72" fmla="*/ 180 w 181"/>
                <a:gd name="T73" fmla="*/ 102 h 180"/>
                <a:gd name="T74" fmla="*/ 95 w 181"/>
                <a:gd name="T75" fmla="*/ 133 h 180"/>
                <a:gd name="T76" fmla="*/ 47 w 181"/>
                <a:gd name="T77" fmla="*/ 95 h 180"/>
                <a:gd name="T78" fmla="*/ 86 w 181"/>
                <a:gd name="T79" fmla="*/ 47 h 180"/>
                <a:gd name="T80" fmla="*/ 134 w 181"/>
                <a:gd name="T81" fmla="*/ 86 h 180"/>
                <a:gd name="T82" fmla="*/ 95 w 181"/>
                <a:gd name="T83" fmla="*/ 133 h 180"/>
                <a:gd name="T84" fmla="*/ 94 w 181"/>
                <a:gd name="T85" fmla="*/ 122 h 180"/>
                <a:gd name="T86" fmla="*/ 59 w 181"/>
                <a:gd name="T87" fmla="*/ 94 h 180"/>
                <a:gd name="T88" fmla="*/ 87 w 181"/>
                <a:gd name="T89" fmla="*/ 59 h 180"/>
                <a:gd name="T90" fmla="*/ 122 w 181"/>
                <a:gd name="T91" fmla="*/ 87 h 180"/>
                <a:gd name="T92" fmla="*/ 94 w 181"/>
                <a:gd name="T93" fmla="*/ 12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180">
                  <a:moveTo>
                    <a:pt x="180" y="102"/>
                  </a:moveTo>
                  <a:cubicBezTo>
                    <a:pt x="181" y="95"/>
                    <a:pt x="181" y="88"/>
                    <a:pt x="180" y="81"/>
                  </a:cubicBezTo>
                  <a:cubicBezTo>
                    <a:pt x="179" y="74"/>
                    <a:pt x="178" y="67"/>
                    <a:pt x="175" y="60"/>
                  </a:cubicBezTo>
                  <a:cubicBezTo>
                    <a:pt x="157" y="65"/>
                    <a:pt x="157" y="65"/>
                    <a:pt x="157" y="65"/>
                  </a:cubicBezTo>
                  <a:cubicBezTo>
                    <a:pt x="154" y="59"/>
                    <a:pt x="151" y="53"/>
                    <a:pt x="148" y="48"/>
                  </a:cubicBezTo>
                  <a:cubicBezTo>
                    <a:pt x="162" y="35"/>
                    <a:pt x="162" y="35"/>
                    <a:pt x="162" y="35"/>
                  </a:cubicBezTo>
                  <a:cubicBezTo>
                    <a:pt x="153" y="24"/>
                    <a:pt x="142" y="15"/>
                    <a:pt x="129" y="9"/>
                  </a:cubicBezTo>
                  <a:cubicBezTo>
                    <a:pt x="119" y="26"/>
                    <a:pt x="119" y="26"/>
                    <a:pt x="119" y="26"/>
                  </a:cubicBezTo>
                  <a:cubicBezTo>
                    <a:pt x="114" y="23"/>
                    <a:pt x="108" y="21"/>
                    <a:pt x="101" y="20"/>
                  </a:cubicBezTo>
                  <a:cubicBezTo>
                    <a:pt x="102" y="1"/>
                    <a:pt x="102" y="1"/>
                    <a:pt x="102" y="1"/>
                  </a:cubicBezTo>
                  <a:cubicBezTo>
                    <a:pt x="95" y="0"/>
                    <a:pt x="88" y="0"/>
                    <a:pt x="81" y="1"/>
                  </a:cubicBezTo>
                  <a:cubicBezTo>
                    <a:pt x="74" y="2"/>
                    <a:pt x="67" y="3"/>
                    <a:pt x="60" y="6"/>
                  </a:cubicBezTo>
                  <a:cubicBezTo>
                    <a:pt x="65" y="24"/>
                    <a:pt x="65" y="24"/>
                    <a:pt x="65" y="24"/>
                  </a:cubicBezTo>
                  <a:cubicBezTo>
                    <a:pt x="59" y="26"/>
                    <a:pt x="54" y="29"/>
                    <a:pt x="49" y="33"/>
                  </a:cubicBezTo>
                  <a:cubicBezTo>
                    <a:pt x="36" y="19"/>
                    <a:pt x="36" y="19"/>
                    <a:pt x="36" y="19"/>
                  </a:cubicBezTo>
                  <a:cubicBezTo>
                    <a:pt x="24" y="28"/>
                    <a:pt x="15" y="39"/>
                    <a:pt x="9" y="52"/>
                  </a:cubicBezTo>
                  <a:cubicBezTo>
                    <a:pt x="26" y="61"/>
                    <a:pt x="26" y="61"/>
                    <a:pt x="26" y="61"/>
                  </a:cubicBezTo>
                  <a:cubicBezTo>
                    <a:pt x="23" y="67"/>
                    <a:pt x="21" y="73"/>
                    <a:pt x="20" y="79"/>
                  </a:cubicBezTo>
                  <a:cubicBezTo>
                    <a:pt x="1" y="79"/>
                    <a:pt x="1" y="79"/>
                    <a:pt x="1" y="79"/>
                  </a:cubicBezTo>
                  <a:cubicBezTo>
                    <a:pt x="0" y="86"/>
                    <a:pt x="0" y="93"/>
                    <a:pt x="1" y="100"/>
                  </a:cubicBezTo>
                  <a:cubicBezTo>
                    <a:pt x="2" y="107"/>
                    <a:pt x="3" y="114"/>
                    <a:pt x="6" y="120"/>
                  </a:cubicBezTo>
                  <a:cubicBezTo>
                    <a:pt x="24" y="116"/>
                    <a:pt x="24" y="116"/>
                    <a:pt x="24" y="116"/>
                  </a:cubicBezTo>
                  <a:cubicBezTo>
                    <a:pt x="27" y="122"/>
                    <a:pt x="30" y="127"/>
                    <a:pt x="33" y="132"/>
                  </a:cubicBezTo>
                  <a:cubicBezTo>
                    <a:pt x="19" y="145"/>
                    <a:pt x="19" y="145"/>
                    <a:pt x="19" y="145"/>
                  </a:cubicBezTo>
                  <a:cubicBezTo>
                    <a:pt x="28" y="156"/>
                    <a:pt x="39" y="165"/>
                    <a:pt x="52" y="171"/>
                  </a:cubicBezTo>
                  <a:cubicBezTo>
                    <a:pt x="62" y="155"/>
                    <a:pt x="62" y="155"/>
                    <a:pt x="62" y="155"/>
                  </a:cubicBezTo>
                  <a:cubicBezTo>
                    <a:pt x="67" y="158"/>
                    <a:pt x="73" y="159"/>
                    <a:pt x="80" y="160"/>
                  </a:cubicBezTo>
                  <a:cubicBezTo>
                    <a:pt x="79" y="179"/>
                    <a:pt x="79" y="179"/>
                    <a:pt x="79" y="179"/>
                  </a:cubicBezTo>
                  <a:cubicBezTo>
                    <a:pt x="86" y="180"/>
                    <a:pt x="93" y="180"/>
                    <a:pt x="100" y="180"/>
                  </a:cubicBezTo>
                  <a:cubicBezTo>
                    <a:pt x="107" y="179"/>
                    <a:pt x="114" y="177"/>
                    <a:pt x="121" y="175"/>
                  </a:cubicBezTo>
                  <a:cubicBezTo>
                    <a:pt x="116" y="156"/>
                    <a:pt x="116" y="156"/>
                    <a:pt x="116" y="156"/>
                  </a:cubicBezTo>
                  <a:cubicBezTo>
                    <a:pt x="122" y="154"/>
                    <a:pt x="127" y="151"/>
                    <a:pt x="132" y="147"/>
                  </a:cubicBezTo>
                  <a:cubicBezTo>
                    <a:pt x="145" y="162"/>
                    <a:pt x="145" y="162"/>
                    <a:pt x="145" y="162"/>
                  </a:cubicBezTo>
                  <a:cubicBezTo>
                    <a:pt x="157" y="153"/>
                    <a:pt x="166" y="142"/>
                    <a:pt x="172" y="129"/>
                  </a:cubicBezTo>
                  <a:cubicBezTo>
                    <a:pt x="155" y="119"/>
                    <a:pt x="155" y="119"/>
                    <a:pt x="155" y="119"/>
                  </a:cubicBezTo>
                  <a:cubicBezTo>
                    <a:pt x="158" y="113"/>
                    <a:pt x="160" y="107"/>
                    <a:pt x="161" y="101"/>
                  </a:cubicBezTo>
                  <a:lnTo>
                    <a:pt x="180" y="102"/>
                  </a:lnTo>
                  <a:close/>
                  <a:moveTo>
                    <a:pt x="95" y="133"/>
                  </a:moveTo>
                  <a:cubicBezTo>
                    <a:pt x="71" y="136"/>
                    <a:pt x="50" y="119"/>
                    <a:pt x="47" y="95"/>
                  </a:cubicBezTo>
                  <a:cubicBezTo>
                    <a:pt x="45" y="71"/>
                    <a:pt x="62" y="50"/>
                    <a:pt x="86" y="47"/>
                  </a:cubicBezTo>
                  <a:cubicBezTo>
                    <a:pt x="110" y="45"/>
                    <a:pt x="131" y="62"/>
                    <a:pt x="134" y="86"/>
                  </a:cubicBezTo>
                  <a:cubicBezTo>
                    <a:pt x="136" y="110"/>
                    <a:pt x="119" y="131"/>
                    <a:pt x="95" y="133"/>
                  </a:cubicBezTo>
                  <a:close/>
                  <a:moveTo>
                    <a:pt x="94" y="122"/>
                  </a:moveTo>
                  <a:cubicBezTo>
                    <a:pt x="76" y="124"/>
                    <a:pt x="61" y="111"/>
                    <a:pt x="59" y="94"/>
                  </a:cubicBezTo>
                  <a:cubicBezTo>
                    <a:pt x="57" y="76"/>
                    <a:pt x="70" y="61"/>
                    <a:pt x="87" y="59"/>
                  </a:cubicBezTo>
                  <a:cubicBezTo>
                    <a:pt x="105" y="57"/>
                    <a:pt x="120" y="69"/>
                    <a:pt x="122" y="87"/>
                  </a:cubicBezTo>
                  <a:cubicBezTo>
                    <a:pt x="124" y="104"/>
                    <a:pt x="111" y="120"/>
                    <a:pt x="94" y="122"/>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şḷïḍé"/>
            <p:cNvSpPr/>
            <p:nvPr/>
          </p:nvSpPr>
          <p:spPr bwMode="auto">
            <a:xfrm>
              <a:off x="6951663" y="1671638"/>
              <a:ext cx="290513" cy="292100"/>
            </a:xfrm>
            <a:custGeom>
              <a:avLst/>
              <a:gdLst>
                <a:gd name="T0" fmla="*/ 114 w 118"/>
                <a:gd name="T1" fmla="*/ 40 h 118"/>
                <a:gd name="T2" fmla="*/ 108 w 118"/>
                <a:gd name="T3" fmla="*/ 27 h 118"/>
                <a:gd name="T4" fmla="*/ 100 w 118"/>
                <a:gd name="T5" fmla="*/ 17 h 118"/>
                <a:gd name="T6" fmla="*/ 90 w 118"/>
                <a:gd name="T7" fmla="*/ 25 h 118"/>
                <a:gd name="T8" fmla="*/ 80 w 118"/>
                <a:gd name="T9" fmla="*/ 18 h 118"/>
                <a:gd name="T10" fmla="*/ 84 w 118"/>
                <a:gd name="T11" fmla="*/ 6 h 118"/>
                <a:gd name="T12" fmla="*/ 58 w 118"/>
                <a:gd name="T13" fmla="*/ 0 h 118"/>
                <a:gd name="T14" fmla="*/ 57 w 118"/>
                <a:gd name="T15" fmla="*/ 13 h 118"/>
                <a:gd name="T16" fmla="*/ 45 w 118"/>
                <a:gd name="T17" fmla="*/ 15 h 118"/>
                <a:gd name="T18" fmla="*/ 39 w 118"/>
                <a:gd name="T19" fmla="*/ 4 h 118"/>
                <a:gd name="T20" fmla="*/ 27 w 118"/>
                <a:gd name="T21" fmla="*/ 10 h 118"/>
                <a:gd name="T22" fmla="*/ 16 w 118"/>
                <a:gd name="T23" fmla="*/ 19 h 118"/>
                <a:gd name="T24" fmla="*/ 25 w 118"/>
                <a:gd name="T25" fmla="*/ 28 h 118"/>
                <a:gd name="T26" fmla="*/ 18 w 118"/>
                <a:gd name="T27" fmla="*/ 38 h 118"/>
                <a:gd name="T28" fmla="*/ 6 w 118"/>
                <a:gd name="T29" fmla="*/ 34 h 118"/>
                <a:gd name="T30" fmla="*/ 0 w 118"/>
                <a:gd name="T31" fmla="*/ 61 h 118"/>
                <a:gd name="T32" fmla="*/ 12 w 118"/>
                <a:gd name="T33" fmla="*/ 61 h 118"/>
                <a:gd name="T34" fmla="*/ 15 w 118"/>
                <a:gd name="T35" fmla="*/ 74 h 118"/>
                <a:gd name="T36" fmla="*/ 3 w 118"/>
                <a:gd name="T37" fmla="*/ 79 h 118"/>
                <a:gd name="T38" fmla="*/ 9 w 118"/>
                <a:gd name="T39" fmla="*/ 91 h 118"/>
                <a:gd name="T40" fmla="*/ 18 w 118"/>
                <a:gd name="T41" fmla="*/ 102 h 118"/>
                <a:gd name="T42" fmla="*/ 28 w 118"/>
                <a:gd name="T43" fmla="*/ 94 h 118"/>
                <a:gd name="T44" fmla="*/ 38 w 118"/>
                <a:gd name="T45" fmla="*/ 101 h 118"/>
                <a:gd name="T46" fmla="*/ 33 w 118"/>
                <a:gd name="T47" fmla="*/ 112 h 118"/>
                <a:gd name="T48" fmla="*/ 60 w 118"/>
                <a:gd name="T49" fmla="*/ 118 h 118"/>
                <a:gd name="T50" fmla="*/ 61 w 118"/>
                <a:gd name="T51" fmla="*/ 106 h 118"/>
                <a:gd name="T52" fmla="*/ 73 w 118"/>
                <a:gd name="T53" fmla="*/ 103 h 118"/>
                <a:gd name="T54" fmla="*/ 78 w 118"/>
                <a:gd name="T55" fmla="*/ 115 h 118"/>
                <a:gd name="T56" fmla="*/ 91 w 118"/>
                <a:gd name="T57" fmla="*/ 109 h 118"/>
                <a:gd name="T58" fmla="*/ 101 w 118"/>
                <a:gd name="T59" fmla="*/ 100 h 118"/>
                <a:gd name="T60" fmla="*/ 93 w 118"/>
                <a:gd name="T61" fmla="*/ 90 h 118"/>
                <a:gd name="T62" fmla="*/ 100 w 118"/>
                <a:gd name="T63" fmla="*/ 80 h 118"/>
                <a:gd name="T64" fmla="*/ 112 w 118"/>
                <a:gd name="T65" fmla="*/ 85 h 118"/>
                <a:gd name="T66" fmla="*/ 118 w 118"/>
                <a:gd name="T67" fmla="*/ 58 h 118"/>
                <a:gd name="T68" fmla="*/ 105 w 118"/>
                <a:gd name="T69" fmla="*/ 57 h 118"/>
                <a:gd name="T70" fmla="*/ 103 w 118"/>
                <a:gd name="T71" fmla="*/ 45 h 118"/>
                <a:gd name="T72" fmla="*/ 114 w 118"/>
                <a:gd name="T73" fmla="*/ 40 h 118"/>
                <a:gd name="T74" fmla="*/ 74 w 118"/>
                <a:gd name="T75" fmla="*/ 83 h 118"/>
                <a:gd name="T76" fmla="*/ 35 w 118"/>
                <a:gd name="T77" fmla="*/ 75 h 118"/>
                <a:gd name="T78" fmla="*/ 43 w 118"/>
                <a:gd name="T79" fmla="*/ 35 h 118"/>
                <a:gd name="T80" fmla="*/ 83 w 118"/>
                <a:gd name="T81" fmla="*/ 44 h 118"/>
                <a:gd name="T82" fmla="*/ 74 w 118"/>
                <a:gd name="T83" fmla="*/ 83 h 118"/>
                <a:gd name="T84" fmla="*/ 70 w 118"/>
                <a:gd name="T85" fmla="*/ 77 h 118"/>
                <a:gd name="T86" fmla="*/ 41 w 118"/>
                <a:gd name="T87" fmla="*/ 71 h 118"/>
                <a:gd name="T88" fmla="*/ 48 w 118"/>
                <a:gd name="T89" fmla="*/ 42 h 118"/>
                <a:gd name="T90" fmla="*/ 76 w 118"/>
                <a:gd name="T91" fmla="*/ 48 h 118"/>
                <a:gd name="T92" fmla="*/ 70 w 118"/>
                <a:gd name="T93" fmla="*/ 7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114" y="40"/>
                  </a:moveTo>
                  <a:cubicBezTo>
                    <a:pt x="113" y="35"/>
                    <a:pt x="111" y="31"/>
                    <a:pt x="108" y="27"/>
                  </a:cubicBezTo>
                  <a:cubicBezTo>
                    <a:pt x="106" y="23"/>
                    <a:pt x="103" y="20"/>
                    <a:pt x="100" y="17"/>
                  </a:cubicBezTo>
                  <a:cubicBezTo>
                    <a:pt x="90" y="25"/>
                    <a:pt x="90" y="25"/>
                    <a:pt x="90" y="25"/>
                  </a:cubicBezTo>
                  <a:cubicBezTo>
                    <a:pt x="87" y="22"/>
                    <a:pt x="84" y="20"/>
                    <a:pt x="80" y="18"/>
                  </a:cubicBezTo>
                  <a:cubicBezTo>
                    <a:pt x="84" y="6"/>
                    <a:pt x="84" y="6"/>
                    <a:pt x="84" y="6"/>
                  </a:cubicBezTo>
                  <a:cubicBezTo>
                    <a:pt x="76" y="2"/>
                    <a:pt x="67" y="0"/>
                    <a:pt x="58" y="0"/>
                  </a:cubicBezTo>
                  <a:cubicBezTo>
                    <a:pt x="57" y="13"/>
                    <a:pt x="57" y="13"/>
                    <a:pt x="57" y="13"/>
                  </a:cubicBezTo>
                  <a:cubicBezTo>
                    <a:pt x="53" y="13"/>
                    <a:pt x="49" y="14"/>
                    <a:pt x="45" y="15"/>
                  </a:cubicBezTo>
                  <a:cubicBezTo>
                    <a:pt x="39" y="4"/>
                    <a:pt x="39" y="4"/>
                    <a:pt x="39" y="4"/>
                  </a:cubicBezTo>
                  <a:cubicBezTo>
                    <a:pt x="35" y="5"/>
                    <a:pt x="31" y="7"/>
                    <a:pt x="27" y="10"/>
                  </a:cubicBezTo>
                  <a:cubicBezTo>
                    <a:pt x="23" y="12"/>
                    <a:pt x="19" y="15"/>
                    <a:pt x="16" y="19"/>
                  </a:cubicBezTo>
                  <a:cubicBezTo>
                    <a:pt x="25" y="28"/>
                    <a:pt x="25" y="28"/>
                    <a:pt x="25" y="28"/>
                  </a:cubicBezTo>
                  <a:cubicBezTo>
                    <a:pt x="22" y="31"/>
                    <a:pt x="19" y="35"/>
                    <a:pt x="18" y="38"/>
                  </a:cubicBezTo>
                  <a:cubicBezTo>
                    <a:pt x="6" y="34"/>
                    <a:pt x="6" y="34"/>
                    <a:pt x="6" y="34"/>
                  </a:cubicBezTo>
                  <a:cubicBezTo>
                    <a:pt x="2" y="42"/>
                    <a:pt x="0" y="51"/>
                    <a:pt x="0" y="61"/>
                  </a:cubicBezTo>
                  <a:cubicBezTo>
                    <a:pt x="12" y="61"/>
                    <a:pt x="12" y="61"/>
                    <a:pt x="12" y="61"/>
                  </a:cubicBezTo>
                  <a:cubicBezTo>
                    <a:pt x="13" y="65"/>
                    <a:pt x="13" y="70"/>
                    <a:pt x="15" y="74"/>
                  </a:cubicBezTo>
                  <a:cubicBezTo>
                    <a:pt x="3" y="79"/>
                    <a:pt x="3" y="79"/>
                    <a:pt x="3" y="79"/>
                  </a:cubicBezTo>
                  <a:cubicBezTo>
                    <a:pt x="5" y="83"/>
                    <a:pt x="7" y="87"/>
                    <a:pt x="9" y="91"/>
                  </a:cubicBezTo>
                  <a:cubicBezTo>
                    <a:pt x="12" y="95"/>
                    <a:pt x="15" y="99"/>
                    <a:pt x="18" y="102"/>
                  </a:cubicBezTo>
                  <a:cubicBezTo>
                    <a:pt x="28" y="94"/>
                    <a:pt x="28" y="94"/>
                    <a:pt x="28" y="94"/>
                  </a:cubicBezTo>
                  <a:cubicBezTo>
                    <a:pt x="31" y="96"/>
                    <a:pt x="34" y="99"/>
                    <a:pt x="38" y="101"/>
                  </a:cubicBezTo>
                  <a:cubicBezTo>
                    <a:pt x="33" y="112"/>
                    <a:pt x="33" y="112"/>
                    <a:pt x="33" y="112"/>
                  </a:cubicBezTo>
                  <a:cubicBezTo>
                    <a:pt x="42" y="116"/>
                    <a:pt x="51" y="118"/>
                    <a:pt x="60" y="118"/>
                  </a:cubicBezTo>
                  <a:cubicBezTo>
                    <a:pt x="61" y="106"/>
                    <a:pt x="61" y="106"/>
                    <a:pt x="61" y="106"/>
                  </a:cubicBezTo>
                  <a:cubicBezTo>
                    <a:pt x="65" y="105"/>
                    <a:pt x="69" y="105"/>
                    <a:pt x="73" y="103"/>
                  </a:cubicBezTo>
                  <a:cubicBezTo>
                    <a:pt x="78" y="115"/>
                    <a:pt x="78" y="115"/>
                    <a:pt x="78" y="115"/>
                  </a:cubicBezTo>
                  <a:cubicBezTo>
                    <a:pt x="83" y="113"/>
                    <a:pt x="87" y="111"/>
                    <a:pt x="91" y="109"/>
                  </a:cubicBezTo>
                  <a:cubicBezTo>
                    <a:pt x="95" y="106"/>
                    <a:pt x="98" y="103"/>
                    <a:pt x="101" y="100"/>
                  </a:cubicBezTo>
                  <a:cubicBezTo>
                    <a:pt x="93" y="90"/>
                    <a:pt x="93" y="90"/>
                    <a:pt x="93" y="90"/>
                  </a:cubicBezTo>
                  <a:cubicBezTo>
                    <a:pt x="96" y="87"/>
                    <a:pt x="98" y="84"/>
                    <a:pt x="100" y="80"/>
                  </a:cubicBezTo>
                  <a:cubicBezTo>
                    <a:pt x="112" y="85"/>
                    <a:pt x="112" y="85"/>
                    <a:pt x="112" y="85"/>
                  </a:cubicBezTo>
                  <a:cubicBezTo>
                    <a:pt x="116" y="76"/>
                    <a:pt x="118" y="67"/>
                    <a:pt x="118" y="58"/>
                  </a:cubicBezTo>
                  <a:cubicBezTo>
                    <a:pt x="105" y="57"/>
                    <a:pt x="105" y="57"/>
                    <a:pt x="105" y="57"/>
                  </a:cubicBezTo>
                  <a:cubicBezTo>
                    <a:pt x="105" y="53"/>
                    <a:pt x="104" y="49"/>
                    <a:pt x="103" y="45"/>
                  </a:cubicBezTo>
                  <a:lnTo>
                    <a:pt x="114" y="40"/>
                  </a:lnTo>
                  <a:close/>
                  <a:moveTo>
                    <a:pt x="74" y="83"/>
                  </a:moveTo>
                  <a:cubicBezTo>
                    <a:pt x="61" y="92"/>
                    <a:pt x="43" y="88"/>
                    <a:pt x="35" y="75"/>
                  </a:cubicBezTo>
                  <a:cubicBezTo>
                    <a:pt x="26" y="61"/>
                    <a:pt x="30" y="44"/>
                    <a:pt x="43" y="35"/>
                  </a:cubicBezTo>
                  <a:cubicBezTo>
                    <a:pt x="57" y="27"/>
                    <a:pt x="74" y="31"/>
                    <a:pt x="83" y="44"/>
                  </a:cubicBezTo>
                  <a:cubicBezTo>
                    <a:pt x="91" y="57"/>
                    <a:pt x="87" y="75"/>
                    <a:pt x="74" y="83"/>
                  </a:cubicBezTo>
                  <a:close/>
                  <a:moveTo>
                    <a:pt x="70" y="77"/>
                  </a:moveTo>
                  <a:cubicBezTo>
                    <a:pt x="60" y="83"/>
                    <a:pt x="48" y="80"/>
                    <a:pt x="41" y="71"/>
                  </a:cubicBezTo>
                  <a:cubicBezTo>
                    <a:pt x="35" y="61"/>
                    <a:pt x="38" y="48"/>
                    <a:pt x="48" y="42"/>
                  </a:cubicBezTo>
                  <a:cubicBezTo>
                    <a:pt x="57" y="36"/>
                    <a:pt x="70" y="38"/>
                    <a:pt x="76" y="48"/>
                  </a:cubicBezTo>
                  <a:cubicBezTo>
                    <a:pt x="83" y="58"/>
                    <a:pt x="80" y="70"/>
                    <a:pt x="70" y="77"/>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î$ļidê"/>
            <p:cNvSpPr/>
            <p:nvPr/>
          </p:nvSpPr>
          <p:spPr bwMode="auto">
            <a:xfrm>
              <a:off x="3028951" y="2978151"/>
              <a:ext cx="442913" cy="442913"/>
            </a:xfrm>
            <a:custGeom>
              <a:avLst/>
              <a:gdLst>
                <a:gd name="T0" fmla="*/ 176 w 180"/>
                <a:gd name="T1" fmla="*/ 116 h 180"/>
                <a:gd name="T2" fmla="*/ 180 w 180"/>
                <a:gd name="T3" fmla="*/ 95 h 180"/>
                <a:gd name="T4" fmla="*/ 178 w 180"/>
                <a:gd name="T5" fmla="*/ 74 h 180"/>
                <a:gd name="T6" fmla="*/ 159 w 180"/>
                <a:gd name="T7" fmla="*/ 76 h 180"/>
                <a:gd name="T8" fmla="*/ 153 w 180"/>
                <a:gd name="T9" fmla="*/ 58 h 180"/>
                <a:gd name="T10" fmla="*/ 169 w 180"/>
                <a:gd name="T11" fmla="*/ 47 h 180"/>
                <a:gd name="T12" fmla="*/ 141 w 180"/>
                <a:gd name="T13" fmla="*/ 16 h 180"/>
                <a:gd name="T14" fmla="*/ 129 w 180"/>
                <a:gd name="T15" fmla="*/ 31 h 180"/>
                <a:gd name="T16" fmla="*/ 112 w 180"/>
                <a:gd name="T17" fmla="*/ 23 h 180"/>
                <a:gd name="T18" fmla="*/ 116 w 180"/>
                <a:gd name="T19" fmla="*/ 4 h 180"/>
                <a:gd name="T20" fmla="*/ 95 w 180"/>
                <a:gd name="T21" fmla="*/ 0 h 180"/>
                <a:gd name="T22" fmla="*/ 74 w 180"/>
                <a:gd name="T23" fmla="*/ 1 h 180"/>
                <a:gd name="T24" fmla="*/ 76 w 180"/>
                <a:gd name="T25" fmla="*/ 20 h 180"/>
                <a:gd name="T26" fmla="*/ 58 w 180"/>
                <a:gd name="T27" fmla="*/ 27 h 180"/>
                <a:gd name="T28" fmla="*/ 47 w 180"/>
                <a:gd name="T29" fmla="*/ 11 h 180"/>
                <a:gd name="T30" fmla="*/ 16 w 180"/>
                <a:gd name="T31" fmla="*/ 38 h 180"/>
                <a:gd name="T32" fmla="*/ 31 w 180"/>
                <a:gd name="T33" fmla="*/ 51 h 180"/>
                <a:gd name="T34" fmla="*/ 23 w 180"/>
                <a:gd name="T35" fmla="*/ 68 h 180"/>
                <a:gd name="T36" fmla="*/ 4 w 180"/>
                <a:gd name="T37" fmla="*/ 64 h 180"/>
                <a:gd name="T38" fmla="*/ 0 w 180"/>
                <a:gd name="T39" fmla="*/ 85 h 180"/>
                <a:gd name="T40" fmla="*/ 1 w 180"/>
                <a:gd name="T41" fmla="*/ 106 h 180"/>
                <a:gd name="T42" fmla="*/ 20 w 180"/>
                <a:gd name="T43" fmla="*/ 104 h 180"/>
                <a:gd name="T44" fmla="*/ 27 w 180"/>
                <a:gd name="T45" fmla="*/ 122 h 180"/>
                <a:gd name="T46" fmla="*/ 11 w 180"/>
                <a:gd name="T47" fmla="*/ 132 h 180"/>
                <a:gd name="T48" fmla="*/ 38 w 180"/>
                <a:gd name="T49" fmla="*/ 164 h 180"/>
                <a:gd name="T50" fmla="*/ 51 w 180"/>
                <a:gd name="T51" fmla="*/ 149 h 180"/>
                <a:gd name="T52" fmla="*/ 68 w 180"/>
                <a:gd name="T53" fmla="*/ 157 h 180"/>
                <a:gd name="T54" fmla="*/ 64 w 180"/>
                <a:gd name="T55" fmla="*/ 176 h 180"/>
                <a:gd name="T56" fmla="*/ 85 w 180"/>
                <a:gd name="T57" fmla="*/ 180 h 180"/>
                <a:gd name="T58" fmla="*/ 106 w 180"/>
                <a:gd name="T59" fmla="*/ 178 h 180"/>
                <a:gd name="T60" fmla="*/ 104 w 180"/>
                <a:gd name="T61" fmla="*/ 159 h 180"/>
                <a:gd name="T62" fmla="*/ 122 w 180"/>
                <a:gd name="T63" fmla="*/ 153 h 180"/>
                <a:gd name="T64" fmla="*/ 132 w 180"/>
                <a:gd name="T65" fmla="*/ 169 h 180"/>
                <a:gd name="T66" fmla="*/ 164 w 180"/>
                <a:gd name="T67" fmla="*/ 141 h 180"/>
                <a:gd name="T68" fmla="*/ 149 w 180"/>
                <a:gd name="T69" fmla="*/ 129 h 180"/>
                <a:gd name="T70" fmla="*/ 157 w 180"/>
                <a:gd name="T71" fmla="*/ 112 h 180"/>
                <a:gd name="T72" fmla="*/ 176 w 180"/>
                <a:gd name="T73" fmla="*/ 116 h 180"/>
                <a:gd name="T74" fmla="*/ 87 w 180"/>
                <a:gd name="T75" fmla="*/ 133 h 180"/>
                <a:gd name="T76" fmla="*/ 47 w 180"/>
                <a:gd name="T77" fmla="*/ 87 h 180"/>
                <a:gd name="T78" fmla="*/ 92 w 180"/>
                <a:gd name="T79" fmla="*/ 47 h 180"/>
                <a:gd name="T80" fmla="*/ 133 w 180"/>
                <a:gd name="T81" fmla="*/ 92 h 180"/>
                <a:gd name="T82" fmla="*/ 87 w 180"/>
                <a:gd name="T83" fmla="*/ 133 h 180"/>
                <a:gd name="T84" fmla="*/ 88 w 180"/>
                <a:gd name="T85" fmla="*/ 121 h 180"/>
                <a:gd name="T86" fmla="*/ 59 w 180"/>
                <a:gd name="T87" fmla="*/ 88 h 180"/>
                <a:gd name="T88" fmla="*/ 92 w 180"/>
                <a:gd name="T89" fmla="*/ 59 h 180"/>
                <a:gd name="T90" fmla="*/ 121 w 180"/>
                <a:gd name="T91" fmla="*/ 92 h 180"/>
                <a:gd name="T92" fmla="*/ 88 w 180"/>
                <a:gd name="T93" fmla="*/ 1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180">
                  <a:moveTo>
                    <a:pt x="176" y="116"/>
                  </a:moveTo>
                  <a:cubicBezTo>
                    <a:pt x="178" y="109"/>
                    <a:pt x="179" y="102"/>
                    <a:pt x="180" y="95"/>
                  </a:cubicBezTo>
                  <a:cubicBezTo>
                    <a:pt x="180" y="88"/>
                    <a:pt x="180" y="81"/>
                    <a:pt x="178" y="74"/>
                  </a:cubicBezTo>
                  <a:cubicBezTo>
                    <a:pt x="159" y="76"/>
                    <a:pt x="159" y="76"/>
                    <a:pt x="159" y="76"/>
                  </a:cubicBezTo>
                  <a:cubicBezTo>
                    <a:pt x="158" y="69"/>
                    <a:pt x="156" y="63"/>
                    <a:pt x="153" y="58"/>
                  </a:cubicBezTo>
                  <a:cubicBezTo>
                    <a:pt x="169" y="47"/>
                    <a:pt x="169" y="47"/>
                    <a:pt x="169" y="47"/>
                  </a:cubicBezTo>
                  <a:cubicBezTo>
                    <a:pt x="163" y="35"/>
                    <a:pt x="153" y="24"/>
                    <a:pt x="141" y="16"/>
                  </a:cubicBezTo>
                  <a:cubicBezTo>
                    <a:pt x="129" y="31"/>
                    <a:pt x="129" y="31"/>
                    <a:pt x="129" y="31"/>
                  </a:cubicBezTo>
                  <a:cubicBezTo>
                    <a:pt x="124" y="27"/>
                    <a:pt x="118" y="25"/>
                    <a:pt x="112" y="23"/>
                  </a:cubicBezTo>
                  <a:cubicBezTo>
                    <a:pt x="116" y="4"/>
                    <a:pt x="116" y="4"/>
                    <a:pt x="116" y="4"/>
                  </a:cubicBezTo>
                  <a:cubicBezTo>
                    <a:pt x="109" y="2"/>
                    <a:pt x="102" y="0"/>
                    <a:pt x="95" y="0"/>
                  </a:cubicBezTo>
                  <a:cubicBezTo>
                    <a:pt x="88" y="0"/>
                    <a:pt x="81" y="0"/>
                    <a:pt x="74" y="1"/>
                  </a:cubicBezTo>
                  <a:cubicBezTo>
                    <a:pt x="76" y="20"/>
                    <a:pt x="76" y="20"/>
                    <a:pt x="76" y="20"/>
                  </a:cubicBezTo>
                  <a:cubicBezTo>
                    <a:pt x="70" y="22"/>
                    <a:pt x="64" y="24"/>
                    <a:pt x="58" y="27"/>
                  </a:cubicBezTo>
                  <a:cubicBezTo>
                    <a:pt x="47" y="11"/>
                    <a:pt x="47" y="11"/>
                    <a:pt x="47" y="11"/>
                  </a:cubicBezTo>
                  <a:cubicBezTo>
                    <a:pt x="35" y="17"/>
                    <a:pt x="24" y="27"/>
                    <a:pt x="16" y="38"/>
                  </a:cubicBezTo>
                  <a:cubicBezTo>
                    <a:pt x="31" y="51"/>
                    <a:pt x="31" y="51"/>
                    <a:pt x="31" y="51"/>
                  </a:cubicBezTo>
                  <a:cubicBezTo>
                    <a:pt x="27" y="56"/>
                    <a:pt x="25" y="62"/>
                    <a:pt x="23" y="68"/>
                  </a:cubicBezTo>
                  <a:cubicBezTo>
                    <a:pt x="4" y="64"/>
                    <a:pt x="4" y="64"/>
                    <a:pt x="4" y="64"/>
                  </a:cubicBezTo>
                  <a:cubicBezTo>
                    <a:pt x="2" y="70"/>
                    <a:pt x="1" y="77"/>
                    <a:pt x="0" y="85"/>
                  </a:cubicBezTo>
                  <a:cubicBezTo>
                    <a:pt x="0" y="92"/>
                    <a:pt x="0" y="99"/>
                    <a:pt x="1" y="106"/>
                  </a:cubicBezTo>
                  <a:cubicBezTo>
                    <a:pt x="20" y="104"/>
                    <a:pt x="20" y="104"/>
                    <a:pt x="20" y="104"/>
                  </a:cubicBezTo>
                  <a:cubicBezTo>
                    <a:pt x="22" y="110"/>
                    <a:pt x="24" y="116"/>
                    <a:pt x="27" y="122"/>
                  </a:cubicBezTo>
                  <a:cubicBezTo>
                    <a:pt x="11" y="132"/>
                    <a:pt x="11" y="132"/>
                    <a:pt x="11" y="132"/>
                  </a:cubicBezTo>
                  <a:cubicBezTo>
                    <a:pt x="17" y="145"/>
                    <a:pt x="27" y="156"/>
                    <a:pt x="38" y="164"/>
                  </a:cubicBezTo>
                  <a:cubicBezTo>
                    <a:pt x="51" y="149"/>
                    <a:pt x="51" y="149"/>
                    <a:pt x="51" y="149"/>
                  </a:cubicBezTo>
                  <a:cubicBezTo>
                    <a:pt x="56" y="152"/>
                    <a:pt x="62" y="155"/>
                    <a:pt x="68" y="157"/>
                  </a:cubicBezTo>
                  <a:cubicBezTo>
                    <a:pt x="64" y="176"/>
                    <a:pt x="64" y="176"/>
                    <a:pt x="64" y="176"/>
                  </a:cubicBezTo>
                  <a:cubicBezTo>
                    <a:pt x="71" y="178"/>
                    <a:pt x="77" y="179"/>
                    <a:pt x="85" y="180"/>
                  </a:cubicBezTo>
                  <a:cubicBezTo>
                    <a:pt x="92" y="180"/>
                    <a:pt x="99" y="180"/>
                    <a:pt x="106" y="178"/>
                  </a:cubicBezTo>
                  <a:cubicBezTo>
                    <a:pt x="104" y="159"/>
                    <a:pt x="104" y="159"/>
                    <a:pt x="104" y="159"/>
                  </a:cubicBezTo>
                  <a:cubicBezTo>
                    <a:pt x="110" y="158"/>
                    <a:pt x="116" y="156"/>
                    <a:pt x="122" y="153"/>
                  </a:cubicBezTo>
                  <a:cubicBezTo>
                    <a:pt x="132" y="169"/>
                    <a:pt x="132" y="169"/>
                    <a:pt x="132" y="169"/>
                  </a:cubicBezTo>
                  <a:cubicBezTo>
                    <a:pt x="145" y="162"/>
                    <a:pt x="156" y="153"/>
                    <a:pt x="164" y="141"/>
                  </a:cubicBezTo>
                  <a:cubicBezTo>
                    <a:pt x="149" y="129"/>
                    <a:pt x="149" y="129"/>
                    <a:pt x="149" y="129"/>
                  </a:cubicBezTo>
                  <a:cubicBezTo>
                    <a:pt x="152" y="124"/>
                    <a:pt x="155" y="118"/>
                    <a:pt x="157" y="112"/>
                  </a:cubicBezTo>
                  <a:lnTo>
                    <a:pt x="176" y="116"/>
                  </a:lnTo>
                  <a:close/>
                  <a:moveTo>
                    <a:pt x="87" y="133"/>
                  </a:moveTo>
                  <a:cubicBezTo>
                    <a:pt x="64" y="132"/>
                    <a:pt x="45" y="111"/>
                    <a:pt x="47" y="87"/>
                  </a:cubicBezTo>
                  <a:cubicBezTo>
                    <a:pt x="48" y="63"/>
                    <a:pt x="69" y="45"/>
                    <a:pt x="92" y="47"/>
                  </a:cubicBezTo>
                  <a:cubicBezTo>
                    <a:pt x="116" y="48"/>
                    <a:pt x="135" y="68"/>
                    <a:pt x="133" y="92"/>
                  </a:cubicBezTo>
                  <a:cubicBezTo>
                    <a:pt x="132" y="116"/>
                    <a:pt x="111" y="135"/>
                    <a:pt x="87" y="133"/>
                  </a:cubicBezTo>
                  <a:close/>
                  <a:moveTo>
                    <a:pt x="88" y="121"/>
                  </a:moveTo>
                  <a:cubicBezTo>
                    <a:pt x="71" y="120"/>
                    <a:pt x="58" y="105"/>
                    <a:pt x="59" y="88"/>
                  </a:cubicBezTo>
                  <a:cubicBezTo>
                    <a:pt x="60" y="71"/>
                    <a:pt x="75" y="58"/>
                    <a:pt x="92" y="59"/>
                  </a:cubicBezTo>
                  <a:cubicBezTo>
                    <a:pt x="109" y="60"/>
                    <a:pt x="122" y="75"/>
                    <a:pt x="121" y="92"/>
                  </a:cubicBezTo>
                  <a:cubicBezTo>
                    <a:pt x="120" y="109"/>
                    <a:pt x="105" y="122"/>
                    <a:pt x="88" y="121"/>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ṩľîḍè"/>
            <p:cNvSpPr/>
            <p:nvPr/>
          </p:nvSpPr>
          <p:spPr bwMode="auto">
            <a:xfrm>
              <a:off x="3378201" y="2090738"/>
              <a:ext cx="661988" cy="6604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ṧļiḋe"/>
            <p:cNvSpPr/>
            <p:nvPr/>
          </p:nvSpPr>
          <p:spPr bwMode="auto">
            <a:xfrm>
              <a:off x="3371851" y="2084388"/>
              <a:ext cx="674688" cy="674688"/>
            </a:xfrm>
            <a:custGeom>
              <a:avLst/>
              <a:gdLst>
                <a:gd name="T0" fmla="*/ 271 w 274"/>
                <a:gd name="T1" fmla="*/ 137 h 274"/>
                <a:gd name="T2" fmla="*/ 268 w 274"/>
                <a:gd name="T3" fmla="*/ 137 h 274"/>
                <a:gd name="T4" fmla="*/ 230 w 274"/>
                <a:gd name="T5" fmla="*/ 230 h 274"/>
                <a:gd name="T6" fmla="*/ 137 w 274"/>
                <a:gd name="T7" fmla="*/ 268 h 274"/>
                <a:gd name="T8" fmla="*/ 44 w 274"/>
                <a:gd name="T9" fmla="*/ 230 h 274"/>
                <a:gd name="T10" fmla="*/ 6 w 274"/>
                <a:gd name="T11" fmla="*/ 137 h 274"/>
                <a:gd name="T12" fmla="*/ 44 w 274"/>
                <a:gd name="T13" fmla="*/ 44 h 274"/>
                <a:gd name="T14" fmla="*/ 137 w 274"/>
                <a:gd name="T15" fmla="*/ 6 h 274"/>
                <a:gd name="T16" fmla="*/ 230 w 274"/>
                <a:gd name="T17" fmla="*/ 44 h 274"/>
                <a:gd name="T18" fmla="*/ 268 w 274"/>
                <a:gd name="T19" fmla="*/ 137 h 274"/>
                <a:gd name="T20" fmla="*/ 271 w 274"/>
                <a:gd name="T21" fmla="*/ 137 h 274"/>
                <a:gd name="T22" fmla="*/ 274 w 274"/>
                <a:gd name="T23" fmla="*/ 137 h 274"/>
                <a:gd name="T24" fmla="*/ 137 w 274"/>
                <a:gd name="T25" fmla="*/ 0 h 274"/>
                <a:gd name="T26" fmla="*/ 0 w 274"/>
                <a:gd name="T27" fmla="*/ 137 h 274"/>
                <a:gd name="T28" fmla="*/ 137 w 274"/>
                <a:gd name="T29" fmla="*/ 274 h 274"/>
                <a:gd name="T30" fmla="*/ 274 w 274"/>
                <a:gd name="T31" fmla="*/ 137 h 274"/>
                <a:gd name="T32" fmla="*/ 271 w 274"/>
                <a:gd name="T33" fmla="*/ 13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274">
                  <a:moveTo>
                    <a:pt x="271" y="137"/>
                  </a:moveTo>
                  <a:cubicBezTo>
                    <a:pt x="268" y="137"/>
                    <a:pt x="268" y="137"/>
                    <a:pt x="268" y="137"/>
                  </a:cubicBezTo>
                  <a:cubicBezTo>
                    <a:pt x="268" y="173"/>
                    <a:pt x="253" y="206"/>
                    <a:pt x="230" y="230"/>
                  </a:cubicBezTo>
                  <a:cubicBezTo>
                    <a:pt x="206" y="253"/>
                    <a:pt x="173" y="268"/>
                    <a:pt x="137" y="268"/>
                  </a:cubicBezTo>
                  <a:cubicBezTo>
                    <a:pt x="101" y="268"/>
                    <a:pt x="68" y="253"/>
                    <a:pt x="44" y="230"/>
                  </a:cubicBezTo>
                  <a:cubicBezTo>
                    <a:pt x="21" y="206"/>
                    <a:pt x="6" y="173"/>
                    <a:pt x="6" y="137"/>
                  </a:cubicBezTo>
                  <a:cubicBezTo>
                    <a:pt x="6" y="101"/>
                    <a:pt x="21" y="68"/>
                    <a:pt x="44" y="44"/>
                  </a:cubicBezTo>
                  <a:cubicBezTo>
                    <a:pt x="68" y="21"/>
                    <a:pt x="101" y="6"/>
                    <a:pt x="137" y="6"/>
                  </a:cubicBezTo>
                  <a:cubicBezTo>
                    <a:pt x="173" y="6"/>
                    <a:pt x="206" y="21"/>
                    <a:pt x="230" y="44"/>
                  </a:cubicBezTo>
                  <a:cubicBezTo>
                    <a:pt x="253" y="68"/>
                    <a:pt x="268" y="101"/>
                    <a:pt x="268" y="137"/>
                  </a:cubicBezTo>
                  <a:cubicBezTo>
                    <a:pt x="271" y="137"/>
                    <a:pt x="271" y="137"/>
                    <a:pt x="271" y="137"/>
                  </a:cubicBezTo>
                  <a:cubicBezTo>
                    <a:pt x="274" y="137"/>
                    <a:pt x="274" y="137"/>
                    <a:pt x="274" y="137"/>
                  </a:cubicBezTo>
                  <a:cubicBezTo>
                    <a:pt x="274" y="61"/>
                    <a:pt x="213" y="0"/>
                    <a:pt x="137" y="0"/>
                  </a:cubicBezTo>
                  <a:cubicBezTo>
                    <a:pt x="61" y="0"/>
                    <a:pt x="0" y="61"/>
                    <a:pt x="0" y="137"/>
                  </a:cubicBezTo>
                  <a:cubicBezTo>
                    <a:pt x="0" y="213"/>
                    <a:pt x="61" y="274"/>
                    <a:pt x="137" y="274"/>
                  </a:cubicBezTo>
                  <a:cubicBezTo>
                    <a:pt x="213" y="274"/>
                    <a:pt x="274" y="213"/>
                    <a:pt x="274" y="137"/>
                  </a:cubicBezTo>
                  <a:lnTo>
                    <a:pt x="271" y="137"/>
                  </a:ln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ľïḑè"/>
            <p:cNvSpPr/>
            <p:nvPr/>
          </p:nvSpPr>
          <p:spPr bwMode="auto">
            <a:xfrm>
              <a:off x="3425826" y="2135188"/>
              <a:ext cx="569913" cy="569913"/>
            </a:xfrm>
            <a:prstGeom prst="ellipse">
              <a:avLst/>
            </a:pr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s1iḑè"/>
            <p:cNvSpPr/>
            <p:nvPr/>
          </p:nvSpPr>
          <p:spPr bwMode="auto">
            <a:xfrm>
              <a:off x="3608388" y="2206626"/>
              <a:ext cx="254000" cy="222250"/>
            </a:xfrm>
            <a:custGeom>
              <a:avLst/>
              <a:gdLst>
                <a:gd name="T0" fmla="*/ 0 w 103"/>
                <a:gd name="T1" fmla="*/ 2 h 90"/>
                <a:gd name="T2" fmla="*/ 38 w 103"/>
                <a:gd name="T3" fmla="*/ 88 h 90"/>
                <a:gd name="T4" fmla="*/ 42 w 103"/>
                <a:gd name="T5" fmla="*/ 90 h 90"/>
                <a:gd name="T6" fmla="*/ 103 w 103"/>
                <a:gd name="T7" fmla="*/ 63 h 90"/>
                <a:gd name="T8" fmla="*/ 100 w 103"/>
                <a:gd name="T9" fmla="*/ 57 h 90"/>
                <a:gd name="T10" fmla="*/ 43 w 103"/>
                <a:gd name="T11" fmla="*/ 83 h 90"/>
                <a:gd name="T12" fmla="*/ 5 w 103"/>
                <a:gd name="T13" fmla="*/ 0 h 90"/>
                <a:gd name="T14" fmla="*/ 0 w 103"/>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0">
                  <a:moveTo>
                    <a:pt x="0" y="2"/>
                  </a:moveTo>
                  <a:cubicBezTo>
                    <a:pt x="38" y="88"/>
                    <a:pt x="38" y="88"/>
                    <a:pt x="38" y="88"/>
                  </a:cubicBezTo>
                  <a:cubicBezTo>
                    <a:pt x="39" y="90"/>
                    <a:pt x="41" y="90"/>
                    <a:pt x="42" y="90"/>
                  </a:cubicBezTo>
                  <a:cubicBezTo>
                    <a:pt x="103" y="63"/>
                    <a:pt x="103" y="63"/>
                    <a:pt x="103" y="63"/>
                  </a:cubicBezTo>
                  <a:cubicBezTo>
                    <a:pt x="100" y="57"/>
                    <a:pt x="100" y="57"/>
                    <a:pt x="100" y="57"/>
                  </a:cubicBezTo>
                  <a:cubicBezTo>
                    <a:pt x="43" y="83"/>
                    <a:pt x="43" y="83"/>
                    <a:pt x="43" y="83"/>
                  </a:cubicBezTo>
                  <a:cubicBezTo>
                    <a:pt x="5" y="0"/>
                    <a:pt x="5" y="0"/>
                    <a:pt x="5" y="0"/>
                  </a:cubicBezTo>
                  <a:cubicBezTo>
                    <a:pt x="0" y="2"/>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îṥḻiďè"/>
            <p:cNvSpPr/>
            <p:nvPr/>
          </p:nvSpPr>
          <p:spPr bwMode="auto">
            <a:xfrm>
              <a:off x="4206876" y="1704976"/>
              <a:ext cx="1360488" cy="935038"/>
            </a:xfrm>
            <a:custGeom>
              <a:avLst/>
              <a:gdLst>
                <a:gd name="T0" fmla="*/ 529 w 551"/>
                <a:gd name="T1" fmla="*/ 380 h 380"/>
                <a:gd name="T2" fmla="*/ 22 w 551"/>
                <a:gd name="T3" fmla="*/ 380 h 380"/>
                <a:gd name="T4" fmla="*/ 0 w 551"/>
                <a:gd name="T5" fmla="*/ 358 h 380"/>
                <a:gd name="T6" fmla="*/ 0 w 551"/>
                <a:gd name="T7" fmla="*/ 22 h 380"/>
                <a:gd name="T8" fmla="*/ 22 w 551"/>
                <a:gd name="T9" fmla="*/ 0 h 380"/>
                <a:gd name="T10" fmla="*/ 529 w 551"/>
                <a:gd name="T11" fmla="*/ 0 h 380"/>
                <a:gd name="T12" fmla="*/ 551 w 551"/>
                <a:gd name="T13" fmla="*/ 22 h 380"/>
                <a:gd name="T14" fmla="*/ 551 w 551"/>
                <a:gd name="T15" fmla="*/ 358 h 380"/>
                <a:gd name="T16" fmla="*/ 529 w 551"/>
                <a:gd name="T17"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380">
                  <a:moveTo>
                    <a:pt x="529" y="380"/>
                  </a:moveTo>
                  <a:cubicBezTo>
                    <a:pt x="22" y="380"/>
                    <a:pt x="22" y="380"/>
                    <a:pt x="22" y="380"/>
                  </a:cubicBezTo>
                  <a:cubicBezTo>
                    <a:pt x="10" y="380"/>
                    <a:pt x="0" y="370"/>
                    <a:pt x="0" y="358"/>
                  </a:cubicBezTo>
                  <a:cubicBezTo>
                    <a:pt x="0" y="22"/>
                    <a:pt x="0" y="22"/>
                    <a:pt x="0" y="22"/>
                  </a:cubicBezTo>
                  <a:cubicBezTo>
                    <a:pt x="0" y="10"/>
                    <a:pt x="10" y="0"/>
                    <a:pt x="22" y="0"/>
                  </a:cubicBezTo>
                  <a:cubicBezTo>
                    <a:pt x="529" y="0"/>
                    <a:pt x="529" y="0"/>
                    <a:pt x="529" y="0"/>
                  </a:cubicBezTo>
                  <a:cubicBezTo>
                    <a:pt x="541" y="0"/>
                    <a:pt x="551" y="10"/>
                    <a:pt x="551" y="22"/>
                  </a:cubicBezTo>
                  <a:cubicBezTo>
                    <a:pt x="551" y="358"/>
                    <a:pt x="551" y="358"/>
                    <a:pt x="551" y="358"/>
                  </a:cubicBezTo>
                  <a:cubicBezTo>
                    <a:pt x="551" y="370"/>
                    <a:pt x="541" y="380"/>
                    <a:pt x="529" y="38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ṥḷîdè"/>
            <p:cNvSpPr/>
            <p:nvPr/>
          </p:nvSpPr>
          <p:spPr bwMode="auto">
            <a:xfrm>
              <a:off x="4200526" y="1697038"/>
              <a:ext cx="1373188" cy="950913"/>
            </a:xfrm>
            <a:custGeom>
              <a:avLst/>
              <a:gdLst>
                <a:gd name="T0" fmla="*/ 532 w 557"/>
                <a:gd name="T1" fmla="*/ 383 h 386"/>
                <a:gd name="T2" fmla="*/ 532 w 557"/>
                <a:gd name="T3" fmla="*/ 380 h 386"/>
                <a:gd name="T4" fmla="*/ 25 w 557"/>
                <a:gd name="T5" fmla="*/ 380 h 386"/>
                <a:gd name="T6" fmla="*/ 11 w 557"/>
                <a:gd name="T7" fmla="*/ 374 h 386"/>
                <a:gd name="T8" fmla="*/ 6 w 557"/>
                <a:gd name="T9" fmla="*/ 361 h 386"/>
                <a:gd name="T10" fmla="*/ 6 w 557"/>
                <a:gd name="T11" fmla="*/ 25 h 386"/>
                <a:gd name="T12" fmla="*/ 11 w 557"/>
                <a:gd name="T13" fmla="*/ 11 h 386"/>
                <a:gd name="T14" fmla="*/ 25 w 557"/>
                <a:gd name="T15" fmla="*/ 6 h 386"/>
                <a:gd name="T16" fmla="*/ 532 w 557"/>
                <a:gd name="T17" fmla="*/ 6 h 386"/>
                <a:gd name="T18" fmla="*/ 545 w 557"/>
                <a:gd name="T19" fmla="*/ 11 h 386"/>
                <a:gd name="T20" fmla="*/ 551 w 557"/>
                <a:gd name="T21" fmla="*/ 25 h 386"/>
                <a:gd name="T22" fmla="*/ 551 w 557"/>
                <a:gd name="T23" fmla="*/ 361 h 386"/>
                <a:gd name="T24" fmla="*/ 545 w 557"/>
                <a:gd name="T25" fmla="*/ 374 h 386"/>
                <a:gd name="T26" fmla="*/ 532 w 557"/>
                <a:gd name="T27" fmla="*/ 380 h 386"/>
                <a:gd name="T28" fmla="*/ 532 w 557"/>
                <a:gd name="T29" fmla="*/ 383 h 386"/>
                <a:gd name="T30" fmla="*/ 532 w 557"/>
                <a:gd name="T31" fmla="*/ 386 h 386"/>
                <a:gd name="T32" fmla="*/ 557 w 557"/>
                <a:gd name="T33" fmla="*/ 361 h 386"/>
                <a:gd name="T34" fmla="*/ 557 w 557"/>
                <a:gd name="T35" fmla="*/ 25 h 386"/>
                <a:gd name="T36" fmla="*/ 532 w 557"/>
                <a:gd name="T37" fmla="*/ 0 h 386"/>
                <a:gd name="T38" fmla="*/ 25 w 557"/>
                <a:gd name="T39" fmla="*/ 0 h 386"/>
                <a:gd name="T40" fmla="*/ 0 w 557"/>
                <a:gd name="T41" fmla="*/ 25 h 386"/>
                <a:gd name="T42" fmla="*/ 0 w 557"/>
                <a:gd name="T43" fmla="*/ 361 h 386"/>
                <a:gd name="T44" fmla="*/ 25 w 557"/>
                <a:gd name="T45" fmla="*/ 386 h 386"/>
                <a:gd name="T46" fmla="*/ 532 w 557"/>
                <a:gd name="T47" fmla="*/ 386 h 386"/>
                <a:gd name="T48" fmla="*/ 532 w 557"/>
                <a:gd name="T49" fmla="*/ 38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7" h="386">
                  <a:moveTo>
                    <a:pt x="532" y="383"/>
                  </a:moveTo>
                  <a:cubicBezTo>
                    <a:pt x="532" y="380"/>
                    <a:pt x="532" y="380"/>
                    <a:pt x="532" y="380"/>
                  </a:cubicBezTo>
                  <a:cubicBezTo>
                    <a:pt x="25" y="380"/>
                    <a:pt x="25" y="380"/>
                    <a:pt x="25" y="380"/>
                  </a:cubicBezTo>
                  <a:cubicBezTo>
                    <a:pt x="20" y="380"/>
                    <a:pt x="15" y="378"/>
                    <a:pt x="11" y="374"/>
                  </a:cubicBezTo>
                  <a:cubicBezTo>
                    <a:pt x="8" y="371"/>
                    <a:pt x="6" y="366"/>
                    <a:pt x="6" y="361"/>
                  </a:cubicBezTo>
                  <a:cubicBezTo>
                    <a:pt x="6" y="25"/>
                    <a:pt x="6" y="25"/>
                    <a:pt x="6" y="25"/>
                  </a:cubicBezTo>
                  <a:cubicBezTo>
                    <a:pt x="6" y="20"/>
                    <a:pt x="8" y="15"/>
                    <a:pt x="11" y="11"/>
                  </a:cubicBezTo>
                  <a:cubicBezTo>
                    <a:pt x="15" y="8"/>
                    <a:pt x="20" y="6"/>
                    <a:pt x="25" y="6"/>
                  </a:cubicBezTo>
                  <a:cubicBezTo>
                    <a:pt x="532" y="6"/>
                    <a:pt x="532" y="6"/>
                    <a:pt x="532" y="6"/>
                  </a:cubicBezTo>
                  <a:cubicBezTo>
                    <a:pt x="537" y="6"/>
                    <a:pt x="542" y="8"/>
                    <a:pt x="545" y="11"/>
                  </a:cubicBezTo>
                  <a:cubicBezTo>
                    <a:pt x="549" y="15"/>
                    <a:pt x="551" y="20"/>
                    <a:pt x="551" y="25"/>
                  </a:cubicBezTo>
                  <a:cubicBezTo>
                    <a:pt x="551" y="361"/>
                    <a:pt x="551" y="361"/>
                    <a:pt x="551" y="361"/>
                  </a:cubicBezTo>
                  <a:cubicBezTo>
                    <a:pt x="551" y="366"/>
                    <a:pt x="549" y="371"/>
                    <a:pt x="545" y="374"/>
                  </a:cubicBezTo>
                  <a:cubicBezTo>
                    <a:pt x="542" y="378"/>
                    <a:pt x="537" y="380"/>
                    <a:pt x="532" y="380"/>
                  </a:cubicBezTo>
                  <a:cubicBezTo>
                    <a:pt x="532" y="383"/>
                    <a:pt x="532" y="383"/>
                    <a:pt x="532" y="383"/>
                  </a:cubicBezTo>
                  <a:cubicBezTo>
                    <a:pt x="532" y="386"/>
                    <a:pt x="532" y="386"/>
                    <a:pt x="532" y="386"/>
                  </a:cubicBezTo>
                  <a:cubicBezTo>
                    <a:pt x="546" y="386"/>
                    <a:pt x="557" y="375"/>
                    <a:pt x="557" y="361"/>
                  </a:cubicBezTo>
                  <a:cubicBezTo>
                    <a:pt x="557" y="25"/>
                    <a:pt x="557" y="25"/>
                    <a:pt x="557" y="25"/>
                  </a:cubicBezTo>
                  <a:cubicBezTo>
                    <a:pt x="557" y="11"/>
                    <a:pt x="546" y="0"/>
                    <a:pt x="532" y="0"/>
                  </a:cubicBezTo>
                  <a:cubicBezTo>
                    <a:pt x="25" y="0"/>
                    <a:pt x="25" y="0"/>
                    <a:pt x="25" y="0"/>
                  </a:cubicBezTo>
                  <a:cubicBezTo>
                    <a:pt x="11" y="0"/>
                    <a:pt x="0" y="11"/>
                    <a:pt x="0" y="25"/>
                  </a:cubicBezTo>
                  <a:cubicBezTo>
                    <a:pt x="0" y="361"/>
                    <a:pt x="0" y="361"/>
                    <a:pt x="0" y="361"/>
                  </a:cubicBezTo>
                  <a:cubicBezTo>
                    <a:pt x="0" y="375"/>
                    <a:pt x="11" y="386"/>
                    <a:pt x="25" y="386"/>
                  </a:cubicBezTo>
                  <a:cubicBezTo>
                    <a:pt x="532" y="386"/>
                    <a:pt x="532" y="386"/>
                    <a:pt x="532" y="386"/>
                  </a:cubicBezTo>
                  <a:lnTo>
                    <a:pt x="532" y="383"/>
                  </a:ln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š1iḓê"/>
            <p:cNvSpPr/>
            <p:nvPr/>
          </p:nvSpPr>
          <p:spPr bwMode="auto">
            <a:xfrm>
              <a:off x="4206876" y="1704976"/>
              <a:ext cx="1360488" cy="153988"/>
            </a:xfrm>
            <a:custGeom>
              <a:avLst/>
              <a:gdLst>
                <a:gd name="T0" fmla="*/ 529 w 551"/>
                <a:gd name="T1" fmla="*/ 0 h 63"/>
                <a:gd name="T2" fmla="*/ 22 w 551"/>
                <a:gd name="T3" fmla="*/ 0 h 63"/>
                <a:gd name="T4" fmla="*/ 0 w 551"/>
                <a:gd name="T5" fmla="*/ 22 h 63"/>
                <a:gd name="T6" fmla="*/ 0 w 551"/>
                <a:gd name="T7" fmla="*/ 63 h 63"/>
                <a:gd name="T8" fmla="*/ 551 w 551"/>
                <a:gd name="T9" fmla="*/ 63 h 63"/>
                <a:gd name="T10" fmla="*/ 551 w 551"/>
                <a:gd name="T11" fmla="*/ 22 h 63"/>
                <a:gd name="T12" fmla="*/ 529 w 551"/>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51" h="63">
                  <a:moveTo>
                    <a:pt x="529" y="0"/>
                  </a:moveTo>
                  <a:cubicBezTo>
                    <a:pt x="22" y="0"/>
                    <a:pt x="22" y="0"/>
                    <a:pt x="22" y="0"/>
                  </a:cubicBezTo>
                  <a:cubicBezTo>
                    <a:pt x="10" y="0"/>
                    <a:pt x="0" y="10"/>
                    <a:pt x="0" y="22"/>
                  </a:cubicBezTo>
                  <a:cubicBezTo>
                    <a:pt x="0" y="63"/>
                    <a:pt x="0" y="63"/>
                    <a:pt x="0" y="63"/>
                  </a:cubicBezTo>
                  <a:cubicBezTo>
                    <a:pt x="551" y="63"/>
                    <a:pt x="551" y="63"/>
                    <a:pt x="551" y="63"/>
                  </a:cubicBezTo>
                  <a:cubicBezTo>
                    <a:pt x="551" y="22"/>
                    <a:pt x="551" y="22"/>
                    <a:pt x="551" y="22"/>
                  </a:cubicBezTo>
                  <a:cubicBezTo>
                    <a:pt x="551" y="10"/>
                    <a:pt x="541" y="0"/>
                    <a:pt x="529" y="0"/>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Sḷîḍe"/>
            <p:cNvSpPr/>
            <p:nvPr/>
          </p:nvSpPr>
          <p:spPr bwMode="auto">
            <a:xfrm>
              <a:off x="4313238" y="1965326"/>
              <a:ext cx="198438" cy="196850"/>
            </a:xfrm>
            <a:custGeom>
              <a:avLst/>
              <a:gdLst>
                <a:gd name="T0" fmla="*/ 78 w 80"/>
                <a:gd name="T1" fmla="*/ 0 h 80"/>
                <a:gd name="T2" fmla="*/ 0 w 80"/>
                <a:gd name="T3" fmla="*/ 0 h 80"/>
                <a:gd name="T4" fmla="*/ 0 w 80"/>
                <a:gd name="T5" fmla="*/ 80 h 80"/>
                <a:gd name="T6" fmla="*/ 80 w 80"/>
                <a:gd name="T7" fmla="*/ 80 h 80"/>
                <a:gd name="T8" fmla="*/ 80 w 80"/>
                <a:gd name="T9" fmla="*/ 2 h 80"/>
                <a:gd name="T10" fmla="*/ 39 w 80"/>
                <a:gd name="T11" fmla="*/ 60 h 80"/>
                <a:gd name="T12" fmla="*/ 8 w 80"/>
                <a:gd name="T13" fmla="*/ 18 h 80"/>
                <a:gd name="T14" fmla="*/ 39 w 80"/>
                <a:gd name="T15" fmla="*/ 40 h 80"/>
                <a:gd name="T16" fmla="*/ 78 w 8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78" y="0"/>
                  </a:moveTo>
                  <a:cubicBezTo>
                    <a:pt x="0" y="0"/>
                    <a:pt x="0" y="0"/>
                    <a:pt x="0" y="0"/>
                  </a:cubicBezTo>
                  <a:cubicBezTo>
                    <a:pt x="0" y="80"/>
                    <a:pt x="0" y="80"/>
                    <a:pt x="0" y="80"/>
                  </a:cubicBezTo>
                  <a:cubicBezTo>
                    <a:pt x="80" y="80"/>
                    <a:pt x="80" y="80"/>
                    <a:pt x="80" y="80"/>
                  </a:cubicBezTo>
                  <a:cubicBezTo>
                    <a:pt x="80" y="2"/>
                    <a:pt x="80" y="2"/>
                    <a:pt x="80" y="2"/>
                  </a:cubicBezTo>
                  <a:cubicBezTo>
                    <a:pt x="71" y="13"/>
                    <a:pt x="51" y="38"/>
                    <a:pt x="39" y="60"/>
                  </a:cubicBezTo>
                  <a:cubicBezTo>
                    <a:pt x="27" y="38"/>
                    <a:pt x="8" y="18"/>
                    <a:pt x="8" y="18"/>
                  </a:cubicBezTo>
                  <a:cubicBezTo>
                    <a:pt x="8" y="18"/>
                    <a:pt x="26" y="27"/>
                    <a:pt x="39" y="40"/>
                  </a:cubicBezTo>
                  <a:cubicBezTo>
                    <a:pt x="50" y="19"/>
                    <a:pt x="68" y="6"/>
                    <a:pt x="7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iṧḷiḑe"/>
            <p:cNvSpPr/>
            <p:nvPr/>
          </p:nvSpPr>
          <p:spPr bwMode="auto">
            <a:xfrm>
              <a:off x="4303713" y="1955801"/>
              <a:ext cx="217488" cy="217488"/>
            </a:xfrm>
            <a:custGeom>
              <a:avLst/>
              <a:gdLst>
                <a:gd name="T0" fmla="*/ 88 w 88"/>
                <a:gd name="T1" fmla="*/ 86 h 88"/>
                <a:gd name="T2" fmla="*/ 88 w 88"/>
                <a:gd name="T3" fmla="*/ 86 h 88"/>
                <a:gd name="T4" fmla="*/ 88 w 88"/>
                <a:gd name="T5" fmla="*/ 86 h 88"/>
                <a:gd name="T6" fmla="*/ 86 w 88"/>
                <a:gd name="T7" fmla="*/ 0 h 88"/>
                <a:gd name="T8" fmla="*/ 2 w 88"/>
                <a:gd name="T9" fmla="*/ 0 h 88"/>
                <a:gd name="T10" fmla="*/ 1 w 88"/>
                <a:gd name="T11" fmla="*/ 1 h 88"/>
                <a:gd name="T12" fmla="*/ 0 w 88"/>
                <a:gd name="T13" fmla="*/ 2 h 88"/>
                <a:gd name="T14" fmla="*/ 0 w 88"/>
                <a:gd name="T15" fmla="*/ 86 h 88"/>
                <a:gd name="T16" fmla="*/ 1 w 88"/>
                <a:gd name="T17" fmla="*/ 88 h 88"/>
                <a:gd name="T18" fmla="*/ 2 w 88"/>
                <a:gd name="T19" fmla="*/ 88 h 88"/>
                <a:gd name="T20" fmla="*/ 86 w 88"/>
                <a:gd name="T21" fmla="*/ 88 h 88"/>
                <a:gd name="T22" fmla="*/ 88 w 88"/>
                <a:gd name="T23" fmla="*/ 88 h 88"/>
                <a:gd name="T24" fmla="*/ 88 w 88"/>
                <a:gd name="T25" fmla="*/ 86 h 88"/>
                <a:gd name="T26" fmla="*/ 86 w 88"/>
                <a:gd name="T27" fmla="*/ 86 h 88"/>
                <a:gd name="T28" fmla="*/ 86 w 88"/>
                <a:gd name="T29" fmla="*/ 84 h 88"/>
                <a:gd name="T30" fmla="*/ 86 w 88"/>
                <a:gd name="T31" fmla="*/ 86 h 88"/>
                <a:gd name="T32" fmla="*/ 88 w 88"/>
                <a:gd name="T33" fmla="*/ 86 h 88"/>
                <a:gd name="T34" fmla="*/ 88 w 88"/>
                <a:gd name="T35" fmla="*/ 86 h 88"/>
                <a:gd name="T36" fmla="*/ 88 w 88"/>
                <a:gd name="T37" fmla="*/ 86 h 88"/>
                <a:gd name="T38" fmla="*/ 88 w 88"/>
                <a:gd name="T39" fmla="*/ 2 h 88"/>
                <a:gd name="T40" fmla="*/ 88 w 88"/>
                <a:gd name="T41" fmla="*/ 2 h 88"/>
                <a:gd name="T42" fmla="*/ 84 w 88"/>
                <a:gd name="T43" fmla="*/ 6 h 88"/>
                <a:gd name="T44" fmla="*/ 84 w 88"/>
                <a:gd name="T45" fmla="*/ 84 h 88"/>
                <a:gd name="T46" fmla="*/ 4 w 88"/>
                <a:gd name="T47" fmla="*/ 84 h 88"/>
                <a:gd name="T48" fmla="*/ 4 w 88"/>
                <a:gd name="T49" fmla="*/ 4 h 88"/>
                <a:gd name="T50" fmla="*/ 82 w 88"/>
                <a:gd name="T51" fmla="*/ 4 h 88"/>
                <a:gd name="T52" fmla="*/ 88 w 88"/>
                <a:gd name="T53" fmla="*/ 1 h 88"/>
                <a:gd name="T54" fmla="*/ 88 w 88"/>
                <a:gd name="T55" fmla="*/ 1 h 88"/>
                <a:gd name="T56" fmla="*/ 86 w 88"/>
                <a:gd name="T5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88">
                  <a:moveTo>
                    <a:pt x="88" y="86"/>
                  </a:moveTo>
                  <a:cubicBezTo>
                    <a:pt x="88" y="86"/>
                    <a:pt x="88" y="86"/>
                    <a:pt x="88" y="86"/>
                  </a:cubicBezTo>
                  <a:cubicBezTo>
                    <a:pt x="88" y="86"/>
                    <a:pt x="88" y="86"/>
                    <a:pt x="88" y="86"/>
                  </a:cubicBezTo>
                  <a:moveTo>
                    <a:pt x="86" y="0"/>
                  </a:moveTo>
                  <a:cubicBezTo>
                    <a:pt x="2" y="0"/>
                    <a:pt x="2" y="0"/>
                    <a:pt x="2" y="0"/>
                  </a:cubicBezTo>
                  <a:cubicBezTo>
                    <a:pt x="2" y="0"/>
                    <a:pt x="1" y="1"/>
                    <a:pt x="1" y="1"/>
                  </a:cubicBezTo>
                  <a:cubicBezTo>
                    <a:pt x="1" y="1"/>
                    <a:pt x="0" y="2"/>
                    <a:pt x="0" y="2"/>
                  </a:cubicBezTo>
                  <a:cubicBezTo>
                    <a:pt x="0" y="86"/>
                    <a:pt x="0" y="86"/>
                    <a:pt x="0" y="86"/>
                  </a:cubicBezTo>
                  <a:cubicBezTo>
                    <a:pt x="0" y="87"/>
                    <a:pt x="1" y="87"/>
                    <a:pt x="1" y="88"/>
                  </a:cubicBezTo>
                  <a:cubicBezTo>
                    <a:pt x="1" y="88"/>
                    <a:pt x="2" y="88"/>
                    <a:pt x="2" y="88"/>
                  </a:cubicBezTo>
                  <a:cubicBezTo>
                    <a:pt x="86" y="88"/>
                    <a:pt x="86" y="88"/>
                    <a:pt x="86" y="88"/>
                  </a:cubicBezTo>
                  <a:cubicBezTo>
                    <a:pt x="87" y="88"/>
                    <a:pt x="87" y="88"/>
                    <a:pt x="88" y="88"/>
                  </a:cubicBezTo>
                  <a:cubicBezTo>
                    <a:pt x="88" y="87"/>
                    <a:pt x="88" y="87"/>
                    <a:pt x="88" y="86"/>
                  </a:cubicBezTo>
                  <a:cubicBezTo>
                    <a:pt x="86" y="86"/>
                    <a:pt x="86" y="86"/>
                    <a:pt x="86" y="86"/>
                  </a:cubicBezTo>
                  <a:cubicBezTo>
                    <a:pt x="86" y="84"/>
                    <a:pt x="86" y="84"/>
                    <a:pt x="86" y="84"/>
                  </a:cubicBezTo>
                  <a:cubicBezTo>
                    <a:pt x="86" y="86"/>
                    <a:pt x="86" y="86"/>
                    <a:pt x="86" y="86"/>
                  </a:cubicBezTo>
                  <a:cubicBezTo>
                    <a:pt x="88" y="86"/>
                    <a:pt x="88" y="86"/>
                    <a:pt x="88" y="86"/>
                  </a:cubicBezTo>
                  <a:cubicBezTo>
                    <a:pt x="88" y="86"/>
                    <a:pt x="88" y="86"/>
                    <a:pt x="88" y="86"/>
                  </a:cubicBezTo>
                  <a:cubicBezTo>
                    <a:pt x="88" y="86"/>
                    <a:pt x="88" y="86"/>
                    <a:pt x="88" y="86"/>
                  </a:cubicBezTo>
                  <a:cubicBezTo>
                    <a:pt x="88" y="2"/>
                    <a:pt x="88" y="2"/>
                    <a:pt x="88" y="2"/>
                  </a:cubicBezTo>
                  <a:cubicBezTo>
                    <a:pt x="88" y="2"/>
                    <a:pt x="88" y="2"/>
                    <a:pt x="88" y="2"/>
                  </a:cubicBezTo>
                  <a:cubicBezTo>
                    <a:pt x="87" y="3"/>
                    <a:pt x="86" y="4"/>
                    <a:pt x="84" y="6"/>
                  </a:cubicBezTo>
                  <a:cubicBezTo>
                    <a:pt x="84" y="84"/>
                    <a:pt x="84" y="84"/>
                    <a:pt x="84" y="84"/>
                  </a:cubicBezTo>
                  <a:cubicBezTo>
                    <a:pt x="4" y="84"/>
                    <a:pt x="4" y="84"/>
                    <a:pt x="4" y="84"/>
                  </a:cubicBezTo>
                  <a:cubicBezTo>
                    <a:pt x="4" y="4"/>
                    <a:pt x="4" y="4"/>
                    <a:pt x="4" y="4"/>
                  </a:cubicBezTo>
                  <a:cubicBezTo>
                    <a:pt x="82" y="4"/>
                    <a:pt x="82" y="4"/>
                    <a:pt x="82" y="4"/>
                  </a:cubicBezTo>
                  <a:cubicBezTo>
                    <a:pt x="84" y="3"/>
                    <a:pt x="86" y="2"/>
                    <a:pt x="88" y="1"/>
                  </a:cubicBezTo>
                  <a:cubicBezTo>
                    <a:pt x="88" y="1"/>
                    <a:pt x="88" y="1"/>
                    <a:pt x="88" y="1"/>
                  </a:cubicBezTo>
                  <a:cubicBezTo>
                    <a:pt x="87" y="1"/>
                    <a:pt x="87"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ṣḷïdê"/>
            <p:cNvSpPr/>
            <p:nvPr/>
          </p:nvSpPr>
          <p:spPr bwMode="auto">
            <a:xfrm>
              <a:off x="4619626" y="1965326"/>
              <a:ext cx="196850"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7" name="îŝḻidé"/>
            <p:cNvSpPr/>
            <p:nvPr/>
          </p:nvSpPr>
          <p:spPr bwMode="auto">
            <a:xfrm>
              <a:off x="4619626" y="1965326"/>
              <a:ext cx="1968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8" name="íšlïḓé"/>
            <p:cNvSpPr/>
            <p:nvPr/>
          </p:nvSpPr>
          <p:spPr bwMode="auto">
            <a:xfrm>
              <a:off x="4610101" y="1955801"/>
              <a:ext cx="217488" cy="217488"/>
            </a:xfrm>
            <a:custGeom>
              <a:avLst/>
              <a:gdLst>
                <a:gd name="T0" fmla="*/ 88 w 88"/>
                <a:gd name="T1" fmla="*/ 86 h 88"/>
                <a:gd name="T2" fmla="*/ 88 w 88"/>
                <a:gd name="T3" fmla="*/ 86 h 88"/>
                <a:gd name="T4" fmla="*/ 88 w 88"/>
                <a:gd name="T5" fmla="*/ 86 h 88"/>
                <a:gd name="T6" fmla="*/ 4 w 88"/>
                <a:gd name="T7" fmla="*/ 84 h 88"/>
                <a:gd name="T8" fmla="*/ 4 w 88"/>
                <a:gd name="T9" fmla="*/ 4 h 88"/>
                <a:gd name="T10" fmla="*/ 84 w 88"/>
                <a:gd name="T11" fmla="*/ 4 h 88"/>
                <a:gd name="T12" fmla="*/ 84 w 88"/>
                <a:gd name="T13" fmla="*/ 84 h 88"/>
                <a:gd name="T14" fmla="*/ 4 w 88"/>
                <a:gd name="T15" fmla="*/ 84 h 88"/>
                <a:gd name="T16" fmla="*/ 86 w 88"/>
                <a:gd name="T17" fmla="*/ 0 h 88"/>
                <a:gd name="T18" fmla="*/ 2 w 88"/>
                <a:gd name="T19" fmla="*/ 0 h 88"/>
                <a:gd name="T20" fmla="*/ 0 w 88"/>
                <a:gd name="T21" fmla="*/ 1 h 88"/>
                <a:gd name="T22" fmla="*/ 0 w 88"/>
                <a:gd name="T23" fmla="*/ 2 h 88"/>
                <a:gd name="T24" fmla="*/ 0 w 88"/>
                <a:gd name="T25" fmla="*/ 86 h 88"/>
                <a:gd name="T26" fmla="*/ 0 w 88"/>
                <a:gd name="T27" fmla="*/ 88 h 88"/>
                <a:gd name="T28" fmla="*/ 2 w 88"/>
                <a:gd name="T29" fmla="*/ 88 h 88"/>
                <a:gd name="T30" fmla="*/ 86 w 88"/>
                <a:gd name="T31" fmla="*/ 88 h 88"/>
                <a:gd name="T32" fmla="*/ 87 w 88"/>
                <a:gd name="T33" fmla="*/ 88 h 88"/>
                <a:gd name="T34" fmla="*/ 88 w 88"/>
                <a:gd name="T35" fmla="*/ 86 h 88"/>
                <a:gd name="T36" fmla="*/ 86 w 88"/>
                <a:gd name="T37" fmla="*/ 86 h 88"/>
                <a:gd name="T38" fmla="*/ 86 w 88"/>
                <a:gd name="T39" fmla="*/ 84 h 88"/>
                <a:gd name="T40" fmla="*/ 86 w 88"/>
                <a:gd name="T41" fmla="*/ 86 h 88"/>
                <a:gd name="T42" fmla="*/ 88 w 88"/>
                <a:gd name="T43" fmla="*/ 86 h 88"/>
                <a:gd name="T44" fmla="*/ 88 w 88"/>
                <a:gd name="T45" fmla="*/ 86 h 88"/>
                <a:gd name="T46" fmla="*/ 88 w 88"/>
                <a:gd name="T47" fmla="*/ 86 h 88"/>
                <a:gd name="T48" fmla="*/ 88 w 88"/>
                <a:gd name="T49" fmla="*/ 2 h 88"/>
                <a:gd name="T50" fmla="*/ 87 w 88"/>
                <a:gd name="T51" fmla="*/ 1 h 88"/>
                <a:gd name="T52" fmla="*/ 86 w 88"/>
                <a:gd name="T5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8">
                  <a:moveTo>
                    <a:pt x="88" y="86"/>
                  </a:moveTo>
                  <a:cubicBezTo>
                    <a:pt x="88" y="86"/>
                    <a:pt x="88" y="86"/>
                    <a:pt x="88" y="86"/>
                  </a:cubicBezTo>
                  <a:cubicBezTo>
                    <a:pt x="88" y="86"/>
                    <a:pt x="88" y="86"/>
                    <a:pt x="88" y="86"/>
                  </a:cubicBezTo>
                  <a:moveTo>
                    <a:pt x="4" y="84"/>
                  </a:moveTo>
                  <a:cubicBezTo>
                    <a:pt x="4" y="4"/>
                    <a:pt x="4" y="4"/>
                    <a:pt x="4" y="4"/>
                  </a:cubicBezTo>
                  <a:cubicBezTo>
                    <a:pt x="84" y="4"/>
                    <a:pt x="84" y="4"/>
                    <a:pt x="84" y="4"/>
                  </a:cubicBezTo>
                  <a:cubicBezTo>
                    <a:pt x="84" y="84"/>
                    <a:pt x="84" y="84"/>
                    <a:pt x="84" y="84"/>
                  </a:cubicBezTo>
                  <a:cubicBezTo>
                    <a:pt x="4" y="84"/>
                    <a:pt x="4" y="84"/>
                    <a:pt x="4" y="84"/>
                  </a:cubicBezTo>
                  <a:moveTo>
                    <a:pt x="86" y="0"/>
                  </a:moveTo>
                  <a:cubicBezTo>
                    <a:pt x="2" y="0"/>
                    <a:pt x="2" y="0"/>
                    <a:pt x="2" y="0"/>
                  </a:cubicBezTo>
                  <a:cubicBezTo>
                    <a:pt x="1" y="0"/>
                    <a:pt x="1" y="1"/>
                    <a:pt x="0" y="1"/>
                  </a:cubicBezTo>
                  <a:cubicBezTo>
                    <a:pt x="0" y="1"/>
                    <a:pt x="0" y="2"/>
                    <a:pt x="0" y="2"/>
                  </a:cubicBezTo>
                  <a:cubicBezTo>
                    <a:pt x="0" y="86"/>
                    <a:pt x="0" y="86"/>
                    <a:pt x="0" y="86"/>
                  </a:cubicBezTo>
                  <a:cubicBezTo>
                    <a:pt x="0" y="87"/>
                    <a:pt x="0" y="87"/>
                    <a:pt x="0" y="88"/>
                  </a:cubicBezTo>
                  <a:cubicBezTo>
                    <a:pt x="1" y="88"/>
                    <a:pt x="1" y="88"/>
                    <a:pt x="2" y="88"/>
                  </a:cubicBezTo>
                  <a:cubicBezTo>
                    <a:pt x="86" y="88"/>
                    <a:pt x="86" y="88"/>
                    <a:pt x="86" y="88"/>
                  </a:cubicBezTo>
                  <a:cubicBezTo>
                    <a:pt x="86" y="88"/>
                    <a:pt x="87" y="88"/>
                    <a:pt x="87" y="88"/>
                  </a:cubicBezTo>
                  <a:cubicBezTo>
                    <a:pt x="87" y="87"/>
                    <a:pt x="88" y="87"/>
                    <a:pt x="88" y="86"/>
                  </a:cubicBezTo>
                  <a:cubicBezTo>
                    <a:pt x="86" y="86"/>
                    <a:pt x="86" y="86"/>
                    <a:pt x="86" y="86"/>
                  </a:cubicBezTo>
                  <a:cubicBezTo>
                    <a:pt x="86" y="84"/>
                    <a:pt x="86" y="84"/>
                    <a:pt x="86" y="84"/>
                  </a:cubicBezTo>
                  <a:cubicBezTo>
                    <a:pt x="86" y="86"/>
                    <a:pt x="86" y="86"/>
                    <a:pt x="86" y="86"/>
                  </a:cubicBezTo>
                  <a:cubicBezTo>
                    <a:pt x="88" y="86"/>
                    <a:pt x="88" y="86"/>
                    <a:pt x="88" y="86"/>
                  </a:cubicBezTo>
                  <a:cubicBezTo>
                    <a:pt x="88" y="86"/>
                    <a:pt x="88" y="86"/>
                    <a:pt x="88" y="86"/>
                  </a:cubicBezTo>
                  <a:cubicBezTo>
                    <a:pt x="88" y="86"/>
                    <a:pt x="88" y="86"/>
                    <a:pt x="88" y="86"/>
                  </a:cubicBezTo>
                  <a:cubicBezTo>
                    <a:pt x="88" y="2"/>
                    <a:pt x="88" y="2"/>
                    <a:pt x="88" y="2"/>
                  </a:cubicBezTo>
                  <a:cubicBezTo>
                    <a:pt x="88" y="2"/>
                    <a:pt x="87" y="1"/>
                    <a:pt x="87" y="1"/>
                  </a:cubicBezTo>
                  <a:cubicBezTo>
                    <a:pt x="87" y="1"/>
                    <a:pt x="86"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ṩľiḍé"/>
            <p:cNvSpPr/>
            <p:nvPr/>
          </p:nvSpPr>
          <p:spPr bwMode="auto">
            <a:xfrm>
              <a:off x="4922838" y="1965326"/>
              <a:ext cx="196850"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0" name="îš1ïde"/>
            <p:cNvSpPr/>
            <p:nvPr/>
          </p:nvSpPr>
          <p:spPr bwMode="auto">
            <a:xfrm>
              <a:off x="4922838" y="1965326"/>
              <a:ext cx="1968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1" name="îšḻïďè"/>
            <p:cNvSpPr/>
            <p:nvPr/>
          </p:nvSpPr>
          <p:spPr bwMode="auto">
            <a:xfrm>
              <a:off x="4913313" y="1955801"/>
              <a:ext cx="217488" cy="217488"/>
            </a:xfrm>
            <a:custGeom>
              <a:avLst/>
              <a:gdLst>
                <a:gd name="T0" fmla="*/ 88 w 88"/>
                <a:gd name="T1" fmla="*/ 86 h 88"/>
                <a:gd name="T2" fmla="*/ 88 w 88"/>
                <a:gd name="T3" fmla="*/ 86 h 88"/>
                <a:gd name="T4" fmla="*/ 88 w 88"/>
                <a:gd name="T5" fmla="*/ 86 h 88"/>
                <a:gd name="T6" fmla="*/ 4 w 88"/>
                <a:gd name="T7" fmla="*/ 84 h 88"/>
                <a:gd name="T8" fmla="*/ 4 w 88"/>
                <a:gd name="T9" fmla="*/ 4 h 88"/>
                <a:gd name="T10" fmla="*/ 84 w 88"/>
                <a:gd name="T11" fmla="*/ 4 h 88"/>
                <a:gd name="T12" fmla="*/ 84 w 88"/>
                <a:gd name="T13" fmla="*/ 84 h 88"/>
                <a:gd name="T14" fmla="*/ 4 w 88"/>
                <a:gd name="T15" fmla="*/ 84 h 88"/>
                <a:gd name="T16" fmla="*/ 86 w 88"/>
                <a:gd name="T17" fmla="*/ 0 h 88"/>
                <a:gd name="T18" fmla="*/ 2 w 88"/>
                <a:gd name="T19" fmla="*/ 0 h 88"/>
                <a:gd name="T20" fmla="*/ 1 w 88"/>
                <a:gd name="T21" fmla="*/ 1 h 88"/>
                <a:gd name="T22" fmla="*/ 0 w 88"/>
                <a:gd name="T23" fmla="*/ 2 h 88"/>
                <a:gd name="T24" fmla="*/ 0 w 88"/>
                <a:gd name="T25" fmla="*/ 86 h 88"/>
                <a:gd name="T26" fmla="*/ 1 w 88"/>
                <a:gd name="T27" fmla="*/ 88 h 88"/>
                <a:gd name="T28" fmla="*/ 2 w 88"/>
                <a:gd name="T29" fmla="*/ 88 h 88"/>
                <a:gd name="T30" fmla="*/ 86 w 88"/>
                <a:gd name="T31" fmla="*/ 88 h 88"/>
                <a:gd name="T32" fmla="*/ 87 w 88"/>
                <a:gd name="T33" fmla="*/ 88 h 88"/>
                <a:gd name="T34" fmla="*/ 88 w 88"/>
                <a:gd name="T35" fmla="*/ 86 h 88"/>
                <a:gd name="T36" fmla="*/ 86 w 88"/>
                <a:gd name="T37" fmla="*/ 86 h 88"/>
                <a:gd name="T38" fmla="*/ 86 w 88"/>
                <a:gd name="T39" fmla="*/ 84 h 88"/>
                <a:gd name="T40" fmla="*/ 86 w 88"/>
                <a:gd name="T41" fmla="*/ 86 h 88"/>
                <a:gd name="T42" fmla="*/ 88 w 88"/>
                <a:gd name="T43" fmla="*/ 86 h 88"/>
                <a:gd name="T44" fmla="*/ 88 w 88"/>
                <a:gd name="T45" fmla="*/ 86 h 88"/>
                <a:gd name="T46" fmla="*/ 88 w 88"/>
                <a:gd name="T47" fmla="*/ 86 h 88"/>
                <a:gd name="T48" fmla="*/ 88 w 88"/>
                <a:gd name="T49" fmla="*/ 2 h 88"/>
                <a:gd name="T50" fmla="*/ 87 w 88"/>
                <a:gd name="T51" fmla="*/ 1 h 88"/>
                <a:gd name="T52" fmla="*/ 86 w 88"/>
                <a:gd name="T5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8">
                  <a:moveTo>
                    <a:pt x="88" y="86"/>
                  </a:moveTo>
                  <a:cubicBezTo>
                    <a:pt x="88" y="86"/>
                    <a:pt x="88" y="86"/>
                    <a:pt x="88" y="86"/>
                  </a:cubicBezTo>
                  <a:cubicBezTo>
                    <a:pt x="88" y="86"/>
                    <a:pt x="88" y="86"/>
                    <a:pt x="88" y="86"/>
                  </a:cubicBezTo>
                  <a:moveTo>
                    <a:pt x="4" y="84"/>
                  </a:moveTo>
                  <a:cubicBezTo>
                    <a:pt x="4" y="4"/>
                    <a:pt x="4" y="4"/>
                    <a:pt x="4" y="4"/>
                  </a:cubicBezTo>
                  <a:cubicBezTo>
                    <a:pt x="84" y="4"/>
                    <a:pt x="84" y="4"/>
                    <a:pt x="84" y="4"/>
                  </a:cubicBezTo>
                  <a:cubicBezTo>
                    <a:pt x="84" y="84"/>
                    <a:pt x="84" y="84"/>
                    <a:pt x="84" y="84"/>
                  </a:cubicBezTo>
                  <a:cubicBezTo>
                    <a:pt x="4" y="84"/>
                    <a:pt x="4" y="84"/>
                    <a:pt x="4" y="84"/>
                  </a:cubicBezTo>
                  <a:moveTo>
                    <a:pt x="86" y="0"/>
                  </a:moveTo>
                  <a:cubicBezTo>
                    <a:pt x="2" y="0"/>
                    <a:pt x="2" y="0"/>
                    <a:pt x="2" y="0"/>
                  </a:cubicBezTo>
                  <a:cubicBezTo>
                    <a:pt x="2" y="0"/>
                    <a:pt x="1" y="1"/>
                    <a:pt x="1" y="1"/>
                  </a:cubicBezTo>
                  <a:cubicBezTo>
                    <a:pt x="1" y="1"/>
                    <a:pt x="0" y="2"/>
                    <a:pt x="0" y="2"/>
                  </a:cubicBezTo>
                  <a:cubicBezTo>
                    <a:pt x="0" y="86"/>
                    <a:pt x="0" y="86"/>
                    <a:pt x="0" y="86"/>
                  </a:cubicBezTo>
                  <a:cubicBezTo>
                    <a:pt x="0" y="87"/>
                    <a:pt x="1" y="87"/>
                    <a:pt x="1" y="88"/>
                  </a:cubicBezTo>
                  <a:cubicBezTo>
                    <a:pt x="1" y="88"/>
                    <a:pt x="2" y="88"/>
                    <a:pt x="2" y="88"/>
                  </a:cubicBezTo>
                  <a:cubicBezTo>
                    <a:pt x="86" y="88"/>
                    <a:pt x="86" y="88"/>
                    <a:pt x="86" y="88"/>
                  </a:cubicBezTo>
                  <a:cubicBezTo>
                    <a:pt x="87" y="88"/>
                    <a:pt x="87" y="88"/>
                    <a:pt x="87" y="88"/>
                  </a:cubicBezTo>
                  <a:cubicBezTo>
                    <a:pt x="88" y="87"/>
                    <a:pt x="88" y="87"/>
                    <a:pt x="88" y="86"/>
                  </a:cubicBezTo>
                  <a:cubicBezTo>
                    <a:pt x="86" y="86"/>
                    <a:pt x="86" y="86"/>
                    <a:pt x="86" y="86"/>
                  </a:cubicBezTo>
                  <a:cubicBezTo>
                    <a:pt x="86" y="84"/>
                    <a:pt x="86" y="84"/>
                    <a:pt x="86" y="84"/>
                  </a:cubicBezTo>
                  <a:cubicBezTo>
                    <a:pt x="86" y="86"/>
                    <a:pt x="86" y="86"/>
                    <a:pt x="86" y="86"/>
                  </a:cubicBezTo>
                  <a:cubicBezTo>
                    <a:pt x="88" y="86"/>
                    <a:pt x="88" y="86"/>
                    <a:pt x="88" y="86"/>
                  </a:cubicBezTo>
                  <a:cubicBezTo>
                    <a:pt x="88" y="86"/>
                    <a:pt x="88" y="86"/>
                    <a:pt x="88" y="86"/>
                  </a:cubicBezTo>
                  <a:cubicBezTo>
                    <a:pt x="88" y="86"/>
                    <a:pt x="88" y="86"/>
                    <a:pt x="88" y="86"/>
                  </a:cubicBezTo>
                  <a:cubicBezTo>
                    <a:pt x="88" y="2"/>
                    <a:pt x="88" y="2"/>
                    <a:pt x="88" y="2"/>
                  </a:cubicBezTo>
                  <a:cubicBezTo>
                    <a:pt x="88" y="2"/>
                    <a:pt x="88" y="1"/>
                    <a:pt x="87" y="1"/>
                  </a:cubicBezTo>
                  <a:cubicBezTo>
                    <a:pt x="87" y="1"/>
                    <a:pt x="87"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sḷiḍe"/>
            <p:cNvSpPr/>
            <p:nvPr/>
          </p:nvSpPr>
          <p:spPr bwMode="auto">
            <a:xfrm>
              <a:off x="5229226" y="1965326"/>
              <a:ext cx="196850"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3" name="iṩḻïḍè"/>
            <p:cNvSpPr/>
            <p:nvPr/>
          </p:nvSpPr>
          <p:spPr bwMode="auto">
            <a:xfrm>
              <a:off x="5229226" y="1965326"/>
              <a:ext cx="1968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4" name="ïSḻïḓe"/>
            <p:cNvSpPr/>
            <p:nvPr/>
          </p:nvSpPr>
          <p:spPr bwMode="auto">
            <a:xfrm>
              <a:off x="5219701" y="1955801"/>
              <a:ext cx="215900" cy="217488"/>
            </a:xfrm>
            <a:custGeom>
              <a:avLst/>
              <a:gdLst>
                <a:gd name="T0" fmla="*/ 88 w 88"/>
                <a:gd name="T1" fmla="*/ 86 h 88"/>
                <a:gd name="T2" fmla="*/ 88 w 88"/>
                <a:gd name="T3" fmla="*/ 86 h 88"/>
                <a:gd name="T4" fmla="*/ 88 w 88"/>
                <a:gd name="T5" fmla="*/ 86 h 88"/>
                <a:gd name="T6" fmla="*/ 4 w 88"/>
                <a:gd name="T7" fmla="*/ 84 h 88"/>
                <a:gd name="T8" fmla="*/ 4 w 88"/>
                <a:gd name="T9" fmla="*/ 4 h 88"/>
                <a:gd name="T10" fmla="*/ 84 w 88"/>
                <a:gd name="T11" fmla="*/ 4 h 88"/>
                <a:gd name="T12" fmla="*/ 84 w 88"/>
                <a:gd name="T13" fmla="*/ 84 h 88"/>
                <a:gd name="T14" fmla="*/ 4 w 88"/>
                <a:gd name="T15" fmla="*/ 84 h 88"/>
                <a:gd name="T16" fmla="*/ 86 w 88"/>
                <a:gd name="T17" fmla="*/ 0 h 88"/>
                <a:gd name="T18" fmla="*/ 2 w 88"/>
                <a:gd name="T19" fmla="*/ 0 h 88"/>
                <a:gd name="T20" fmla="*/ 0 w 88"/>
                <a:gd name="T21" fmla="*/ 1 h 88"/>
                <a:gd name="T22" fmla="*/ 0 w 88"/>
                <a:gd name="T23" fmla="*/ 2 h 88"/>
                <a:gd name="T24" fmla="*/ 0 w 88"/>
                <a:gd name="T25" fmla="*/ 86 h 88"/>
                <a:gd name="T26" fmla="*/ 0 w 88"/>
                <a:gd name="T27" fmla="*/ 88 h 88"/>
                <a:gd name="T28" fmla="*/ 2 w 88"/>
                <a:gd name="T29" fmla="*/ 88 h 88"/>
                <a:gd name="T30" fmla="*/ 86 w 88"/>
                <a:gd name="T31" fmla="*/ 88 h 88"/>
                <a:gd name="T32" fmla="*/ 87 w 88"/>
                <a:gd name="T33" fmla="*/ 88 h 88"/>
                <a:gd name="T34" fmla="*/ 88 w 88"/>
                <a:gd name="T35" fmla="*/ 86 h 88"/>
                <a:gd name="T36" fmla="*/ 86 w 88"/>
                <a:gd name="T37" fmla="*/ 86 h 88"/>
                <a:gd name="T38" fmla="*/ 86 w 88"/>
                <a:gd name="T39" fmla="*/ 84 h 88"/>
                <a:gd name="T40" fmla="*/ 86 w 88"/>
                <a:gd name="T41" fmla="*/ 86 h 88"/>
                <a:gd name="T42" fmla="*/ 88 w 88"/>
                <a:gd name="T43" fmla="*/ 86 h 88"/>
                <a:gd name="T44" fmla="*/ 88 w 88"/>
                <a:gd name="T45" fmla="*/ 86 h 88"/>
                <a:gd name="T46" fmla="*/ 88 w 88"/>
                <a:gd name="T47" fmla="*/ 86 h 88"/>
                <a:gd name="T48" fmla="*/ 88 w 88"/>
                <a:gd name="T49" fmla="*/ 2 h 88"/>
                <a:gd name="T50" fmla="*/ 87 w 88"/>
                <a:gd name="T51" fmla="*/ 1 h 88"/>
                <a:gd name="T52" fmla="*/ 86 w 88"/>
                <a:gd name="T5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8">
                  <a:moveTo>
                    <a:pt x="88" y="86"/>
                  </a:moveTo>
                  <a:cubicBezTo>
                    <a:pt x="88" y="86"/>
                    <a:pt x="88" y="86"/>
                    <a:pt x="88" y="86"/>
                  </a:cubicBezTo>
                  <a:cubicBezTo>
                    <a:pt x="88" y="86"/>
                    <a:pt x="88" y="86"/>
                    <a:pt x="88" y="86"/>
                  </a:cubicBezTo>
                  <a:moveTo>
                    <a:pt x="4" y="84"/>
                  </a:moveTo>
                  <a:cubicBezTo>
                    <a:pt x="4" y="4"/>
                    <a:pt x="4" y="4"/>
                    <a:pt x="4" y="4"/>
                  </a:cubicBezTo>
                  <a:cubicBezTo>
                    <a:pt x="84" y="4"/>
                    <a:pt x="84" y="4"/>
                    <a:pt x="84" y="4"/>
                  </a:cubicBezTo>
                  <a:cubicBezTo>
                    <a:pt x="84" y="84"/>
                    <a:pt x="84" y="84"/>
                    <a:pt x="84" y="84"/>
                  </a:cubicBezTo>
                  <a:cubicBezTo>
                    <a:pt x="4" y="84"/>
                    <a:pt x="4" y="84"/>
                    <a:pt x="4" y="84"/>
                  </a:cubicBezTo>
                  <a:moveTo>
                    <a:pt x="86" y="0"/>
                  </a:moveTo>
                  <a:cubicBezTo>
                    <a:pt x="2" y="0"/>
                    <a:pt x="2" y="0"/>
                    <a:pt x="2" y="0"/>
                  </a:cubicBezTo>
                  <a:cubicBezTo>
                    <a:pt x="1" y="0"/>
                    <a:pt x="1" y="1"/>
                    <a:pt x="0" y="1"/>
                  </a:cubicBezTo>
                  <a:cubicBezTo>
                    <a:pt x="0" y="1"/>
                    <a:pt x="0" y="2"/>
                    <a:pt x="0" y="2"/>
                  </a:cubicBezTo>
                  <a:cubicBezTo>
                    <a:pt x="0" y="86"/>
                    <a:pt x="0" y="86"/>
                    <a:pt x="0" y="86"/>
                  </a:cubicBezTo>
                  <a:cubicBezTo>
                    <a:pt x="0" y="87"/>
                    <a:pt x="0" y="87"/>
                    <a:pt x="0" y="88"/>
                  </a:cubicBezTo>
                  <a:cubicBezTo>
                    <a:pt x="1" y="88"/>
                    <a:pt x="1" y="88"/>
                    <a:pt x="2" y="88"/>
                  </a:cubicBezTo>
                  <a:cubicBezTo>
                    <a:pt x="86" y="88"/>
                    <a:pt x="86" y="88"/>
                    <a:pt x="86" y="88"/>
                  </a:cubicBezTo>
                  <a:cubicBezTo>
                    <a:pt x="86" y="88"/>
                    <a:pt x="87" y="88"/>
                    <a:pt x="87" y="88"/>
                  </a:cubicBezTo>
                  <a:cubicBezTo>
                    <a:pt x="87" y="87"/>
                    <a:pt x="88" y="87"/>
                    <a:pt x="88" y="86"/>
                  </a:cubicBezTo>
                  <a:cubicBezTo>
                    <a:pt x="86" y="86"/>
                    <a:pt x="86" y="86"/>
                    <a:pt x="86" y="86"/>
                  </a:cubicBezTo>
                  <a:cubicBezTo>
                    <a:pt x="86" y="84"/>
                    <a:pt x="86" y="84"/>
                    <a:pt x="86" y="84"/>
                  </a:cubicBezTo>
                  <a:cubicBezTo>
                    <a:pt x="86" y="86"/>
                    <a:pt x="86" y="86"/>
                    <a:pt x="86" y="86"/>
                  </a:cubicBezTo>
                  <a:cubicBezTo>
                    <a:pt x="88" y="86"/>
                    <a:pt x="88" y="86"/>
                    <a:pt x="88" y="86"/>
                  </a:cubicBezTo>
                  <a:cubicBezTo>
                    <a:pt x="88" y="86"/>
                    <a:pt x="88" y="86"/>
                    <a:pt x="88" y="86"/>
                  </a:cubicBezTo>
                  <a:cubicBezTo>
                    <a:pt x="88" y="86"/>
                    <a:pt x="88" y="86"/>
                    <a:pt x="88" y="86"/>
                  </a:cubicBezTo>
                  <a:cubicBezTo>
                    <a:pt x="88" y="2"/>
                    <a:pt x="88" y="2"/>
                    <a:pt x="88" y="2"/>
                  </a:cubicBezTo>
                  <a:cubicBezTo>
                    <a:pt x="88" y="2"/>
                    <a:pt x="87" y="1"/>
                    <a:pt x="87" y="1"/>
                  </a:cubicBezTo>
                  <a:cubicBezTo>
                    <a:pt x="87" y="1"/>
                    <a:pt x="86"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ŝlíḋe"/>
            <p:cNvSpPr/>
            <p:nvPr/>
          </p:nvSpPr>
          <p:spPr bwMode="auto">
            <a:xfrm>
              <a:off x="4313238" y="2265363"/>
              <a:ext cx="198438"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6" name="ïŝļîḑe"/>
            <p:cNvSpPr/>
            <p:nvPr/>
          </p:nvSpPr>
          <p:spPr bwMode="auto">
            <a:xfrm>
              <a:off x="4313238" y="2265363"/>
              <a:ext cx="198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7" name="ïṥḻïḍé"/>
            <p:cNvSpPr/>
            <p:nvPr/>
          </p:nvSpPr>
          <p:spPr bwMode="auto">
            <a:xfrm>
              <a:off x="4303713" y="2255838"/>
              <a:ext cx="217488" cy="214313"/>
            </a:xfrm>
            <a:custGeom>
              <a:avLst/>
              <a:gdLst>
                <a:gd name="T0" fmla="*/ 88 w 88"/>
                <a:gd name="T1" fmla="*/ 85 h 87"/>
                <a:gd name="T2" fmla="*/ 88 w 88"/>
                <a:gd name="T3" fmla="*/ 85 h 87"/>
                <a:gd name="T4" fmla="*/ 88 w 88"/>
                <a:gd name="T5" fmla="*/ 85 h 87"/>
                <a:gd name="T6" fmla="*/ 4 w 88"/>
                <a:gd name="T7" fmla="*/ 83 h 87"/>
                <a:gd name="T8" fmla="*/ 4 w 88"/>
                <a:gd name="T9" fmla="*/ 4 h 87"/>
                <a:gd name="T10" fmla="*/ 84 w 88"/>
                <a:gd name="T11" fmla="*/ 4 h 87"/>
                <a:gd name="T12" fmla="*/ 84 w 88"/>
                <a:gd name="T13" fmla="*/ 83 h 87"/>
                <a:gd name="T14" fmla="*/ 4 w 88"/>
                <a:gd name="T15" fmla="*/ 83 h 87"/>
                <a:gd name="T16" fmla="*/ 86 w 88"/>
                <a:gd name="T17" fmla="*/ 0 h 87"/>
                <a:gd name="T18" fmla="*/ 2 w 88"/>
                <a:gd name="T19" fmla="*/ 0 h 87"/>
                <a:gd name="T20" fmla="*/ 1 w 88"/>
                <a:gd name="T21" fmla="*/ 0 h 87"/>
                <a:gd name="T22" fmla="*/ 0 w 88"/>
                <a:gd name="T23" fmla="*/ 2 h 87"/>
                <a:gd name="T24" fmla="*/ 0 w 88"/>
                <a:gd name="T25" fmla="*/ 85 h 87"/>
                <a:gd name="T26" fmla="*/ 1 w 88"/>
                <a:gd name="T27" fmla="*/ 87 h 87"/>
                <a:gd name="T28" fmla="*/ 2 w 88"/>
                <a:gd name="T29" fmla="*/ 87 h 87"/>
                <a:gd name="T30" fmla="*/ 86 w 88"/>
                <a:gd name="T31" fmla="*/ 87 h 87"/>
                <a:gd name="T32" fmla="*/ 88 w 88"/>
                <a:gd name="T33" fmla="*/ 87 h 87"/>
                <a:gd name="T34" fmla="*/ 88 w 88"/>
                <a:gd name="T35" fmla="*/ 85 h 87"/>
                <a:gd name="T36" fmla="*/ 86 w 88"/>
                <a:gd name="T37" fmla="*/ 85 h 87"/>
                <a:gd name="T38" fmla="*/ 86 w 88"/>
                <a:gd name="T39" fmla="*/ 83 h 87"/>
                <a:gd name="T40" fmla="*/ 86 w 88"/>
                <a:gd name="T41" fmla="*/ 85 h 87"/>
                <a:gd name="T42" fmla="*/ 88 w 88"/>
                <a:gd name="T43" fmla="*/ 85 h 87"/>
                <a:gd name="T44" fmla="*/ 88 w 88"/>
                <a:gd name="T45" fmla="*/ 85 h 87"/>
                <a:gd name="T46" fmla="*/ 88 w 88"/>
                <a:gd name="T47" fmla="*/ 85 h 87"/>
                <a:gd name="T48" fmla="*/ 88 w 88"/>
                <a:gd name="T49" fmla="*/ 2 h 87"/>
                <a:gd name="T50" fmla="*/ 88 w 88"/>
                <a:gd name="T51" fmla="*/ 0 h 87"/>
                <a:gd name="T52" fmla="*/ 86 w 88"/>
                <a:gd name="T5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7">
                  <a:moveTo>
                    <a:pt x="88" y="85"/>
                  </a:moveTo>
                  <a:cubicBezTo>
                    <a:pt x="88" y="85"/>
                    <a:pt x="88" y="85"/>
                    <a:pt x="88" y="85"/>
                  </a:cubicBezTo>
                  <a:cubicBezTo>
                    <a:pt x="88" y="85"/>
                    <a:pt x="88" y="85"/>
                    <a:pt x="88" y="85"/>
                  </a:cubicBezTo>
                  <a:moveTo>
                    <a:pt x="4" y="83"/>
                  </a:moveTo>
                  <a:cubicBezTo>
                    <a:pt x="4" y="4"/>
                    <a:pt x="4" y="4"/>
                    <a:pt x="4" y="4"/>
                  </a:cubicBezTo>
                  <a:cubicBezTo>
                    <a:pt x="84" y="4"/>
                    <a:pt x="84" y="4"/>
                    <a:pt x="84" y="4"/>
                  </a:cubicBezTo>
                  <a:cubicBezTo>
                    <a:pt x="84" y="83"/>
                    <a:pt x="84" y="83"/>
                    <a:pt x="84" y="83"/>
                  </a:cubicBezTo>
                  <a:cubicBezTo>
                    <a:pt x="4" y="83"/>
                    <a:pt x="4" y="83"/>
                    <a:pt x="4" y="83"/>
                  </a:cubicBezTo>
                  <a:moveTo>
                    <a:pt x="86" y="0"/>
                  </a:moveTo>
                  <a:cubicBezTo>
                    <a:pt x="2" y="0"/>
                    <a:pt x="2" y="0"/>
                    <a:pt x="2" y="0"/>
                  </a:cubicBezTo>
                  <a:cubicBezTo>
                    <a:pt x="2" y="0"/>
                    <a:pt x="1" y="0"/>
                    <a:pt x="1" y="0"/>
                  </a:cubicBezTo>
                  <a:cubicBezTo>
                    <a:pt x="1" y="1"/>
                    <a:pt x="0" y="1"/>
                    <a:pt x="0" y="2"/>
                  </a:cubicBezTo>
                  <a:cubicBezTo>
                    <a:pt x="0" y="85"/>
                    <a:pt x="0" y="85"/>
                    <a:pt x="0" y="85"/>
                  </a:cubicBezTo>
                  <a:cubicBezTo>
                    <a:pt x="0" y="86"/>
                    <a:pt x="1" y="86"/>
                    <a:pt x="1" y="87"/>
                  </a:cubicBezTo>
                  <a:cubicBezTo>
                    <a:pt x="1" y="87"/>
                    <a:pt x="2" y="87"/>
                    <a:pt x="2" y="87"/>
                  </a:cubicBezTo>
                  <a:cubicBezTo>
                    <a:pt x="86" y="87"/>
                    <a:pt x="86" y="87"/>
                    <a:pt x="86" y="87"/>
                  </a:cubicBezTo>
                  <a:cubicBezTo>
                    <a:pt x="87" y="87"/>
                    <a:pt x="87" y="87"/>
                    <a:pt x="88" y="87"/>
                  </a:cubicBezTo>
                  <a:cubicBezTo>
                    <a:pt x="88" y="86"/>
                    <a:pt x="88" y="86"/>
                    <a:pt x="88" y="85"/>
                  </a:cubicBezTo>
                  <a:cubicBezTo>
                    <a:pt x="86" y="85"/>
                    <a:pt x="86" y="85"/>
                    <a:pt x="86" y="85"/>
                  </a:cubicBezTo>
                  <a:cubicBezTo>
                    <a:pt x="86" y="83"/>
                    <a:pt x="86" y="83"/>
                    <a:pt x="86" y="83"/>
                  </a:cubicBezTo>
                  <a:cubicBezTo>
                    <a:pt x="86" y="85"/>
                    <a:pt x="86" y="85"/>
                    <a:pt x="86" y="85"/>
                  </a:cubicBezTo>
                  <a:cubicBezTo>
                    <a:pt x="88" y="85"/>
                    <a:pt x="88" y="85"/>
                    <a:pt x="88" y="85"/>
                  </a:cubicBezTo>
                  <a:cubicBezTo>
                    <a:pt x="88" y="85"/>
                    <a:pt x="88" y="85"/>
                    <a:pt x="88" y="85"/>
                  </a:cubicBezTo>
                  <a:cubicBezTo>
                    <a:pt x="88" y="85"/>
                    <a:pt x="88" y="85"/>
                    <a:pt x="88" y="85"/>
                  </a:cubicBezTo>
                  <a:cubicBezTo>
                    <a:pt x="88" y="2"/>
                    <a:pt x="88" y="2"/>
                    <a:pt x="88" y="2"/>
                  </a:cubicBezTo>
                  <a:cubicBezTo>
                    <a:pt x="88" y="1"/>
                    <a:pt x="88" y="1"/>
                    <a:pt x="88" y="0"/>
                  </a:cubicBezTo>
                  <a:cubicBezTo>
                    <a:pt x="87" y="0"/>
                    <a:pt x="87"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śḻíďe"/>
            <p:cNvSpPr/>
            <p:nvPr/>
          </p:nvSpPr>
          <p:spPr bwMode="auto">
            <a:xfrm>
              <a:off x="4619626" y="2265363"/>
              <a:ext cx="196850"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9" name="îṧļîďe"/>
            <p:cNvSpPr/>
            <p:nvPr/>
          </p:nvSpPr>
          <p:spPr bwMode="auto">
            <a:xfrm>
              <a:off x="4619626" y="2265363"/>
              <a:ext cx="1968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0" name="iṣlîde"/>
            <p:cNvSpPr/>
            <p:nvPr/>
          </p:nvSpPr>
          <p:spPr bwMode="auto">
            <a:xfrm>
              <a:off x="4610101" y="2255838"/>
              <a:ext cx="217488" cy="214313"/>
            </a:xfrm>
            <a:custGeom>
              <a:avLst/>
              <a:gdLst>
                <a:gd name="T0" fmla="*/ 88 w 88"/>
                <a:gd name="T1" fmla="*/ 85 h 87"/>
                <a:gd name="T2" fmla="*/ 88 w 88"/>
                <a:gd name="T3" fmla="*/ 85 h 87"/>
                <a:gd name="T4" fmla="*/ 88 w 88"/>
                <a:gd name="T5" fmla="*/ 85 h 87"/>
                <a:gd name="T6" fmla="*/ 4 w 88"/>
                <a:gd name="T7" fmla="*/ 83 h 87"/>
                <a:gd name="T8" fmla="*/ 4 w 88"/>
                <a:gd name="T9" fmla="*/ 4 h 87"/>
                <a:gd name="T10" fmla="*/ 84 w 88"/>
                <a:gd name="T11" fmla="*/ 4 h 87"/>
                <a:gd name="T12" fmla="*/ 84 w 88"/>
                <a:gd name="T13" fmla="*/ 83 h 87"/>
                <a:gd name="T14" fmla="*/ 4 w 88"/>
                <a:gd name="T15" fmla="*/ 83 h 87"/>
                <a:gd name="T16" fmla="*/ 86 w 88"/>
                <a:gd name="T17" fmla="*/ 0 h 87"/>
                <a:gd name="T18" fmla="*/ 2 w 88"/>
                <a:gd name="T19" fmla="*/ 0 h 87"/>
                <a:gd name="T20" fmla="*/ 0 w 88"/>
                <a:gd name="T21" fmla="*/ 0 h 87"/>
                <a:gd name="T22" fmla="*/ 0 w 88"/>
                <a:gd name="T23" fmla="*/ 2 h 87"/>
                <a:gd name="T24" fmla="*/ 0 w 88"/>
                <a:gd name="T25" fmla="*/ 85 h 87"/>
                <a:gd name="T26" fmla="*/ 0 w 88"/>
                <a:gd name="T27" fmla="*/ 87 h 87"/>
                <a:gd name="T28" fmla="*/ 2 w 88"/>
                <a:gd name="T29" fmla="*/ 87 h 87"/>
                <a:gd name="T30" fmla="*/ 86 w 88"/>
                <a:gd name="T31" fmla="*/ 87 h 87"/>
                <a:gd name="T32" fmla="*/ 87 w 88"/>
                <a:gd name="T33" fmla="*/ 87 h 87"/>
                <a:gd name="T34" fmla="*/ 88 w 88"/>
                <a:gd name="T35" fmla="*/ 85 h 87"/>
                <a:gd name="T36" fmla="*/ 86 w 88"/>
                <a:gd name="T37" fmla="*/ 85 h 87"/>
                <a:gd name="T38" fmla="*/ 86 w 88"/>
                <a:gd name="T39" fmla="*/ 83 h 87"/>
                <a:gd name="T40" fmla="*/ 86 w 88"/>
                <a:gd name="T41" fmla="*/ 85 h 87"/>
                <a:gd name="T42" fmla="*/ 88 w 88"/>
                <a:gd name="T43" fmla="*/ 85 h 87"/>
                <a:gd name="T44" fmla="*/ 88 w 88"/>
                <a:gd name="T45" fmla="*/ 85 h 87"/>
                <a:gd name="T46" fmla="*/ 88 w 88"/>
                <a:gd name="T47" fmla="*/ 85 h 87"/>
                <a:gd name="T48" fmla="*/ 88 w 88"/>
                <a:gd name="T49" fmla="*/ 2 h 87"/>
                <a:gd name="T50" fmla="*/ 87 w 88"/>
                <a:gd name="T51" fmla="*/ 0 h 87"/>
                <a:gd name="T52" fmla="*/ 86 w 88"/>
                <a:gd name="T5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7">
                  <a:moveTo>
                    <a:pt x="88" y="85"/>
                  </a:moveTo>
                  <a:cubicBezTo>
                    <a:pt x="88" y="85"/>
                    <a:pt x="88" y="85"/>
                    <a:pt x="88" y="85"/>
                  </a:cubicBezTo>
                  <a:cubicBezTo>
                    <a:pt x="88" y="85"/>
                    <a:pt x="88" y="85"/>
                    <a:pt x="88" y="85"/>
                  </a:cubicBezTo>
                  <a:moveTo>
                    <a:pt x="4" y="83"/>
                  </a:moveTo>
                  <a:cubicBezTo>
                    <a:pt x="4" y="4"/>
                    <a:pt x="4" y="4"/>
                    <a:pt x="4" y="4"/>
                  </a:cubicBezTo>
                  <a:cubicBezTo>
                    <a:pt x="84" y="4"/>
                    <a:pt x="84" y="4"/>
                    <a:pt x="84" y="4"/>
                  </a:cubicBezTo>
                  <a:cubicBezTo>
                    <a:pt x="84" y="83"/>
                    <a:pt x="84" y="83"/>
                    <a:pt x="84" y="83"/>
                  </a:cubicBezTo>
                  <a:cubicBezTo>
                    <a:pt x="4" y="83"/>
                    <a:pt x="4" y="83"/>
                    <a:pt x="4" y="83"/>
                  </a:cubicBezTo>
                  <a:moveTo>
                    <a:pt x="86" y="0"/>
                  </a:moveTo>
                  <a:cubicBezTo>
                    <a:pt x="2" y="0"/>
                    <a:pt x="2" y="0"/>
                    <a:pt x="2" y="0"/>
                  </a:cubicBezTo>
                  <a:cubicBezTo>
                    <a:pt x="1" y="0"/>
                    <a:pt x="1" y="0"/>
                    <a:pt x="0" y="0"/>
                  </a:cubicBezTo>
                  <a:cubicBezTo>
                    <a:pt x="0" y="1"/>
                    <a:pt x="0" y="1"/>
                    <a:pt x="0" y="2"/>
                  </a:cubicBezTo>
                  <a:cubicBezTo>
                    <a:pt x="0" y="85"/>
                    <a:pt x="0" y="85"/>
                    <a:pt x="0" y="85"/>
                  </a:cubicBezTo>
                  <a:cubicBezTo>
                    <a:pt x="0" y="86"/>
                    <a:pt x="0" y="86"/>
                    <a:pt x="0" y="87"/>
                  </a:cubicBezTo>
                  <a:cubicBezTo>
                    <a:pt x="1" y="87"/>
                    <a:pt x="1" y="87"/>
                    <a:pt x="2" y="87"/>
                  </a:cubicBezTo>
                  <a:cubicBezTo>
                    <a:pt x="86" y="87"/>
                    <a:pt x="86" y="87"/>
                    <a:pt x="86" y="87"/>
                  </a:cubicBezTo>
                  <a:cubicBezTo>
                    <a:pt x="86" y="87"/>
                    <a:pt x="87" y="87"/>
                    <a:pt x="87" y="87"/>
                  </a:cubicBezTo>
                  <a:cubicBezTo>
                    <a:pt x="87" y="86"/>
                    <a:pt x="88" y="86"/>
                    <a:pt x="88" y="85"/>
                  </a:cubicBezTo>
                  <a:cubicBezTo>
                    <a:pt x="86" y="85"/>
                    <a:pt x="86" y="85"/>
                    <a:pt x="86" y="85"/>
                  </a:cubicBezTo>
                  <a:cubicBezTo>
                    <a:pt x="86" y="83"/>
                    <a:pt x="86" y="83"/>
                    <a:pt x="86" y="83"/>
                  </a:cubicBezTo>
                  <a:cubicBezTo>
                    <a:pt x="86" y="85"/>
                    <a:pt x="86" y="85"/>
                    <a:pt x="86" y="85"/>
                  </a:cubicBezTo>
                  <a:cubicBezTo>
                    <a:pt x="88" y="85"/>
                    <a:pt x="88" y="85"/>
                    <a:pt x="88" y="85"/>
                  </a:cubicBezTo>
                  <a:cubicBezTo>
                    <a:pt x="88" y="85"/>
                    <a:pt x="88" y="85"/>
                    <a:pt x="88" y="85"/>
                  </a:cubicBezTo>
                  <a:cubicBezTo>
                    <a:pt x="88" y="85"/>
                    <a:pt x="88" y="85"/>
                    <a:pt x="88" y="85"/>
                  </a:cubicBezTo>
                  <a:cubicBezTo>
                    <a:pt x="88" y="2"/>
                    <a:pt x="88" y="2"/>
                    <a:pt x="88" y="2"/>
                  </a:cubicBezTo>
                  <a:cubicBezTo>
                    <a:pt x="88" y="1"/>
                    <a:pt x="87" y="1"/>
                    <a:pt x="87" y="0"/>
                  </a:cubicBezTo>
                  <a:cubicBezTo>
                    <a:pt x="87" y="0"/>
                    <a:pt x="86"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ṡḻîḍê"/>
            <p:cNvSpPr/>
            <p:nvPr/>
          </p:nvSpPr>
          <p:spPr bwMode="auto">
            <a:xfrm>
              <a:off x="4922838" y="2265363"/>
              <a:ext cx="196850"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 name="íṩḷïdê"/>
            <p:cNvSpPr/>
            <p:nvPr/>
          </p:nvSpPr>
          <p:spPr bwMode="auto">
            <a:xfrm>
              <a:off x="4922838" y="2265363"/>
              <a:ext cx="1968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3" name="íSḷídè"/>
            <p:cNvSpPr/>
            <p:nvPr/>
          </p:nvSpPr>
          <p:spPr bwMode="auto">
            <a:xfrm>
              <a:off x="4913313" y="2255838"/>
              <a:ext cx="217488" cy="214313"/>
            </a:xfrm>
            <a:custGeom>
              <a:avLst/>
              <a:gdLst>
                <a:gd name="T0" fmla="*/ 88 w 88"/>
                <a:gd name="T1" fmla="*/ 85 h 87"/>
                <a:gd name="T2" fmla="*/ 88 w 88"/>
                <a:gd name="T3" fmla="*/ 85 h 87"/>
                <a:gd name="T4" fmla="*/ 88 w 88"/>
                <a:gd name="T5" fmla="*/ 85 h 87"/>
                <a:gd name="T6" fmla="*/ 4 w 88"/>
                <a:gd name="T7" fmla="*/ 83 h 87"/>
                <a:gd name="T8" fmla="*/ 4 w 88"/>
                <a:gd name="T9" fmla="*/ 4 h 87"/>
                <a:gd name="T10" fmla="*/ 84 w 88"/>
                <a:gd name="T11" fmla="*/ 4 h 87"/>
                <a:gd name="T12" fmla="*/ 84 w 88"/>
                <a:gd name="T13" fmla="*/ 83 h 87"/>
                <a:gd name="T14" fmla="*/ 4 w 88"/>
                <a:gd name="T15" fmla="*/ 83 h 87"/>
                <a:gd name="T16" fmla="*/ 86 w 88"/>
                <a:gd name="T17" fmla="*/ 0 h 87"/>
                <a:gd name="T18" fmla="*/ 2 w 88"/>
                <a:gd name="T19" fmla="*/ 0 h 87"/>
                <a:gd name="T20" fmla="*/ 1 w 88"/>
                <a:gd name="T21" fmla="*/ 0 h 87"/>
                <a:gd name="T22" fmla="*/ 0 w 88"/>
                <a:gd name="T23" fmla="*/ 2 h 87"/>
                <a:gd name="T24" fmla="*/ 0 w 88"/>
                <a:gd name="T25" fmla="*/ 85 h 87"/>
                <a:gd name="T26" fmla="*/ 1 w 88"/>
                <a:gd name="T27" fmla="*/ 87 h 87"/>
                <a:gd name="T28" fmla="*/ 2 w 88"/>
                <a:gd name="T29" fmla="*/ 87 h 87"/>
                <a:gd name="T30" fmla="*/ 86 w 88"/>
                <a:gd name="T31" fmla="*/ 87 h 87"/>
                <a:gd name="T32" fmla="*/ 87 w 88"/>
                <a:gd name="T33" fmla="*/ 87 h 87"/>
                <a:gd name="T34" fmla="*/ 88 w 88"/>
                <a:gd name="T35" fmla="*/ 85 h 87"/>
                <a:gd name="T36" fmla="*/ 86 w 88"/>
                <a:gd name="T37" fmla="*/ 85 h 87"/>
                <a:gd name="T38" fmla="*/ 86 w 88"/>
                <a:gd name="T39" fmla="*/ 83 h 87"/>
                <a:gd name="T40" fmla="*/ 86 w 88"/>
                <a:gd name="T41" fmla="*/ 85 h 87"/>
                <a:gd name="T42" fmla="*/ 88 w 88"/>
                <a:gd name="T43" fmla="*/ 85 h 87"/>
                <a:gd name="T44" fmla="*/ 88 w 88"/>
                <a:gd name="T45" fmla="*/ 85 h 87"/>
                <a:gd name="T46" fmla="*/ 88 w 88"/>
                <a:gd name="T47" fmla="*/ 85 h 87"/>
                <a:gd name="T48" fmla="*/ 88 w 88"/>
                <a:gd name="T49" fmla="*/ 2 h 87"/>
                <a:gd name="T50" fmla="*/ 87 w 88"/>
                <a:gd name="T51" fmla="*/ 0 h 87"/>
                <a:gd name="T52" fmla="*/ 86 w 88"/>
                <a:gd name="T5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7">
                  <a:moveTo>
                    <a:pt x="88" y="85"/>
                  </a:moveTo>
                  <a:cubicBezTo>
                    <a:pt x="88" y="85"/>
                    <a:pt x="88" y="85"/>
                    <a:pt x="88" y="85"/>
                  </a:cubicBezTo>
                  <a:cubicBezTo>
                    <a:pt x="88" y="85"/>
                    <a:pt x="88" y="85"/>
                    <a:pt x="88" y="85"/>
                  </a:cubicBezTo>
                  <a:moveTo>
                    <a:pt x="4" y="83"/>
                  </a:moveTo>
                  <a:cubicBezTo>
                    <a:pt x="4" y="4"/>
                    <a:pt x="4" y="4"/>
                    <a:pt x="4" y="4"/>
                  </a:cubicBezTo>
                  <a:cubicBezTo>
                    <a:pt x="84" y="4"/>
                    <a:pt x="84" y="4"/>
                    <a:pt x="84" y="4"/>
                  </a:cubicBezTo>
                  <a:cubicBezTo>
                    <a:pt x="84" y="83"/>
                    <a:pt x="84" y="83"/>
                    <a:pt x="84" y="83"/>
                  </a:cubicBezTo>
                  <a:cubicBezTo>
                    <a:pt x="4" y="83"/>
                    <a:pt x="4" y="83"/>
                    <a:pt x="4" y="83"/>
                  </a:cubicBezTo>
                  <a:moveTo>
                    <a:pt x="86" y="0"/>
                  </a:moveTo>
                  <a:cubicBezTo>
                    <a:pt x="2" y="0"/>
                    <a:pt x="2" y="0"/>
                    <a:pt x="2" y="0"/>
                  </a:cubicBezTo>
                  <a:cubicBezTo>
                    <a:pt x="2" y="0"/>
                    <a:pt x="1" y="0"/>
                    <a:pt x="1" y="0"/>
                  </a:cubicBezTo>
                  <a:cubicBezTo>
                    <a:pt x="1" y="1"/>
                    <a:pt x="0" y="1"/>
                    <a:pt x="0" y="2"/>
                  </a:cubicBezTo>
                  <a:cubicBezTo>
                    <a:pt x="0" y="85"/>
                    <a:pt x="0" y="85"/>
                    <a:pt x="0" y="85"/>
                  </a:cubicBezTo>
                  <a:cubicBezTo>
                    <a:pt x="0" y="86"/>
                    <a:pt x="1" y="86"/>
                    <a:pt x="1" y="87"/>
                  </a:cubicBezTo>
                  <a:cubicBezTo>
                    <a:pt x="1" y="87"/>
                    <a:pt x="2" y="87"/>
                    <a:pt x="2" y="87"/>
                  </a:cubicBezTo>
                  <a:cubicBezTo>
                    <a:pt x="86" y="87"/>
                    <a:pt x="86" y="87"/>
                    <a:pt x="86" y="87"/>
                  </a:cubicBezTo>
                  <a:cubicBezTo>
                    <a:pt x="87" y="87"/>
                    <a:pt x="87" y="87"/>
                    <a:pt x="87" y="87"/>
                  </a:cubicBezTo>
                  <a:cubicBezTo>
                    <a:pt x="88" y="86"/>
                    <a:pt x="88" y="86"/>
                    <a:pt x="88" y="85"/>
                  </a:cubicBezTo>
                  <a:cubicBezTo>
                    <a:pt x="86" y="85"/>
                    <a:pt x="86" y="85"/>
                    <a:pt x="86" y="85"/>
                  </a:cubicBezTo>
                  <a:cubicBezTo>
                    <a:pt x="86" y="83"/>
                    <a:pt x="86" y="83"/>
                    <a:pt x="86" y="83"/>
                  </a:cubicBezTo>
                  <a:cubicBezTo>
                    <a:pt x="86" y="85"/>
                    <a:pt x="86" y="85"/>
                    <a:pt x="86" y="85"/>
                  </a:cubicBezTo>
                  <a:cubicBezTo>
                    <a:pt x="88" y="85"/>
                    <a:pt x="88" y="85"/>
                    <a:pt x="88" y="85"/>
                  </a:cubicBezTo>
                  <a:cubicBezTo>
                    <a:pt x="88" y="85"/>
                    <a:pt x="88" y="85"/>
                    <a:pt x="88" y="85"/>
                  </a:cubicBezTo>
                  <a:cubicBezTo>
                    <a:pt x="88" y="85"/>
                    <a:pt x="88" y="85"/>
                    <a:pt x="88" y="85"/>
                  </a:cubicBezTo>
                  <a:cubicBezTo>
                    <a:pt x="88" y="2"/>
                    <a:pt x="88" y="2"/>
                    <a:pt x="88" y="2"/>
                  </a:cubicBezTo>
                  <a:cubicBezTo>
                    <a:pt x="88" y="1"/>
                    <a:pt x="88" y="1"/>
                    <a:pt x="87" y="0"/>
                  </a:cubicBezTo>
                  <a:cubicBezTo>
                    <a:pt x="87" y="0"/>
                    <a:pt x="87"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śḷiḓé"/>
            <p:cNvSpPr/>
            <p:nvPr/>
          </p:nvSpPr>
          <p:spPr bwMode="auto">
            <a:xfrm>
              <a:off x="5229226" y="2265363"/>
              <a:ext cx="196850"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5" name="îSḷîḑê"/>
            <p:cNvSpPr/>
            <p:nvPr/>
          </p:nvSpPr>
          <p:spPr bwMode="auto">
            <a:xfrm>
              <a:off x="5229226" y="2265363"/>
              <a:ext cx="1968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6" name="isľïḑê"/>
            <p:cNvSpPr/>
            <p:nvPr/>
          </p:nvSpPr>
          <p:spPr bwMode="auto">
            <a:xfrm>
              <a:off x="5219701" y="2255838"/>
              <a:ext cx="215900" cy="214313"/>
            </a:xfrm>
            <a:custGeom>
              <a:avLst/>
              <a:gdLst>
                <a:gd name="T0" fmla="*/ 88 w 88"/>
                <a:gd name="T1" fmla="*/ 85 h 87"/>
                <a:gd name="T2" fmla="*/ 88 w 88"/>
                <a:gd name="T3" fmla="*/ 85 h 87"/>
                <a:gd name="T4" fmla="*/ 88 w 88"/>
                <a:gd name="T5" fmla="*/ 85 h 87"/>
                <a:gd name="T6" fmla="*/ 4 w 88"/>
                <a:gd name="T7" fmla="*/ 83 h 87"/>
                <a:gd name="T8" fmla="*/ 4 w 88"/>
                <a:gd name="T9" fmla="*/ 4 h 87"/>
                <a:gd name="T10" fmla="*/ 84 w 88"/>
                <a:gd name="T11" fmla="*/ 4 h 87"/>
                <a:gd name="T12" fmla="*/ 84 w 88"/>
                <a:gd name="T13" fmla="*/ 83 h 87"/>
                <a:gd name="T14" fmla="*/ 4 w 88"/>
                <a:gd name="T15" fmla="*/ 83 h 87"/>
                <a:gd name="T16" fmla="*/ 86 w 88"/>
                <a:gd name="T17" fmla="*/ 0 h 87"/>
                <a:gd name="T18" fmla="*/ 2 w 88"/>
                <a:gd name="T19" fmla="*/ 0 h 87"/>
                <a:gd name="T20" fmla="*/ 0 w 88"/>
                <a:gd name="T21" fmla="*/ 0 h 87"/>
                <a:gd name="T22" fmla="*/ 0 w 88"/>
                <a:gd name="T23" fmla="*/ 2 h 87"/>
                <a:gd name="T24" fmla="*/ 0 w 88"/>
                <a:gd name="T25" fmla="*/ 85 h 87"/>
                <a:gd name="T26" fmla="*/ 0 w 88"/>
                <a:gd name="T27" fmla="*/ 87 h 87"/>
                <a:gd name="T28" fmla="*/ 2 w 88"/>
                <a:gd name="T29" fmla="*/ 87 h 87"/>
                <a:gd name="T30" fmla="*/ 86 w 88"/>
                <a:gd name="T31" fmla="*/ 87 h 87"/>
                <a:gd name="T32" fmla="*/ 87 w 88"/>
                <a:gd name="T33" fmla="*/ 87 h 87"/>
                <a:gd name="T34" fmla="*/ 88 w 88"/>
                <a:gd name="T35" fmla="*/ 85 h 87"/>
                <a:gd name="T36" fmla="*/ 86 w 88"/>
                <a:gd name="T37" fmla="*/ 85 h 87"/>
                <a:gd name="T38" fmla="*/ 86 w 88"/>
                <a:gd name="T39" fmla="*/ 83 h 87"/>
                <a:gd name="T40" fmla="*/ 86 w 88"/>
                <a:gd name="T41" fmla="*/ 85 h 87"/>
                <a:gd name="T42" fmla="*/ 88 w 88"/>
                <a:gd name="T43" fmla="*/ 85 h 87"/>
                <a:gd name="T44" fmla="*/ 88 w 88"/>
                <a:gd name="T45" fmla="*/ 85 h 87"/>
                <a:gd name="T46" fmla="*/ 88 w 88"/>
                <a:gd name="T47" fmla="*/ 85 h 87"/>
                <a:gd name="T48" fmla="*/ 88 w 88"/>
                <a:gd name="T49" fmla="*/ 2 h 87"/>
                <a:gd name="T50" fmla="*/ 87 w 88"/>
                <a:gd name="T51" fmla="*/ 0 h 87"/>
                <a:gd name="T52" fmla="*/ 86 w 88"/>
                <a:gd name="T5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7">
                  <a:moveTo>
                    <a:pt x="88" y="85"/>
                  </a:moveTo>
                  <a:cubicBezTo>
                    <a:pt x="88" y="85"/>
                    <a:pt x="88" y="85"/>
                    <a:pt x="88" y="85"/>
                  </a:cubicBezTo>
                  <a:cubicBezTo>
                    <a:pt x="88" y="85"/>
                    <a:pt x="88" y="85"/>
                    <a:pt x="88" y="85"/>
                  </a:cubicBezTo>
                  <a:moveTo>
                    <a:pt x="4" y="83"/>
                  </a:moveTo>
                  <a:cubicBezTo>
                    <a:pt x="4" y="4"/>
                    <a:pt x="4" y="4"/>
                    <a:pt x="4" y="4"/>
                  </a:cubicBezTo>
                  <a:cubicBezTo>
                    <a:pt x="84" y="4"/>
                    <a:pt x="84" y="4"/>
                    <a:pt x="84" y="4"/>
                  </a:cubicBezTo>
                  <a:cubicBezTo>
                    <a:pt x="84" y="83"/>
                    <a:pt x="84" y="83"/>
                    <a:pt x="84" y="83"/>
                  </a:cubicBezTo>
                  <a:cubicBezTo>
                    <a:pt x="4" y="83"/>
                    <a:pt x="4" y="83"/>
                    <a:pt x="4" y="83"/>
                  </a:cubicBezTo>
                  <a:moveTo>
                    <a:pt x="86" y="0"/>
                  </a:moveTo>
                  <a:cubicBezTo>
                    <a:pt x="2" y="0"/>
                    <a:pt x="2" y="0"/>
                    <a:pt x="2" y="0"/>
                  </a:cubicBezTo>
                  <a:cubicBezTo>
                    <a:pt x="1" y="0"/>
                    <a:pt x="1" y="0"/>
                    <a:pt x="0" y="0"/>
                  </a:cubicBezTo>
                  <a:cubicBezTo>
                    <a:pt x="0" y="1"/>
                    <a:pt x="0" y="1"/>
                    <a:pt x="0" y="2"/>
                  </a:cubicBezTo>
                  <a:cubicBezTo>
                    <a:pt x="0" y="85"/>
                    <a:pt x="0" y="85"/>
                    <a:pt x="0" y="85"/>
                  </a:cubicBezTo>
                  <a:cubicBezTo>
                    <a:pt x="0" y="86"/>
                    <a:pt x="0" y="86"/>
                    <a:pt x="0" y="87"/>
                  </a:cubicBezTo>
                  <a:cubicBezTo>
                    <a:pt x="1" y="87"/>
                    <a:pt x="1" y="87"/>
                    <a:pt x="2" y="87"/>
                  </a:cubicBezTo>
                  <a:cubicBezTo>
                    <a:pt x="86" y="87"/>
                    <a:pt x="86" y="87"/>
                    <a:pt x="86" y="87"/>
                  </a:cubicBezTo>
                  <a:cubicBezTo>
                    <a:pt x="86" y="87"/>
                    <a:pt x="87" y="87"/>
                    <a:pt x="87" y="87"/>
                  </a:cubicBezTo>
                  <a:cubicBezTo>
                    <a:pt x="87" y="86"/>
                    <a:pt x="88" y="86"/>
                    <a:pt x="88" y="85"/>
                  </a:cubicBezTo>
                  <a:cubicBezTo>
                    <a:pt x="86" y="85"/>
                    <a:pt x="86" y="85"/>
                    <a:pt x="86" y="85"/>
                  </a:cubicBezTo>
                  <a:cubicBezTo>
                    <a:pt x="86" y="83"/>
                    <a:pt x="86" y="83"/>
                    <a:pt x="86" y="83"/>
                  </a:cubicBezTo>
                  <a:cubicBezTo>
                    <a:pt x="86" y="85"/>
                    <a:pt x="86" y="85"/>
                    <a:pt x="86" y="85"/>
                  </a:cubicBezTo>
                  <a:cubicBezTo>
                    <a:pt x="88" y="85"/>
                    <a:pt x="88" y="85"/>
                    <a:pt x="88" y="85"/>
                  </a:cubicBezTo>
                  <a:cubicBezTo>
                    <a:pt x="88" y="85"/>
                    <a:pt x="88" y="85"/>
                    <a:pt x="88" y="85"/>
                  </a:cubicBezTo>
                  <a:cubicBezTo>
                    <a:pt x="88" y="85"/>
                    <a:pt x="88" y="85"/>
                    <a:pt x="88" y="85"/>
                  </a:cubicBezTo>
                  <a:cubicBezTo>
                    <a:pt x="88" y="2"/>
                    <a:pt x="88" y="2"/>
                    <a:pt x="88" y="2"/>
                  </a:cubicBezTo>
                  <a:cubicBezTo>
                    <a:pt x="88" y="1"/>
                    <a:pt x="87" y="1"/>
                    <a:pt x="87" y="0"/>
                  </a:cubicBezTo>
                  <a:cubicBezTo>
                    <a:pt x="87" y="0"/>
                    <a:pt x="86"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ḻiďé"/>
            <p:cNvSpPr/>
            <p:nvPr/>
          </p:nvSpPr>
          <p:spPr bwMode="auto">
            <a:xfrm>
              <a:off x="4521201" y="1955801"/>
              <a:ext cx="1588" cy="4763"/>
            </a:xfrm>
            <a:custGeom>
              <a:avLst/>
              <a:gdLst>
                <a:gd name="T0" fmla="*/ 1 w 1"/>
                <a:gd name="T1" fmla="*/ 0 h 2"/>
                <a:gd name="T2" fmla="*/ 0 w 1"/>
                <a:gd name="T3" fmla="*/ 1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1"/>
                    <a:pt x="0" y="1"/>
                  </a:cubicBezTo>
                  <a:cubicBezTo>
                    <a:pt x="0" y="1"/>
                    <a:pt x="0" y="1"/>
                    <a:pt x="0" y="2"/>
                  </a:cubicBezTo>
                  <a:cubicBezTo>
                    <a:pt x="1" y="1"/>
                    <a:pt x="1" y="0"/>
                    <a:pt x="1"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ṧḷîḋê"/>
            <p:cNvSpPr/>
            <p:nvPr/>
          </p:nvSpPr>
          <p:spPr bwMode="auto">
            <a:xfrm>
              <a:off x="4333876" y="1965326"/>
              <a:ext cx="177800" cy="147638"/>
            </a:xfrm>
            <a:custGeom>
              <a:avLst/>
              <a:gdLst>
                <a:gd name="T0" fmla="*/ 72 w 72"/>
                <a:gd name="T1" fmla="*/ 0 h 60"/>
                <a:gd name="T2" fmla="*/ 70 w 72"/>
                <a:gd name="T3" fmla="*/ 0 h 60"/>
                <a:gd name="T4" fmla="*/ 31 w 72"/>
                <a:gd name="T5" fmla="*/ 40 h 60"/>
                <a:gd name="T6" fmla="*/ 0 w 72"/>
                <a:gd name="T7" fmla="*/ 18 h 60"/>
                <a:gd name="T8" fmla="*/ 31 w 72"/>
                <a:gd name="T9" fmla="*/ 60 h 60"/>
                <a:gd name="T10" fmla="*/ 72 w 72"/>
                <a:gd name="T11" fmla="*/ 2 h 60"/>
                <a:gd name="T12" fmla="*/ 72 w 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2" h="60">
                  <a:moveTo>
                    <a:pt x="72" y="0"/>
                  </a:moveTo>
                  <a:cubicBezTo>
                    <a:pt x="70" y="0"/>
                    <a:pt x="70" y="0"/>
                    <a:pt x="70" y="0"/>
                  </a:cubicBezTo>
                  <a:cubicBezTo>
                    <a:pt x="60" y="6"/>
                    <a:pt x="42" y="19"/>
                    <a:pt x="31" y="40"/>
                  </a:cubicBezTo>
                  <a:cubicBezTo>
                    <a:pt x="18" y="27"/>
                    <a:pt x="0" y="18"/>
                    <a:pt x="0" y="18"/>
                  </a:cubicBezTo>
                  <a:cubicBezTo>
                    <a:pt x="0" y="18"/>
                    <a:pt x="19" y="38"/>
                    <a:pt x="31" y="60"/>
                  </a:cubicBezTo>
                  <a:cubicBezTo>
                    <a:pt x="43" y="38"/>
                    <a:pt x="63" y="13"/>
                    <a:pt x="72" y="2"/>
                  </a:cubicBezTo>
                  <a:cubicBezTo>
                    <a:pt x="72" y="0"/>
                    <a:pt x="72" y="0"/>
                    <a:pt x="72"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ṧļïḍê"/>
            <p:cNvSpPr/>
            <p:nvPr/>
          </p:nvSpPr>
          <p:spPr bwMode="auto">
            <a:xfrm>
              <a:off x="4506913" y="1958976"/>
              <a:ext cx="14288" cy="11113"/>
            </a:xfrm>
            <a:custGeom>
              <a:avLst/>
              <a:gdLst>
                <a:gd name="T0" fmla="*/ 6 w 6"/>
                <a:gd name="T1" fmla="*/ 0 h 5"/>
                <a:gd name="T2" fmla="*/ 0 w 6"/>
                <a:gd name="T3" fmla="*/ 3 h 5"/>
                <a:gd name="T4" fmla="*/ 2 w 6"/>
                <a:gd name="T5" fmla="*/ 3 h 5"/>
                <a:gd name="T6" fmla="*/ 2 w 6"/>
                <a:gd name="T7" fmla="*/ 5 h 5"/>
                <a:gd name="T8" fmla="*/ 6 w 6"/>
                <a:gd name="T9" fmla="*/ 1 h 5"/>
                <a:gd name="T10" fmla="*/ 6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6" y="0"/>
                  </a:moveTo>
                  <a:cubicBezTo>
                    <a:pt x="4" y="1"/>
                    <a:pt x="2" y="2"/>
                    <a:pt x="0" y="3"/>
                  </a:cubicBezTo>
                  <a:cubicBezTo>
                    <a:pt x="2" y="3"/>
                    <a:pt x="2" y="3"/>
                    <a:pt x="2" y="3"/>
                  </a:cubicBezTo>
                  <a:cubicBezTo>
                    <a:pt x="2" y="5"/>
                    <a:pt x="2" y="5"/>
                    <a:pt x="2" y="5"/>
                  </a:cubicBezTo>
                  <a:cubicBezTo>
                    <a:pt x="4" y="3"/>
                    <a:pt x="5" y="2"/>
                    <a:pt x="6" y="1"/>
                  </a:cubicBezTo>
                  <a:cubicBezTo>
                    <a:pt x="6" y="0"/>
                    <a:pt x="6" y="0"/>
                    <a:pt x="6" y="0"/>
                  </a:cubicBezTo>
                </a:path>
              </a:pathLst>
            </a:custGeom>
            <a:solidFill>
              <a:srgbClr val="A8DE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ídè"/>
            <p:cNvSpPr/>
            <p:nvPr/>
          </p:nvSpPr>
          <p:spPr bwMode="auto">
            <a:xfrm>
              <a:off x="8040688" y="1903413"/>
              <a:ext cx="871538" cy="1263650"/>
            </a:xfrm>
            <a:custGeom>
              <a:avLst/>
              <a:gdLst>
                <a:gd name="T0" fmla="*/ 333 w 353"/>
                <a:gd name="T1" fmla="*/ 513 h 513"/>
                <a:gd name="T2" fmla="*/ 19 w 353"/>
                <a:gd name="T3" fmla="*/ 513 h 513"/>
                <a:gd name="T4" fmla="*/ 0 w 353"/>
                <a:gd name="T5" fmla="*/ 494 h 513"/>
                <a:gd name="T6" fmla="*/ 0 w 353"/>
                <a:gd name="T7" fmla="*/ 19 h 513"/>
                <a:gd name="T8" fmla="*/ 19 w 353"/>
                <a:gd name="T9" fmla="*/ 0 h 513"/>
                <a:gd name="T10" fmla="*/ 333 w 353"/>
                <a:gd name="T11" fmla="*/ 0 h 513"/>
                <a:gd name="T12" fmla="*/ 353 w 353"/>
                <a:gd name="T13" fmla="*/ 19 h 513"/>
                <a:gd name="T14" fmla="*/ 353 w 353"/>
                <a:gd name="T15" fmla="*/ 494 h 513"/>
                <a:gd name="T16" fmla="*/ 333 w 353"/>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513">
                  <a:moveTo>
                    <a:pt x="333" y="513"/>
                  </a:moveTo>
                  <a:cubicBezTo>
                    <a:pt x="19" y="513"/>
                    <a:pt x="19" y="513"/>
                    <a:pt x="19" y="513"/>
                  </a:cubicBezTo>
                  <a:cubicBezTo>
                    <a:pt x="9" y="513"/>
                    <a:pt x="0" y="505"/>
                    <a:pt x="0" y="494"/>
                  </a:cubicBezTo>
                  <a:cubicBezTo>
                    <a:pt x="0" y="19"/>
                    <a:pt x="0" y="19"/>
                    <a:pt x="0" y="19"/>
                  </a:cubicBezTo>
                  <a:cubicBezTo>
                    <a:pt x="0" y="9"/>
                    <a:pt x="9" y="0"/>
                    <a:pt x="19" y="0"/>
                  </a:cubicBezTo>
                  <a:cubicBezTo>
                    <a:pt x="333" y="0"/>
                    <a:pt x="333" y="0"/>
                    <a:pt x="333" y="0"/>
                  </a:cubicBezTo>
                  <a:cubicBezTo>
                    <a:pt x="344" y="0"/>
                    <a:pt x="353" y="9"/>
                    <a:pt x="353" y="19"/>
                  </a:cubicBezTo>
                  <a:cubicBezTo>
                    <a:pt x="353" y="494"/>
                    <a:pt x="353" y="494"/>
                    <a:pt x="353" y="494"/>
                  </a:cubicBezTo>
                  <a:cubicBezTo>
                    <a:pt x="353" y="505"/>
                    <a:pt x="344" y="513"/>
                    <a:pt x="333" y="5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ŝḻïḓê"/>
            <p:cNvSpPr/>
            <p:nvPr/>
          </p:nvSpPr>
          <p:spPr bwMode="auto">
            <a:xfrm>
              <a:off x="8034338" y="1897063"/>
              <a:ext cx="885825" cy="1277938"/>
            </a:xfrm>
            <a:custGeom>
              <a:avLst/>
              <a:gdLst>
                <a:gd name="T0" fmla="*/ 336 w 359"/>
                <a:gd name="T1" fmla="*/ 516 h 519"/>
                <a:gd name="T2" fmla="*/ 336 w 359"/>
                <a:gd name="T3" fmla="*/ 513 h 519"/>
                <a:gd name="T4" fmla="*/ 22 w 359"/>
                <a:gd name="T5" fmla="*/ 513 h 519"/>
                <a:gd name="T6" fmla="*/ 11 w 359"/>
                <a:gd name="T7" fmla="*/ 509 h 519"/>
                <a:gd name="T8" fmla="*/ 6 w 359"/>
                <a:gd name="T9" fmla="*/ 497 h 519"/>
                <a:gd name="T10" fmla="*/ 6 w 359"/>
                <a:gd name="T11" fmla="*/ 22 h 519"/>
                <a:gd name="T12" fmla="*/ 11 w 359"/>
                <a:gd name="T13" fmla="*/ 11 h 519"/>
                <a:gd name="T14" fmla="*/ 22 w 359"/>
                <a:gd name="T15" fmla="*/ 6 h 519"/>
                <a:gd name="T16" fmla="*/ 336 w 359"/>
                <a:gd name="T17" fmla="*/ 6 h 519"/>
                <a:gd name="T18" fmla="*/ 348 w 359"/>
                <a:gd name="T19" fmla="*/ 11 h 519"/>
                <a:gd name="T20" fmla="*/ 353 w 359"/>
                <a:gd name="T21" fmla="*/ 22 h 519"/>
                <a:gd name="T22" fmla="*/ 353 w 359"/>
                <a:gd name="T23" fmla="*/ 497 h 519"/>
                <a:gd name="T24" fmla="*/ 348 w 359"/>
                <a:gd name="T25" fmla="*/ 509 h 519"/>
                <a:gd name="T26" fmla="*/ 336 w 359"/>
                <a:gd name="T27" fmla="*/ 513 h 519"/>
                <a:gd name="T28" fmla="*/ 336 w 359"/>
                <a:gd name="T29" fmla="*/ 516 h 519"/>
                <a:gd name="T30" fmla="*/ 336 w 359"/>
                <a:gd name="T31" fmla="*/ 519 h 519"/>
                <a:gd name="T32" fmla="*/ 359 w 359"/>
                <a:gd name="T33" fmla="*/ 497 h 519"/>
                <a:gd name="T34" fmla="*/ 359 w 359"/>
                <a:gd name="T35" fmla="*/ 22 h 519"/>
                <a:gd name="T36" fmla="*/ 336 w 359"/>
                <a:gd name="T37" fmla="*/ 0 h 519"/>
                <a:gd name="T38" fmla="*/ 22 w 359"/>
                <a:gd name="T39" fmla="*/ 0 h 519"/>
                <a:gd name="T40" fmla="*/ 0 w 359"/>
                <a:gd name="T41" fmla="*/ 22 h 519"/>
                <a:gd name="T42" fmla="*/ 0 w 359"/>
                <a:gd name="T43" fmla="*/ 497 h 519"/>
                <a:gd name="T44" fmla="*/ 22 w 359"/>
                <a:gd name="T45" fmla="*/ 519 h 519"/>
                <a:gd name="T46" fmla="*/ 336 w 359"/>
                <a:gd name="T47" fmla="*/ 519 h 519"/>
                <a:gd name="T48" fmla="*/ 336 w 359"/>
                <a:gd name="T49" fmla="*/ 51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519">
                  <a:moveTo>
                    <a:pt x="336" y="516"/>
                  </a:moveTo>
                  <a:cubicBezTo>
                    <a:pt x="336" y="513"/>
                    <a:pt x="336" y="513"/>
                    <a:pt x="336" y="513"/>
                  </a:cubicBezTo>
                  <a:cubicBezTo>
                    <a:pt x="22" y="513"/>
                    <a:pt x="22" y="513"/>
                    <a:pt x="22" y="513"/>
                  </a:cubicBezTo>
                  <a:cubicBezTo>
                    <a:pt x="18" y="513"/>
                    <a:pt x="14" y="511"/>
                    <a:pt x="11" y="509"/>
                  </a:cubicBezTo>
                  <a:cubicBezTo>
                    <a:pt x="8" y="506"/>
                    <a:pt x="6" y="502"/>
                    <a:pt x="6" y="497"/>
                  </a:cubicBezTo>
                  <a:cubicBezTo>
                    <a:pt x="6" y="22"/>
                    <a:pt x="6" y="22"/>
                    <a:pt x="6" y="22"/>
                  </a:cubicBezTo>
                  <a:cubicBezTo>
                    <a:pt x="6" y="18"/>
                    <a:pt x="8" y="14"/>
                    <a:pt x="11" y="11"/>
                  </a:cubicBezTo>
                  <a:cubicBezTo>
                    <a:pt x="14" y="8"/>
                    <a:pt x="18" y="6"/>
                    <a:pt x="22" y="6"/>
                  </a:cubicBezTo>
                  <a:cubicBezTo>
                    <a:pt x="336" y="6"/>
                    <a:pt x="336" y="6"/>
                    <a:pt x="336" y="6"/>
                  </a:cubicBezTo>
                  <a:cubicBezTo>
                    <a:pt x="341" y="6"/>
                    <a:pt x="345" y="8"/>
                    <a:pt x="348" y="11"/>
                  </a:cubicBezTo>
                  <a:cubicBezTo>
                    <a:pt x="351" y="14"/>
                    <a:pt x="353" y="18"/>
                    <a:pt x="353" y="22"/>
                  </a:cubicBezTo>
                  <a:cubicBezTo>
                    <a:pt x="353" y="497"/>
                    <a:pt x="353" y="497"/>
                    <a:pt x="353" y="497"/>
                  </a:cubicBezTo>
                  <a:cubicBezTo>
                    <a:pt x="353" y="502"/>
                    <a:pt x="351" y="506"/>
                    <a:pt x="348" y="509"/>
                  </a:cubicBezTo>
                  <a:cubicBezTo>
                    <a:pt x="345" y="511"/>
                    <a:pt x="341" y="513"/>
                    <a:pt x="336" y="513"/>
                  </a:cubicBezTo>
                  <a:cubicBezTo>
                    <a:pt x="336" y="516"/>
                    <a:pt x="336" y="516"/>
                    <a:pt x="336" y="516"/>
                  </a:cubicBezTo>
                  <a:cubicBezTo>
                    <a:pt x="336" y="519"/>
                    <a:pt x="336" y="519"/>
                    <a:pt x="336" y="519"/>
                  </a:cubicBezTo>
                  <a:cubicBezTo>
                    <a:pt x="349" y="519"/>
                    <a:pt x="359" y="509"/>
                    <a:pt x="359" y="497"/>
                  </a:cubicBezTo>
                  <a:cubicBezTo>
                    <a:pt x="359" y="22"/>
                    <a:pt x="359" y="22"/>
                    <a:pt x="359" y="22"/>
                  </a:cubicBezTo>
                  <a:cubicBezTo>
                    <a:pt x="359" y="10"/>
                    <a:pt x="349" y="0"/>
                    <a:pt x="336" y="0"/>
                  </a:cubicBezTo>
                  <a:cubicBezTo>
                    <a:pt x="22" y="0"/>
                    <a:pt x="22" y="0"/>
                    <a:pt x="22" y="0"/>
                  </a:cubicBezTo>
                  <a:cubicBezTo>
                    <a:pt x="10" y="0"/>
                    <a:pt x="0" y="10"/>
                    <a:pt x="0" y="22"/>
                  </a:cubicBezTo>
                  <a:cubicBezTo>
                    <a:pt x="0" y="497"/>
                    <a:pt x="0" y="497"/>
                    <a:pt x="0" y="497"/>
                  </a:cubicBezTo>
                  <a:cubicBezTo>
                    <a:pt x="0" y="509"/>
                    <a:pt x="10" y="519"/>
                    <a:pt x="22" y="519"/>
                  </a:cubicBezTo>
                  <a:cubicBezTo>
                    <a:pt x="336" y="519"/>
                    <a:pt x="336" y="519"/>
                    <a:pt x="336" y="519"/>
                  </a:cubicBezTo>
                  <a:lnTo>
                    <a:pt x="336" y="516"/>
                  </a:ln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ŝľîḑê"/>
            <p:cNvSpPr/>
            <p:nvPr/>
          </p:nvSpPr>
          <p:spPr bwMode="auto">
            <a:xfrm>
              <a:off x="8040688" y="1903413"/>
              <a:ext cx="871538" cy="136525"/>
            </a:xfrm>
            <a:custGeom>
              <a:avLst/>
              <a:gdLst>
                <a:gd name="T0" fmla="*/ 333 w 353"/>
                <a:gd name="T1" fmla="*/ 0 h 55"/>
                <a:gd name="T2" fmla="*/ 19 w 353"/>
                <a:gd name="T3" fmla="*/ 0 h 55"/>
                <a:gd name="T4" fmla="*/ 0 w 353"/>
                <a:gd name="T5" fmla="*/ 19 h 55"/>
                <a:gd name="T6" fmla="*/ 0 w 353"/>
                <a:gd name="T7" fmla="*/ 55 h 55"/>
                <a:gd name="T8" fmla="*/ 353 w 353"/>
                <a:gd name="T9" fmla="*/ 55 h 55"/>
                <a:gd name="T10" fmla="*/ 353 w 353"/>
                <a:gd name="T11" fmla="*/ 19 h 55"/>
                <a:gd name="T12" fmla="*/ 333 w 35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53" h="55">
                  <a:moveTo>
                    <a:pt x="333" y="0"/>
                  </a:moveTo>
                  <a:cubicBezTo>
                    <a:pt x="19" y="0"/>
                    <a:pt x="19" y="0"/>
                    <a:pt x="19" y="0"/>
                  </a:cubicBezTo>
                  <a:cubicBezTo>
                    <a:pt x="9" y="0"/>
                    <a:pt x="0" y="9"/>
                    <a:pt x="0" y="19"/>
                  </a:cubicBezTo>
                  <a:cubicBezTo>
                    <a:pt x="0" y="55"/>
                    <a:pt x="0" y="55"/>
                    <a:pt x="0" y="55"/>
                  </a:cubicBezTo>
                  <a:cubicBezTo>
                    <a:pt x="353" y="55"/>
                    <a:pt x="353" y="55"/>
                    <a:pt x="353" y="55"/>
                  </a:cubicBezTo>
                  <a:cubicBezTo>
                    <a:pt x="353" y="19"/>
                    <a:pt x="353" y="19"/>
                    <a:pt x="353" y="19"/>
                  </a:cubicBezTo>
                  <a:cubicBezTo>
                    <a:pt x="353" y="9"/>
                    <a:pt x="344" y="0"/>
                    <a:pt x="333" y="0"/>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sľiďê"/>
            <p:cNvSpPr/>
            <p:nvPr/>
          </p:nvSpPr>
          <p:spPr bwMode="auto">
            <a:xfrm>
              <a:off x="8135938" y="2130426"/>
              <a:ext cx="1666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4" name="ïšḻïḍé"/>
            <p:cNvSpPr/>
            <p:nvPr/>
          </p:nvSpPr>
          <p:spPr bwMode="auto">
            <a:xfrm>
              <a:off x="8135938" y="2130426"/>
              <a:ext cx="1666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5" name="ísḷîḋé"/>
            <p:cNvSpPr/>
            <p:nvPr/>
          </p:nvSpPr>
          <p:spPr bwMode="auto">
            <a:xfrm>
              <a:off x="8124826" y="212090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5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5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1" y="0"/>
                    <a:pt x="1" y="1"/>
                    <a:pt x="1" y="1"/>
                  </a:cubicBezTo>
                  <a:cubicBezTo>
                    <a:pt x="0" y="1"/>
                    <a:pt x="0" y="2"/>
                    <a:pt x="0" y="2"/>
                  </a:cubicBezTo>
                  <a:cubicBezTo>
                    <a:pt x="0" y="74"/>
                    <a:pt x="0" y="74"/>
                    <a:pt x="0" y="74"/>
                  </a:cubicBezTo>
                  <a:cubicBezTo>
                    <a:pt x="0" y="75"/>
                    <a:pt x="0" y="75"/>
                    <a:pt x="1" y="76"/>
                  </a:cubicBezTo>
                  <a:cubicBezTo>
                    <a:pt x="1" y="76"/>
                    <a:pt x="1" y="76"/>
                    <a:pt x="2" y="76"/>
                  </a:cubicBezTo>
                  <a:cubicBezTo>
                    <a:pt x="74" y="76"/>
                    <a:pt x="74" y="76"/>
                    <a:pt x="74" y="76"/>
                  </a:cubicBezTo>
                  <a:cubicBezTo>
                    <a:pt x="74" y="76"/>
                    <a:pt x="75" y="76"/>
                    <a:pt x="75"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5" y="1"/>
                  </a:cubicBezTo>
                  <a:cubicBezTo>
                    <a:pt x="75" y="1"/>
                    <a:pt x="74"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ṩ1îde"/>
            <p:cNvSpPr/>
            <p:nvPr/>
          </p:nvSpPr>
          <p:spPr bwMode="auto">
            <a:xfrm>
              <a:off x="8396288" y="2130426"/>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7" name="îṡḻîḋè"/>
            <p:cNvSpPr/>
            <p:nvPr/>
          </p:nvSpPr>
          <p:spPr bwMode="auto">
            <a:xfrm>
              <a:off x="8396288" y="2130426"/>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8" name="íṥlîḍè"/>
            <p:cNvSpPr/>
            <p:nvPr/>
          </p:nvSpPr>
          <p:spPr bwMode="auto">
            <a:xfrm>
              <a:off x="8386763" y="212090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6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1"/>
                    <a:pt x="1" y="1"/>
                  </a:cubicBezTo>
                  <a:cubicBezTo>
                    <a:pt x="0" y="1"/>
                    <a:pt x="0" y="2"/>
                    <a:pt x="0" y="2"/>
                  </a:cubicBezTo>
                  <a:cubicBezTo>
                    <a:pt x="0" y="74"/>
                    <a:pt x="0" y="74"/>
                    <a:pt x="0" y="74"/>
                  </a:cubicBezTo>
                  <a:cubicBezTo>
                    <a:pt x="0" y="75"/>
                    <a:pt x="0" y="75"/>
                    <a:pt x="1" y="76"/>
                  </a:cubicBezTo>
                  <a:cubicBezTo>
                    <a:pt x="1" y="76"/>
                    <a:pt x="2" y="76"/>
                    <a:pt x="2" y="76"/>
                  </a:cubicBezTo>
                  <a:cubicBezTo>
                    <a:pt x="74" y="76"/>
                    <a:pt x="74" y="76"/>
                    <a:pt x="74" y="76"/>
                  </a:cubicBezTo>
                  <a:cubicBezTo>
                    <a:pt x="75" y="76"/>
                    <a:pt x="75" y="76"/>
                    <a:pt x="76"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6" y="1"/>
                  </a:cubicBezTo>
                  <a:cubicBezTo>
                    <a:pt x="75" y="1"/>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ś1îḍe"/>
            <p:cNvSpPr/>
            <p:nvPr/>
          </p:nvSpPr>
          <p:spPr bwMode="auto">
            <a:xfrm>
              <a:off x="8658226" y="2130426"/>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0" name="ísľíḋé"/>
            <p:cNvSpPr/>
            <p:nvPr/>
          </p:nvSpPr>
          <p:spPr bwMode="auto">
            <a:xfrm>
              <a:off x="8658226" y="2130426"/>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1" name="işľïḍe"/>
            <p:cNvSpPr/>
            <p:nvPr/>
          </p:nvSpPr>
          <p:spPr bwMode="auto">
            <a:xfrm>
              <a:off x="8648701" y="212090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6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1"/>
                    <a:pt x="1" y="1"/>
                  </a:cubicBezTo>
                  <a:cubicBezTo>
                    <a:pt x="1" y="1"/>
                    <a:pt x="0" y="2"/>
                    <a:pt x="0" y="2"/>
                  </a:cubicBezTo>
                  <a:cubicBezTo>
                    <a:pt x="0" y="74"/>
                    <a:pt x="0" y="74"/>
                    <a:pt x="0" y="74"/>
                  </a:cubicBezTo>
                  <a:cubicBezTo>
                    <a:pt x="0" y="75"/>
                    <a:pt x="1" y="75"/>
                    <a:pt x="1" y="76"/>
                  </a:cubicBezTo>
                  <a:cubicBezTo>
                    <a:pt x="1" y="76"/>
                    <a:pt x="2" y="76"/>
                    <a:pt x="2" y="76"/>
                  </a:cubicBezTo>
                  <a:cubicBezTo>
                    <a:pt x="74" y="76"/>
                    <a:pt x="74" y="76"/>
                    <a:pt x="74" y="76"/>
                  </a:cubicBezTo>
                  <a:cubicBezTo>
                    <a:pt x="75" y="76"/>
                    <a:pt x="75" y="76"/>
                    <a:pt x="76"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6" y="1"/>
                  </a:cubicBezTo>
                  <a:cubicBezTo>
                    <a:pt x="75" y="1"/>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ṧḻiḓé"/>
            <p:cNvSpPr/>
            <p:nvPr/>
          </p:nvSpPr>
          <p:spPr bwMode="auto">
            <a:xfrm>
              <a:off x="8135938" y="2389188"/>
              <a:ext cx="1666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3" name="ïsļíḑê"/>
            <p:cNvSpPr/>
            <p:nvPr/>
          </p:nvSpPr>
          <p:spPr bwMode="auto">
            <a:xfrm>
              <a:off x="8135938" y="2389188"/>
              <a:ext cx="1666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4" name="íšḷídê"/>
            <p:cNvSpPr/>
            <p:nvPr/>
          </p:nvSpPr>
          <p:spPr bwMode="auto">
            <a:xfrm>
              <a:off x="8124826" y="237966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5 h 76"/>
                <a:gd name="T28" fmla="*/ 2 w 76"/>
                <a:gd name="T29" fmla="*/ 76 h 76"/>
                <a:gd name="T30" fmla="*/ 74 w 76"/>
                <a:gd name="T31" fmla="*/ 76 h 76"/>
                <a:gd name="T32" fmla="*/ 75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5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1" y="0"/>
                    <a:pt x="1" y="0"/>
                    <a:pt x="1" y="1"/>
                  </a:cubicBezTo>
                  <a:cubicBezTo>
                    <a:pt x="0" y="1"/>
                    <a:pt x="0" y="1"/>
                    <a:pt x="0" y="2"/>
                  </a:cubicBezTo>
                  <a:cubicBezTo>
                    <a:pt x="0" y="74"/>
                    <a:pt x="0" y="74"/>
                    <a:pt x="0" y="74"/>
                  </a:cubicBezTo>
                  <a:cubicBezTo>
                    <a:pt x="0" y="74"/>
                    <a:pt x="0" y="75"/>
                    <a:pt x="1" y="75"/>
                  </a:cubicBezTo>
                  <a:cubicBezTo>
                    <a:pt x="1" y="76"/>
                    <a:pt x="1" y="76"/>
                    <a:pt x="2" y="76"/>
                  </a:cubicBezTo>
                  <a:cubicBezTo>
                    <a:pt x="74" y="76"/>
                    <a:pt x="74" y="76"/>
                    <a:pt x="74" y="76"/>
                  </a:cubicBezTo>
                  <a:cubicBezTo>
                    <a:pt x="74" y="76"/>
                    <a:pt x="75" y="76"/>
                    <a:pt x="75"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5" y="1"/>
                  </a:cubicBezTo>
                  <a:cubicBezTo>
                    <a:pt x="75" y="0"/>
                    <a:pt x="74"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ṣ1ïḋe"/>
            <p:cNvSpPr/>
            <p:nvPr/>
          </p:nvSpPr>
          <p:spPr bwMode="auto">
            <a:xfrm>
              <a:off x="8396288" y="2389188"/>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6" name="ï$1íḑè"/>
            <p:cNvSpPr/>
            <p:nvPr/>
          </p:nvSpPr>
          <p:spPr bwMode="auto">
            <a:xfrm>
              <a:off x="8396288" y="2389188"/>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 name="iṩ1iḓé"/>
            <p:cNvSpPr/>
            <p:nvPr/>
          </p:nvSpPr>
          <p:spPr bwMode="auto">
            <a:xfrm>
              <a:off x="8386763" y="237966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5 h 76"/>
                <a:gd name="T28" fmla="*/ 2 w 76"/>
                <a:gd name="T29" fmla="*/ 76 h 76"/>
                <a:gd name="T30" fmla="*/ 74 w 76"/>
                <a:gd name="T31" fmla="*/ 76 h 76"/>
                <a:gd name="T32" fmla="*/ 76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1"/>
                  </a:cubicBezTo>
                  <a:cubicBezTo>
                    <a:pt x="0" y="1"/>
                    <a:pt x="0" y="1"/>
                    <a:pt x="0" y="2"/>
                  </a:cubicBezTo>
                  <a:cubicBezTo>
                    <a:pt x="0" y="74"/>
                    <a:pt x="0" y="74"/>
                    <a:pt x="0" y="74"/>
                  </a:cubicBezTo>
                  <a:cubicBezTo>
                    <a:pt x="0" y="74"/>
                    <a:pt x="0" y="75"/>
                    <a:pt x="1" y="75"/>
                  </a:cubicBezTo>
                  <a:cubicBezTo>
                    <a:pt x="1" y="76"/>
                    <a:pt x="2" y="76"/>
                    <a:pt x="2" y="76"/>
                  </a:cubicBezTo>
                  <a:cubicBezTo>
                    <a:pt x="74" y="76"/>
                    <a:pt x="74" y="76"/>
                    <a:pt x="74" y="76"/>
                  </a:cubicBezTo>
                  <a:cubicBezTo>
                    <a:pt x="75" y="76"/>
                    <a:pt x="75" y="76"/>
                    <a:pt x="76"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6" y="1"/>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ṡļîḓè"/>
            <p:cNvSpPr/>
            <p:nvPr/>
          </p:nvSpPr>
          <p:spPr bwMode="auto">
            <a:xfrm>
              <a:off x="8658226" y="2389188"/>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9" name="îSļîďè"/>
            <p:cNvSpPr/>
            <p:nvPr/>
          </p:nvSpPr>
          <p:spPr bwMode="auto">
            <a:xfrm>
              <a:off x="8658226" y="2389188"/>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0" name="ïṧḻíḍê"/>
            <p:cNvSpPr/>
            <p:nvPr/>
          </p:nvSpPr>
          <p:spPr bwMode="auto">
            <a:xfrm>
              <a:off x="8648701" y="237966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5 h 76"/>
                <a:gd name="T28" fmla="*/ 2 w 76"/>
                <a:gd name="T29" fmla="*/ 76 h 76"/>
                <a:gd name="T30" fmla="*/ 74 w 76"/>
                <a:gd name="T31" fmla="*/ 76 h 76"/>
                <a:gd name="T32" fmla="*/ 76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1"/>
                  </a:cubicBezTo>
                  <a:cubicBezTo>
                    <a:pt x="1" y="1"/>
                    <a:pt x="0" y="1"/>
                    <a:pt x="0" y="2"/>
                  </a:cubicBezTo>
                  <a:cubicBezTo>
                    <a:pt x="0" y="74"/>
                    <a:pt x="0" y="74"/>
                    <a:pt x="0" y="74"/>
                  </a:cubicBezTo>
                  <a:cubicBezTo>
                    <a:pt x="0" y="74"/>
                    <a:pt x="1" y="75"/>
                    <a:pt x="1" y="75"/>
                  </a:cubicBezTo>
                  <a:cubicBezTo>
                    <a:pt x="1" y="76"/>
                    <a:pt x="2" y="76"/>
                    <a:pt x="2" y="76"/>
                  </a:cubicBezTo>
                  <a:cubicBezTo>
                    <a:pt x="74" y="76"/>
                    <a:pt x="74" y="76"/>
                    <a:pt x="74" y="76"/>
                  </a:cubicBezTo>
                  <a:cubicBezTo>
                    <a:pt x="75" y="76"/>
                    <a:pt x="75" y="76"/>
                    <a:pt x="76"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6" y="1"/>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šļïḋè"/>
            <p:cNvSpPr/>
            <p:nvPr/>
          </p:nvSpPr>
          <p:spPr bwMode="auto">
            <a:xfrm>
              <a:off x="8135938" y="2644776"/>
              <a:ext cx="1666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 name="íṣļíḍe"/>
            <p:cNvSpPr/>
            <p:nvPr/>
          </p:nvSpPr>
          <p:spPr bwMode="auto">
            <a:xfrm>
              <a:off x="8135938" y="2644776"/>
              <a:ext cx="1666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3" name="îs1idé"/>
            <p:cNvSpPr/>
            <p:nvPr/>
          </p:nvSpPr>
          <p:spPr bwMode="auto">
            <a:xfrm>
              <a:off x="8124826" y="263525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5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5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1" y="0"/>
                    <a:pt x="1" y="0"/>
                    <a:pt x="1" y="1"/>
                  </a:cubicBezTo>
                  <a:cubicBezTo>
                    <a:pt x="0" y="1"/>
                    <a:pt x="0" y="2"/>
                    <a:pt x="0" y="2"/>
                  </a:cubicBezTo>
                  <a:cubicBezTo>
                    <a:pt x="0" y="74"/>
                    <a:pt x="0" y="74"/>
                    <a:pt x="0" y="74"/>
                  </a:cubicBezTo>
                  <a:cubicBezTo>
                    <a:pt x="0" y="75"/>
                    <a:pt x="0" y="75"/>
                    <a:pt x="1" y="76"/>
                  </a:cubicBezTo>
                  <a:cubicBezTo>
                    <a:pt x="1" y="76"/>
                    <a:pt x="1" y="76"/>
                    <a:pt x="2" y="76"/>
                  </a:cubicBezTo>
                  <a:cubicBezTo>
                    <a:pt x="74" y="76"/>
                    <a:pt x="74" y="76"/>
                    <a:pt x="74" y="76"/>
                  </a:cubicBezTo>
                  <a:cubicBezTo>
                    <a:pt x="74" y="76"/>
                    <a:pt x="75" y="76"/>
                    <a:pt x="75"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5" y="1"/>
                  </a:cubicBezTo>
                  <a:cubicBezTo>
                    <a:pt x="75" y="0"/>
                    <a:pt x="74"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íšḻîḍe"/>
            <p:cNvSpPr/>
            <p:nvPr/>
          </p:nvSpPr>
          <p:spPr bwMode="auto">
            <a:xfrm>
              <a:off x="8396288" y="2644776"/>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5" name="îśľîḍê"/>
            <p:cNvSpPr/>
            <p:nvPr/>
          </p:nvSpPr>
          <p:spPr bwMode="auto">
            <a:xfrm>
              <a:off x="8396288" y="2644776"/>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6" name="íṥḻíḋê"/>
            <p:cNvSpPr/>
            <p:nvPr/>
          </p:nvSpPr>
          <p:spPr bwMode="auto">
            <a:xfrm>
              <a:off x="8386763" y="263525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6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1"/>
                  </a:cubicBezTo>
                  <a:cubicBezTo>
                    <a:pt x="0" y="1"/>
                    <a:pt x="0" y="2"/>
                    <a:pt x="0" y="2"/>
                  </a:cubicBezTo>
                  <a:cubicBezTo>
                    <a:pt x="0" y="74"/>
                    <a:pt x="0" y="74"/>
                    <a:pt x="0" y="74"/>
                  </a:cubicBezTo>
                  <a:cubicBezTo>
                    <a:pt x="0" y="75"/>
                    <a:pt x="0" y="75"/>
                    <a:pt x="1" y="76"/>
                  </a:cubicBezTo>
                  <a:cubicBezTo>
                    <a:pt x="1" y="76"/>
                    <a:pt x="2" y="76"/>
                    <a:pt x="2" y="76"/>
                  </a:cubicBezTo>
                  <a:cubicBezTo>
                    <a:pt x="74" y="76"/>
                    <a:pt x="74" y="76"/>
                    <a:pt x="74" y="76"/>
                  </a:cubicBezTo>
                  <a:cubicBezTo>
                    <a:pt x="75" y="76"/>
                    <a:pt x="75" y="76"/>
                    <a:pt x="76"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6" y="1"/>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iṩ1ide"/>
            <p:cNvSpPr/>
            <p:nvPr/>
          </p:nvSpPr>
          <p:spPr bwMode="auto">
            <a:xfrm>
              <a:off x="8658226" y="2644776"/>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ļíďé"/>
            <p:cNvSpPr/>
            <p:nvPr/>
          </p:nvSpPr>
          <p:spPr bwMode="auto">
            <a:xfrm>
              <a:off x="8658226" y="2644776"/>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9" name="íšļidé"/>
            <p:cNvSpPr/>
            <p:nvPr/>
          </p:nvSpPr>
          <p:spPr bwMode="auto">
            <a:xfrm>
              <a:off x="8648701" y="263525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6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1"/>
                  </a:cubicBezTo>
                  <a:cubicBezTo>
                    <a:pt x="1" y="1"/>
                    <a:pt x="0" y="2"/>
                    <a:pt x="0" y="2"/>
                  </a:cubicBezTo>
                  <a:cubicBezTo>
                    <a:pt x="0" y="74"/>
                    <a:pt x="0" y="74"/>
                    <a:pt x="0" y="74"/>
                  </a:cubicBezTo>
                  <a:cubicBezTo>
                    <a:pt x="0" y="75"/>
                    <a:pt x="1" y="75"/>
                    <a:pt x="1" y="76"/>
                  </a:cubicBezTo>
                  <a:cubicBezTo>
                    <a:pt x="1" y="76"/>
                    <a:pt x="2" y="76"/>
                    <a:pt x="2" y="76"/>
                  </a:cubicBezTo>
                  <a:cubicBezTo>
                    <a:pt x="74" y="76"/>
                    <a:pt x="74" y="76"/>
                    <a:pt x="74" y="76"/>
                  </a:cubicBezTo>
                  <a:cubicBezTo>
                    <a:pt x="75" y="76"/>
                    <a:pt x="75" y="76"/>
                    <a:pt x="76"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6" y="1"/>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ïṡļíḍe"/>
            <p:cNvSpPr/>
            <p:nvPr/>
          </p:nvSpPr>
          <p:spPr bwMode="auto">
            <a:xfrm>
              <a:off x="8135938" y="2903538"/>
              <a:ext cx="1666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1" name="iš1ïďê"/>
            <p:cNvSpPr/>
            <p:nvPr/>
          </p:nvSpPr>
          <p:spPr bwMode="auto">
            <a:xfrm>
              <a:off x="8135938" y="2903538"/>
              <a:ext cx="1666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2" name="iśḻiďé"/>
            <p:cNvSpPr/>
            <p:nvPr/>
          </p:nvSpPr>
          <p:spPr bwMode="auto">
            <a:xfrm>
              <a:off x="8124826" y="289401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0 h 76"/>
                <a:gd name="T22" fmla="*/ 0 w 76"/>
                <a:gd name="T23" fmla="*/ 2 h 76"/>
                <a:gd name="T24" fmla="*/ 0 w 76"/>
                <a:gd name="T25" fmla="*/ 74 h 76"/>
                <a:gd name="T26" fmla="*/ 1 w 76"/>
                <a:gd name="T27" fmla="*/ 75 h 76"/>
                <a:gd name="T28" fmla="*/ 2 w 76"/>
                <a:gd name="T29" fmla="*/ 76 h 76"/>
                <a:gd name="T30" fmla="*/ 74 w 76"/>
                <a:gd name="T31" fmla="*/ 76 h 76"/>
                <a:gd name="T32" fmla="*/ 75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5 w 76"/>
                <a:gd name="T51" fmla="*/ 0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1" y="0"/>
                    <a:pt x="1" y="0"/>
                    <a:pt x="1" y="0"/>
                  </a:cubicBezTo>
                  <a:cubicBezTo>
                    <a:pt x="0" y="1"/>
                    <a:pt x="0" y="1"/>
                    <a:pt x="0" y="2"/>
                  </a:cubicBezTo>
                  <a:cubicBezTo>
                    <a:pt x="0" y="74"/>
                    <a:pt x="0" y="74"/>
                    <a:pt x="0" y="74"/>
                  </a:cubicBezTo>
                  <a:cubicBezTo>
                    <a:pt x="0" y="74"/>
                    <a:pt x="0" y="75"/>
                    <a:pt x="1" y="75"/>
                  </a:cubicBezTo>
                  <a:cubicBezTo>
                    <a:pt x="1" y="75"/>
                    <a:pt x="1" y="76"/>
                    <a:pt x="2" y="76"/>
                  </a:cubicBezTo>
                  <a:cubicBezTo>
                    <a:pt x="74" y="76"/>
                    <a:pt x="74" y="76"/>
                    <a:pt x="74" y="76"/>
                  </a:cubicBezTo>
                  <a:cubicBezTo>
                    <a:pt x="74" y="76"/>
                    <a:pt x="75" y="75"/>
                    <a:pt x="75"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5" y="0"/>
                  </a:cubicBezTo>
                  <a:cubicBezTo>
                    <a:pt x="75" y="0"/>
                    <a:pt x="74"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îsḻïďe"/>
            <p:cNvSpPr/>
            <p:nvPr/>
          </p:nvSpPr>
          <p:spPr bwMode="auto">
            <a:xfrm>
              <a:off x="8396288" y="2903538"/>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4" name="îSľîḋé"/>
            <p:cNvSpPr/>
            <p:nvPr/>
          </p:nvSpPr>
          <p:spPr bwMode="auto">
            <a:xfrm>
              <a:off x="8396288" y="2903538"/>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5" name="iśľíḍê"/>
            <p:cNvSpPr/>
            <p:nvPr/>
          </p:nvSpPr>
          <p:spPr bwMode="auto">
            <a:xfrm>
              <a:off x="8386763" y="289401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0 h 76"/>
                <a:gd name="T22" fmla="*/ 0 w 76"/>
                <a:gd name="T23" fmla="*/ 2 h 76"/>
                <a:gd name="T24" fmla="*/ 0 w 76"/>
                <a:gd name="T25" fmla="*/ 74 h 76"/>
                <a:gd name="T26" fmla="*/ 1 w 76"/>
                <a:gd name="T27" fmla="*/ 75 h 76"/>
                <a:gd name="T28" fmla="*/ 2 w 76"/>
                <a:gd name="T29" fmla="*/ 76 h 76"/>
                <a:gd name="T30" fmla="*/ 74 w 76"/>
                <a:gd name="T31" fmla="*/ 76 h 76"/>
                <a:gd name="T32" fmla="*/ 76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0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0"/>
                  </a:cubicBezTo>
                  <a:cubicBezTo>
                    <a:pt x="0" y="1"/>
                    <a:pt x="0" y="1"/>
                    <a:pt x="0" y="2"/>
                  </a:cubicBezTo>
                  <a:cubicBezTo>
                    <a:pt x="0" y="74"/>
                    <a:pt x="0" y="74"/>
                    <a:pt x="0" y="74"/>
                  </a:cubicBezTo>
                  <a:cubicBezTo>
                    <a:pt x="0" y="74"/>
                    <a:pt x="0" y="75"/>
                    <a:pt x="1" y="75"/>
                  </a:cubicBezTo>
                  <a:cubicBezTo>
                    <a:pt x="1" y="75"/>
                    <a:pt x="2" y="76"/>
                    <a:pt x="2" y="76"/>
                  </a:cubicBezTo>
                  <a:cubicBezTo>
                    <a:pt x="74" y="76"/>
                    <a:pt x="74" y="76"/>
                    <a:pt x="74" y="76"/>
                  </a:cubicBezTo>
                  <a:cubicBezTo>
                    <a:pt x="75" y="76"/>
                    <a:pt x="75" y="75"/>
                    <a:pt x="76"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6" y="0"/>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íš1ide"/>
            <p:cNvSpPr/>
            <p:nvPr/>
          </p:nvSpPr>
          <p:spPr bwMode="auto">
            <a:xfrm>
              <a:off x="8658226" y="2903538"/>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7" name="ïşlïḍé"/>
            <p:cNvSpPr/>
            <p:nvPr/>
          </p:nvSpPr>
          <p:spPr bwMode="auto">
            <a:xfrm>
              <a:off x="8658226" y="2903538"/>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ï$1ïḍê"/>
            <p:cNvSpPr/>
            <p:nvPr/>
          </p:nvSpPr>
          <p:spPr bwMode="auto">
            <a:xfrm>
              <a:off x="8648701" y="289401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0 h 76"/>
                <a:gd name="T22" fmla="*/ 0 w 76"/>
                <a:gd name="T23" fmla="*/ 2 h 76"/>
                <a:gd name="T24" fmla="*/ 0 w 76"/>
                <a:gd name="T25" fmla="*/ 74 h 76"/>
                <a:gd name="T26" fmla="*/ 1 w 76"/>
                <a:gd name="T27" fmla="*/ 75 h 76"/>
                <a:gd name="T28" fmla="*/ 2 w 76"/>
                <a:gd name="T29" fmla="*/ 76 h 76"/>
                <a:gd name="T30" fmla="*/ 74 w 76"/>
                <a:gd name="T31" fmla="*/ 76 h 76"/>
                <a:gd name="T32" fmla="*/ 76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0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0"/>
                  </a:cubicBezTo>
                  <a:cubicBezTo>
                    <a:pt x="1" y="1"/>
                    <a:pt x="0" y="1"/>
                    <a:pt x="0" y="2"/>
                  </a:cubicBezTo>
                  <a:cubicBezTo>
                    <a:pt x="0" y="74"/>
                    <a:pt x="0" y="74"/>
                    <a:pt x="0" y="74"/>
                  </a:cubicBezTo>
                  <a:cubicBezTo>
                    <a:pt x="0" y="74"/>
                    <a:pt x="1" y="75"/>
                    <a:pt x="1" y="75"/>
                  </a:cubicBezTo>
                  <a:cubicBezTo>
                    <a:pt x="1" y="75"/>
                    <a:pt x="2" y="76"/>
                    <a:pt x="2" y="76"/>
                  </a:cubicBezTo>
                  <a:cubicBezTo>
                    <a:pt x="74" y="76"/>
                    <a:pt x="74" y="76"/>
                    <a:pt x="74" y="76"/>
                  </a:cubicBezTo>
                  <a:cubicBezTo>
                    <a:pt x="75" y="76"/>
                    <a:pt x="75" y="75"/>
                    <a:pt x="76"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6" y="0"/>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Sļíḓè"/>
            <p:cNvSpPr/>
            <p:nvPr/>
          </p:nvSpPr>
          <p:spPr bwMode="auto">
            <a:xfrm>
              <a:off x="8150226" y="2120901"/>
              <a:ext cx="161925" cy="134938"/>
            </a:xfrm>
            <a:custGeom>
              <a:avLst/>
              <a:gdLst>
                <a:gd name="T0" fmla="*/ 0 w 66"/>
                <a:gd name="T1" fmla="*/ 19 h 55"/>
                <a:gd name="T2" fmla="*/ 27 w 66"/>
                <a:gd name="T3" fmla="*/ 55 h 55"/>
                <a:gd name="T4" fmla="*/ 66 w 66"/>
                <a:gd name="T5" fmla="*/ 0 h 55"/>
                <a:gd name="T6" fmla="*/ 27 w 66"/>
                <a:gd name="T7" fmla="*/ 38 h 55"/>
                <a:gd name="T8" fmla="*/ 0 w 66"/>
                <a:gd name="T9" fmla="*/ 19 h 55"/>
              </a:gdLst>
              <a:ahLst/>
              <a:cxnLst>
                <a:cxn ang="0">
                  <a:pos x="T0" y="T1"/>
                </a:cxn>
                <a:cxn ang="0">
                  <a:pos x="T2" y="T3"/>
                </a:cxn>
                <a:cxn ang="0">
                  <a:pos x="T4" y="T5"/>
                </a:cxn>
                <a:cxn ang="0">
                  <a:pos x="T6" y="T7"/>
                </a:cxn>
                <a:cxn ang="0">
                  <a:pos x="T8" y="T9"/>
                </a:cxn>
              </a:cxnLst>
              <a:rect l="0" t="0" r="r" b="b"/>
              <a:pathLst>
                <a:path w="66" h="55">
                  <a:moveTo>
                    <a:pt x="0" y="19"/>
                  </a:moveTo>
                  <a:cubicBezTo>
                    <a:pt x="0" y="19"/>
                    <a:pt x="16" y="37"/>
                    <a:pt x="27" y="55"/>
                  </a:cubicBezTo>
                  <a:cubicBezTo>
                    <a:pt x="41" y="30"/>
                    <a:pt x="66" y="0"/>
                    <a:pt x="66" y="0"/>
                  </a:cubicBezTo>
                  <a:cubicBezTo>
                    <a:pt x="66" y="0"/>
                    <a:pt x="41" y="12"/>
                    <a:pt x="27" y="38"/>
                  </a:cubicBezTo>
                  <a:cubicBezTo>
                    <a:pt x="15" y="27"/>
                    <a:pt x="0" y="19"/>
                    <a:pt x="0" y="19"/>
                  </a:cubicBez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îṩļîḓé"/>
            <p:cNvSpPr/>
            <p:nvPr/>
          </p:nvSpPr>
          <p:spPr bwMode="auto">
            <a:xfrm>
              <a:off x="8677276" y="2393951"/>
              <a:ext cx="163513" cy="136525"/>
            </a:xfrm>
            <a:custGeom>
              <a:avLst/>
              <a:gdLst>
                <a:gd name="T0" fmla="*/ 0 w 66"/>
                <a:gd name="T1" fmla="*/ 19 h 55"/>
                <a:gd name="T2" fmla="*/ 26 w 66"/>
                <a:gd name="T3" fmla="*/ 55 h 55"/>
                <a:gd name="T4" fmla="*/ 66 w 66"/>
                <a:gd name="T5" fmla="*/ 0 h 55"/>
                <a:gd name="T6" fmla="*/ 26 w 66"/>
                <a:gd name="T7" fmla="*/ 38 h 55"/>
                <a:gd name="T8" fmla="*/ 0 w 66"/>
                <a:gd name="T9" fmla="*/ 19 h 55"/>
              </a:gdLst>
              <a:ahLst/>
              <a:cxnLst>
                <a:cxn ang="0">
                  <a:pos x="T0" y="T1"/>
                </a:cxn>
                <a:cxn ang="0">
                  <a:pos x="T2" y="T3"/>
                </a:cxn>
                <a:cxn ang="0">
                  <a:pos x="T4" y="T5"/>
                </a:cxn>
                <a:cxn ang="0">
                  <a:pos x="T6" y="T7"/>
                </a:cxn>
                <a:cxn ang="0">
                  <a:pos x="T8" y="T9"/>
                </a:cxn>
              </a:cxnLst>
              <a:rect l="0" t="0" r="r" b="b"/>
              <a:pathLst>
                <a:path w="66" h="55">
                  <a:moveTo>
                    <a:pt x="0" y="19"/>
                  </a:moveTo>
                  <a:cubicBezTo>
                    <a:pt x="0" y="19"/>
                    <a:pt x="16" y="37"/>
                    <a:pt x="26" y="55"/>
                  </a:cubicBezTo>
                  <a:cubicBezTo>
                    <a:pt x="41" y="30"/>
                    <a:pt x="66" y="0"/>
                    <a:pt x="66" y="0"/>
                  </a:cubicBezTo>
                  <a:cubicBezTo>
                    <a:pt x="66" y="0"/>
                    <a:pt x="40" y="12"/>
                    <a:pt x="26" y="38"/>
                  </a:cubicBezTo>
                  <a:cubicBezTo>
                    <a:pt x="15" y="27"/>
                    <a:pt x="0" y="19"/>
                    <a:pt x="0" y="19"/>
                  </a:cubicBez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ṣḻiḓê"/>
            <p:cNvSpPr/>
            <p:nvPr/>
          </p:nvSpPr>
          <p:spPr bwMode="auto">
            <a:xfrm>
              <a:off x="8815388" y="3635376"/>
              <a:ext cx="444500" cy="444500"/>
            </a:xfrm>
            <a:custGeom>
              <a:avLst/>
              <a:gdLst>
                <a:gd name="T0" fmla="*/ 176 w 180"/>
                <a:gd name="T1" fmla="*/ 116 h 180"/>
                <a:gd name="T2" fmla="*/ 180 w 180"/>
                <a:gd name="T3" fmla="*/ 95 h 180"/>
                <a:gd name="T4" fmla="*/ 178 w 180"/>
                <a:gd name="T5" fmla="*/ 74 h 180"/>
                <a:gd name="T6" fmla="*/ 159 w 180"/>
                <a:gd name="T7" fmla="*/ 76 h 180"/>
                <a:gd name="T8" fmla="*/ 153 w 180"/>
                <a:gd name="T9" fmla="*/ 58 h 180"/>
                <a:gd name="T10" fmla="*/ 169 w 180"/>
                <a:gd name="T11" fmla="*/ 48 h 180"/>
                <a:gd name="T12" fmla="*/ 141 w 180"/>
                <a:gd name="T13" fmla="*/ 16 h 180"/>
                <a:gd name="T14" fmla="*/ 129 w 180"/>
                <a:gd name="T15" fmla="*/ 31 h 180"/>
                <a:gd name="T16" fmla="*/ 112 w 180"/>
                <a:gd name="T17" fmla="*/ 23 h 180"/>
                <a:gd name="T18" fmla="*/ 116 w 180"/>
                <a:gd name="T19" fmla="*/ 4 h 180"/>
                <a:gd name="T20" fmla="*/ 95 w 180"/>
                <a:gd name="T21" fmla="*/ 0 h 180"/>
                <a:gd name="T22" fmla="*/ 74 w 180"/>
                <a:gd name="T23" fmla="*/ 2 h 180"/>
                <a:gd name="T24" fmla="*/ 76 w 180"/>
                <a:gd name="T25" fmla="*/ 21 h 180"/>
                <a:gd name="T26" fmla="*/ 58 w 180"/>
                <a:gd name="T27" fmla="*/ 27 h 180"/>
                <a:gd name="T28" fmla="*/ 47 w 180"/>
                <a:gd name="T29" fmla="*/ 11 h 180"/>
                <a:gd name="T30" fmla="*/ 16 w 180"/>
                <a:gd name="T31" fmla="*/ 39 h 180"/>
                <a:gd name="T32" fmla="*/ 31 w 180"/>
                <a:gd name="T33" fmla="*/ 51 h 180"/>
                <a:gd name="T34" fmla="*/ 23 w 180"/>
                <a:gd name="T35" fmla="*/ 68 h 180"/>
                <a:gd name="T36" fmla="*/ 4 w 180"/>
                <a:gd name="T37" fmla="*/ 64 h 180"/>
                <a:gd name="T38" fmla="*/ 0 w 180"/>
                <a:gd name="T39" fmla="*/ 85 h 180"/>
                <a:gd name="T40" fmla="*/ 1 w 180"/>
                <a:gd name="T41" fmla="*/ 106 h 180"/>
                <a:gd name="T42" fmla="*/ 20 w 180"/>
                <a:gd name="T43" fmla="*/ 104 h 180"/>
                <a:gd name="T44" fmla="*/ 27 w 180"/>
                <a:gd name="T45" fmla="*/ 122 h 180"/>
                <a:gd name="T46" fmla="*/ 11 w 180"/>
                <a:gd name="T47" fmla="*/ 133 h 180"/>
                <a:gd name="T48" fmla="*/ 38 w 180"/>
                <a:gd name="T49" fmla="*/ 164 h 180"/>
                <a:gd name="T50" fmla="*/ 51 w 180"/>
                <a:gd name="T51" fmla="*/ 149 h 180"/>
                <a:gd name="T52" fmla="*/ 68 w 180"/>
                <a:gd name="T53" fmla="*/ 158 h 180"/>
                <a:gd name="T54" fmla="*/ 64 w 180"/>
                <a:gd name="T55" fmla="*/ 176 h 180"/>
                <a:gd name="T56" fmla="*/ 85 w 180"/>
                <a:gd name="T57" fmla="*/ 180 h 180"/>
                <a:gd name="T58" fmla="*/ 106 w 180"/>
                <a:gd name="T59" fmla="*/ 179 h 180"/>
                <a:gd name="T60" fmla="*/ 104 w 180"/>
                <a:gd name="T61" fmla="*/ 160 h 180"/>
                <a:gd name="T62" fmla="*/ 122 w 180"/>
                <a:gd name="T63" fmla="*/ 153 h 180"/>
                <a:gd name="T64" fmla="*/ 132 w 180"/>
                <a:gd name="T65" fmla="*/ 169 h 180"/>
                <a:gd name="T66" fmla="*/ 164 w 180"/>
                <a:gd name="T67" fmla="*/ 142 h 180"/>
                <a:gd name="T68" fmla="*/ 149 w 180"/>
                <a:gd name="T69" fmla="*/ 129 h 180"/>
                <a:gd name="T70" fmla="*/ 157 w 180"/>
                <a:gd name="T71" fmla="*/ 112 h 180"/>
                <a:gd name="T72" fmla="*/ 176 w 180"/>
                <a:gd name="T73" fmla="*/ 116 h 180"/>
                <a:gd name="T74" fmla="*/ 87 w 180"/>
                <a:gd name="T75" fmla="*/ 133 h 180"/>
                <a:gd name="T76" fmla="*/ 47 w 180"/>
                <a:gd name="T77" fmla="*/ 88 h 180"/>
                <a:gd name="T78" fmla="*/ 92 w 180"/>
                <a:gd name="T79" fmla="*/ 47 h 180"/>
                <a:gd name="T80" fmla="*/ 133 w 180"/>
                <a:gd name="T81" fmla="*/ 93 h 180"/>
                <a:gd name="T82" fmla="*/ 87 w 180"/>
                <a:gd name="T83" fmla="*/ 133 h 180"/>
                <a:gd name="T84" fmla="*/ 88 w 180"/>
                <a:gd name="T85" fmla="*/ 121 h 180"/>
                <a:gd name="T86" fmla="*/ 59 w 180"/>
                <a:gd name="T87" fmla="*/ 88 h 180"/>
                <a:gd name="T88" fmla="*/ 92 w 180"/>
                <a:gd name="T89" fmla="*/ 59 h 180"/>
                <a:gd name="T90" fmla="*/ 121 w 180"/>
                <a:gd name="T91" fmla="*/ 92 h 180"/>
                <a:gd name="T92" fmla="*/ 88 w 180"/>
                <a:gd name="T93" fmla="*/ 1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180">
                  <a:moveTo>
                    <a:pt x="176" y="116"/>
                  </a:moveTo>
                  <a:cubicBezTo>
                    <a:pt x="178" y="110"/>
                    <a:pt x="179" y="103"/>
                    <a:pt x="180" y="95"/>
                  </a:cubicBezTo>
                  <a:cubicBezTo>
                    <a:pt x="180" y="88"/>
                    <a:pt x="180" y="81"/>
                    <a:pt x="178" y="74"/>
                  </a:cubicBezTo>
                  <a:cubicBezTo>
                    <a:pt x="159" y="76"/>
                    <a:pt x="159" y="76"/>
                    <a:pt x="159" y="76"/>
                  </a:cubicBezTo>
                  <a:cubicBezTo>
                    <a:pt x="158" y="70"/>
                    <a:pt x="156" y="64"/>
                    <a:pt x="153" y="58"/>
                  </a:cubicBezTo>
                  <a:cubicBezTo>
                    <a:pt x="169" y="48"/>
                    <a:pt x="169" y="48"/>
                    <a:pt x="169" y="48"/>
                  </a:cubicBezTo>
                  <a:cubicBezTo>
                    <a:pt x="162" y="35"/>
                    <a:pt x="153" y="25"/>
                    <a:pt x="141" y="16"/>
                  </a:cubicBezTo>
                  <a:cubicBezTo>
                    <a:pt x="129" y="31"/>
                    <a:pt x="129" y="31"/>
                    <a:pt x="129" y="31"/>
                  </a:cubicBezTo>
                  <a:cubicBezTo>
                    <a:pt x="124" y="28"/>
                    <a:pt x="118" y="25"/>
                    <a:pt x="112" y="23"/>
                  </a:cubicBezTo>
                  <a:cubicBezTo>
                    <a:pt x="116" y="4"/>
                    <a:pt x="116" y="4"/>
                    <a:pt x="116" y="4"/>
                  </a:cubicBezTo>
                  <a:cubicBezTo>
                    <a:pt x="109" y="2"/>
                    <a:pt x="102" y="1"/>
                    <a:pt x="95" y="0"/>
                  </a:cubicBezTo>
                  <a:cubicBezTo>
                    <a:pt x="88" y="0"/>
                    <a:pt x="81" y="0"/>
                    <a:pt x="74" y="2"/>
                  </a:cubicBezTo>
                  <a:cubicBezTo>
                    <a:pt x="76" y="21"/>
                    <a:pt x="76" y="21"/>
                    <a:pt x="76" y="21"/>
                  </a:cubicBezTo>
                  <a:cubicBezTo>
                    <a:pt x="70" y="22"/>
                    <a:pt x="64" y="24"/>
                    <a:pt x="58" y="27"/>
                  </a:cubicBezTo>
                  <a:cubicBezTo>
                    <a:pt x="47" y="11"/>
                    <a:pt x="47" y="11"/>
                    <a:pt x="47" y="11"/>
                  </a:cubicBezTo>
                  <a:cubicBezTo>
                    <a:pt x="35" y="18"/>
                    <a:pt x="24" y="27"/>
                    <a:pt x="16" y="39"/>
                  </a:cubicBezTo>
                  <a:cubicBezTo>
                    <a:pt x="31" y="51"/>
                    <a:pt x="31" y="51"/>
                    <a:pt x="31" y="51"/>
                  </a:cubicBezTo>
                  <a:cubicBezTo>
                    <a:pt x="27" y="56"/>
                    <a:pt x="25" y="62"/>
                    <a:pt x="23" y="68"/>
                  </a:cubicBezTo>
                  <a:cubicBezTo>
                    <a:pt x="4" y="64"/>
                    <a:pt x="4" y="64"/>
                    <a:pt x="4" y="64"/>
                  </a:cubicBezTo>
                  <a:cubicBezTo>
                    <a:pt x="2" y="71"/>
                    <a:pt x="1" y="78"/>
                    <a:pt x="0" y="85"/>
                  </a:cubicBezTo>
                  <a:cubicBezTo>
                    <a:pt x="0" y="92"/>
                    <a:pt x="0" y="99"/>
                    <a:pt x="1" y="106"/>
                  </a:cubicBezTo>
                  <a:cubicBezTo>
                    <a:pt x="20" y="104"/>
                    <a:pt x="20" y="104"/>
                    <a:pt x="20" y="104"/>
                  </a:cubicBezTo>
                  <a:cubicBezTo>
                    <a:pt x="22" y="111"/>
                    <a:pt x="24" y="117"/>
                    <a:pt x="27" y="122"/>
                  </a:cubicBezTo>
                  <a:cubicBezTo>
                    <a:pt x="11" y="133"/>
                    <a:pt x="11" y="133"/>
                    <a:pt x="11" y="133"/>
                  </a:cubicBezTo>
                  <a:cubicBezTo>
                    <a:pt x="17" y="145"/>
                    <a:pt x="27" y="156"/>
                    <a:pt x="38" y="164"/>
                  </a:cubicBezTo>
                  <a:cubicBezTo>
                    <a:pt x="51" y="149"/>
                    <a:pt x="51" y="149"/>
                    <a:pt x="51" y="149"/>
                  </a:cubicBezTo>
                  <a:cubicBezTo>
                    <a:pt x="56" y="153"/>
                    <a:pt x="62" y="156"/>
                    <a:pt x="68" y="158"/>
                  </a:cubicBezTo>
                  <a:cubicBezTo>
                    <a:pt x="64" y="176"/>
                    <a:pt x="64" y="176"/>
                    <a:pt x="64" y="176"/>
                  </a:cubicBezTo>
                  <a:cubicBezTo>
                    <a:pt x="71" y="178"/>
                    <a:pt x="77" y="180"/>
                    <a:pt x="85" y="180"/>
                  </a:cubicBezTo>
                  <a:cubicBezTo>
                    <a:pt x="92" y="180"/>
                    <a:pt x="99" y="180"/>
                    <a:pt x="106" y="179"/>
                  </a:cubicBezTo>
                  <a:cubicBezTo>
                    <a:pt x="104" y="160"/>
                    <a:pt x="104" y="160"/>
                    <a:pt x="104" y="160"/>
                  </a:cubicBezTo>
                  <a:cubicBezTo>
                    <a:pt x="110" y="158"/>
                    <a:pt x="116" y="156"/>
                    <a:pt x="122" y="153"/>
                  </a:cubicBezTo>
                  <a:cubicBezTo>
                    <a:pt x="132" y="169"/>
                    <a:pt x="132" y="169"/>
                    <a:pt x="132" y="169"/>
                  </a:cubicBezTo>
                  <a:cubicBezTo>
                    <a:pt x="145" y="163"/>
                    <a:pt x="156" y="153"/>
                    <a:pt x="164" y="142"/>
                  </a:cubicBezTo>
                  <a:cubicBezTo>
                    <a:pt x="149" y="129"/>
                    <a:pt x="149" y="129"/>
                    <a:pt x="149" y="129"/>
                  </a:cubicBezTo>
                  <a:cubicBezTo>
                    <a:pt x="152" y="124"/>
                    <a:pt x="155" y="118"/>
                    <a:pt x="157" y="112"/>
                  </a:cubicBezTo>
                  <a:lnTo>
                    <a:pt x="176" y="116"/>
                  </a:lnTo>
                  <a:close/>
                  <a:moveTo>
                    <a:pt x="87" y="133"/>
                  </a:moveTo>
                  <a:cubicBezTo>
                    <a:pt x="63" y="132"/>
                    <a:pt x="45" y="112"/>
                    <a:pt x="47" y="88"/>
                  </a:cubicBezTo>
                  <a:cubicBezTo>
                    <a:pt x="48" y="64"/>
                    <a:pt x="69" y="46"/>
                    <a:pt x="92" y="47"/>
                  </a:cubicBezTo>
                  <a:cubicBezTo>
                    <a:pt x="116" y="48"/>
                    <a:pt x="135" y="69"/>
                    <a:pt x="133" y="93"/>
                  </a:cubicBezTo>
                  <a:cubicBezTo>
                    <a:pt x="132" y="117"/>
                    <a:pt x="111" y="135"/>
                    <a:pt x="87" y="133"/>
                  </a:cubicBezTo>
                  <a:close/>
                  <a:moveTo>
                    <a:pt x="88" y="121"/>
                  </a:moveTo>
                  <a:cubicBezTo>
                    <a:pt x="71" y="120"/>
                    <a:pt x="58" y="105"/>
                    <a:pt x="59" y="88"/>
                  </a:cubicBezTo>
                  <a:cubicBezTo>
                    <a:pt x="60" y="71"/>
                    <a:pt x="75" y="58"/>
                    <a:pt x="92" y="59"/>
                  </a:cubicBezTo>
                  <a:cubicBezTo>
                    <a:pt x="109" y="60"/>
                    <a:pt x="122" y="75"/>
                    <a:pt x="121" y="92"/>
                  </a:cubicBezTo>
                  <a:cubicBezTo>
                    <a:pt x="120" y="109"/>
                    <a:pt x="105" y="122"/>
                    <a:pt x="88" y="121"/>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ṣ1îďê"/>
            <p:cNvSpPr/>
            <p:nvPr/>
          </p:nvSpPr>
          <p:spPr bwMode="auto">
            <a:xfrm>
              <a:off x="6359526" y="1612901"/>
              <a:ext cx="325438" cy="323850"/>
            </a:xfrm>
            <a:prstGeom prst="ellipse">
              <a:avLst/>
            </a:pr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ŝļïḓe"/>
            <p:cNvSpPr/>
            <p:nvPr/>
          </p:nvSpPr>
          <p:spPr bwMode="auto">
            <a:xfrm>
              <a:off x="6448426" y="1765301"/>
              <a:ext cx="179388" cy="109538"/>
            </a:xfrm>
            <a:custGeom>
              <a:avLst/>
              <a:gdLst>
                <a:gd name="T0" fmla="*/ 73 w 73"/>
                <a:gd name="T1" fmla="*/ 40 h 44"/>
                <a:gd name="T2" fmla="*/ 32 w 73"/>
                <a:gd name="T3" fmla="*/ 1 h 44"/>
                <a:gd name="T4" fmla="*/ 28 w 73"/>
                <a:gd name="T5" fmla="*/ 2 h 44"/>
                <a:gd name="T6" fmla="*/ 0 w 73"/>
                <a:gd name="T7" fmla="*/ 30 h 44"/>
                <a:gd name="T8" fmla="*/ 5 w 73"/>
                <a:gd name="T9" fmla="*/ 34 h 44"/>
                <a:gd name="T10" fmla="*/ 30 w 73"/>
                <a:gd name="T11" fmla="*/ 8 h 44"/>
                <a:gd name="T12" fmla="*/ 69 w 73"/>
                <a:gd name="T13" fmla="*/ 44 h 44"/>
                <a:gd name="T14" fmla="*/ 73 w 73"/>
                <a:gd name="T15" fmla="*/ 4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4">
                  <a:moveTo>
                    <a:pt x="73" y="40"/>
                  </a:moveTo>
                  <a:cubicBezTo>
                    <a:pt x="32" y="1"/>
                    <a:pt x="32" y="1"/>
                    <a:pt x="32" y="1"/>
                  </a:cubicBezTo>
                  <a:cubicBezTo>
                    <a:pt x="31" y="0"/>
                    <a:pt x="29" y="0"/>
                    <a:pt x="28" y="2"/>
                  </a:cubicBezTo>
                  <a:cubicBezTo>
                    <a:pt x="0" y="30"/>
                    <a:pt x="0" y="30"/>
                    <a:pt x="0" y="30"/>
                  </a:cubicBezTo>
                  <a:cubicBezTo>
                    <a:pt x="5" y="34"/>
                    <a:pt x="5" y="34"/>
                    <a:pt x="5" y="34"/>
                  </a:cubicBezTo>
                  <a:cubicBezTo>
                    <a:pt x="30" y="8"/>
                    <a:pt x="30" y="8"/>
                    <a:pt x="30" y="8"/>
                  </a:cubicBezTo>
                  <a:cubicBezTo>
                    <a:pt x="69" y="44"/>
                    <a:pt x="69" y="44"/>
                    <a:pt x="69" y="44"/>
                  </a:cubicBezTo>
                  <a:cubicBezTo>
                    <a:pt x="73" y="40"/>
                    <a:pt x="73" y="40"/>
                    <a:pt x="7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îsḷíḓè"/>
            <p:cNvSpPr/>
            <p:nvPr/>
          </p:nvSpPr>
          <p:spPr bwMode="auto">
            <a:xfrm>
              <a:off x="6164263" y="1416051"/>
              <a:ext cx="715963" cy="717550"/>
            </a:xfrm>
            <a:custGeom>
              <a:avLst/>
              <a:gdLst>
                <a:gd name="T0" fmla="*/ 284 w 290"/>
                <a:gd name="T1" fmla="*/ 187 h 291"/>
                <a:gd name="T2" fmla="*/ 289 w 290"/>
                <a:gd name="T3" fmla="*/ 154 h 291"/>
                <a:gd name="T4" fmla="*/ 287 w 290"/>
                <a:gd name="T5" fmla="*/ 120 h 291"/>
                <a:gd name="T6" fmla="*/ 257 w 290"/>
                <a:gd name="T7" fmla="*/ 123 h 291"/>
                <a:gd name="T8" fmla="*/ 247 w 290"/>
                <a:gd name="T9" fmla="*/ 94 h 291"/>
                <a:gd name="T10" fmla="*/ 273 w 290"/>
                <a:gd name="T11" fmla="*/ 77 h 291"/>
                <a:gd name="T12" fmla="*/ 228 w 290"/>
                <a:gd name="T13" fmla="*/ 27 h 291"/>
                <a:gd name="T14" fmla="*/ 208 w 290"/>
                <a:gd name="T15" fmla="*/ 51 h 291"/>
                <a:gd name="T16" fmla="*/ 181 w 290"/>
                <a:gd name="T17" fmla="*/ 37 h 291"/>
                <a:gd name="T18" fmla="*/ 187 w 290"/>
                <a:gd name="T19" fmla="*/ 7 h 291"/>
                <a:gd name="T20" fmla="*/ 153 w 290"/>
                <a:gd name="T21" fmla="*/ 1 h 291"/>
                <a:gd name="T22" fmla="*/ 120 w 290"/>
                <a:gd name="T23" fmla="*/ 3 h 291"/>
                <a:gd name="T24" fmla="*/ 122 w 290"/>
                <a:gd name="T25" fmla="*/ 34 h 291"/>
                <a:gd name="T26" fmla="*/ 94 w 290"/>
                <a:gd name="T27" fmla="*/ 44 h 291"/>
                <a:gd name="T28" fmla="*/ 77 w 290"/>
                <a:gd name="T29" fmla="*/ 18 h 291"/>
                <a:gd name="T30" fmla="*/ 26 w 290"/>
                <a:gd name="T31" fmla="*/ 63 h 291"/>
                <a:gd name="T32" fmla="*/ 50 w 290"/>
                <a:gd name="T33" fmla="*/ 83 h 291"/>
                <a:gd name="T34" fmla="*/ 37 w 290"/>
                <a:gd name="T35" fmla="*/ 110 h 291"/>
                <a:gd name="T36" fmla="*/ 6 w 290"/>
                <a:gd name="T37" fmla="*/ 104 h 291"/>
                <a:gd name="T38" fmla="*/ 0 w 290"/>
                <a:gd name="T39" fmla="*/ 137 h 291"/>
                <a:gd name="T40" fmla="*/ 2 w 290"/>
                <a:gd name="T41" fmla="*/ 171 h 291"/>
                <a:gd name="T42" fmla="*/ 33 w 290"/>
                <a:gd name="T43" fmla="*/ 168 h 291"/>
                <a:gd name="T44" fmla="*/ 43 w 290"/>
                <a:gd name="T45" fmla="*/ 197 h 291"/>
                <a:gd name="T46" fmla="*/ 17 w 290"/>
                <a:gd name="T47" fmla="*/ 214 h 291"/>
                <a:gd name="T48" fmla="*/ 62 w 290"/>
                <a:gd name="T49" fmla="*/ 264 h 291"/>
                <a:gd name="T50" fmla="*/ 82 w 290"/>
                <a:gd name="T51" fmla="*/ 241 h 291"/>
                <a:gd name="T52" fmla="*/ 109 w 290"/>
                <a:gd name="T53" fmla="*/ 254 h 291"/>
                <a:gd name="T54" fmla="*/ 103 w 290"/>
                <a:gd name="T55" fmla="*/ 284 h 291"/>
                <a:gd name="T56" fmla="*/ 136 w 290"/>
                <a:gd name="T57" fmla="*/ 290 h 291"/>
                <a:gd name="T58" fmla="*/ 170 w 290"/>
                <a:gd name="T59" fmla="*/ 288 h 291"/>
                <a:gd name="T60" fmla="*/ 168 w 290"/>
                <a:gd name="T61" fmla="*/ 257 h 291"/>
                <a:gd name="T62" fmla="*/ 196 w 290"/>
                <a:gd name="T63" fmla="*/ 247 h 291"/>
                <a:gd name="T64" fmla="*/ 213 w 290"/>
                <a:gd name="T65" fmla="*/ 273 h 291"/>
                <a:gd name="T66" fmla="*/ 264 w 290"/>
                <a:gd name="T67" fmla="*/ 228 h 291"/>
                <a:gd name="T68" fmla="*/ 240 w 290"/>
                <a:gd name="T69" fmla="*/ 209 h 291"/>
                <a:gd name="T70" fmla="*/ 253 w 290"/>
                <a:gd name="T71" fmla="*/ 181 h 291"/>
                <a:gd name="T72" fmla="*/ 284 w 290"/>
                <a:gd name="T73" fmla="*/ 187 h 291"/>
                <a:gd name="T74" fmla="*/ 140 w 290"/>
                <a:gd name="T75" fmla="*/ 226 h 291"/>
                <a:gd name="T76" fmla="*/ 65 w 290"/>
                <a:gd name="T77" fmla="*/ 141 h 291"/>
                <a:gd name="T78" fmla="*/ 150 w 290"/>
                <a:gd name="T79" fmla="*/ 65 h 291"/>
                <a:gd name="T80" fmla="*/ 225 w 290"/>
                <a:gd name="T81" fmla="*/ 150 h 291"/>
                <a:gd name="T82" fmla="*/ 140 w 290"/>
                <a:gd name="T83"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291">
                  <a:moveTo>
                    <a:pt x="284" y="187"/>
                  </a:moveTo>
                  <a:cubicBezTo>
                    <a:pt x="287" y="177"/>
                    <a:pt x="289" y="166"/>
                    <a:pt x="289" y="154"/>
                  </a:cubicBezTo>
                  <a:cubicBezTo>
                    <a:pt x="290" y="143"/>
                    <a:pt x="289" y="131"/>
                    <a:pt x="287" y="120"/>
                  </a:cubicBezTo>
                  <a:cubicBezTo>
                    <a:pt x="257" y="123"/>
                    <a:pt x="257" y="123"/>
                    <a:pt x="257" y="123"/>
                  </a:cubicBezTo>
                  <a:cubicBezTo>
                    <a:pt x="255" y="113"/>
                    <a:pt x="251" y="103"/>
                    <a:pt x="247" y="94"/>
                  </a:cubicBezTo>
                  <a:cubicBezTo>
                    <a:pt x="273" y="77"/>
                    <a:pt x="273" y="77"/>
                    <a:pt x="273" y="77"/>
                  </a:cubicBezTo>
                  <a:cubicBezTo>
                    <a:pt x="262" y="57"/>
                    <a:pt x="246" y="40"/>
                    <a:pt x="228" y="27"/>
                  </a:cubicBezTo>
                  <a:cubicBezTo>
                    <a:pt x="208" y="51"/>
                    <a:pt x="208" y="51"/>
                    <a:pt x="208" y="51"/>
                  </a:cubicBezTo>
                  <a:cubicBezTo>
                    <a:pt x="200" y="45"/>
                    <a:pt x="190" y="40"/>
                    <a:pt x="181" y="37"/>
                  </a:cubicBezTo>
                  <a:cubicBezTo>
                    <a:pt x="187" y="7"/>
                    <a:pt x="187" y="7"/>
                    <a:pt x="187" y="7"/>
                  </a:cubicBezTo>
                  <a:cubicBezTo>
                    <a:pt x="176" y="4"/>
                    <a:pt x="165" y="2"/>
                    <a:pt x="153" y="1"/>
                  </a:cubicBezTo>
                  <a:cubicBezTo>
                    <a:pt x="142" y="0"/>
                    <a:pt x="131" y="1"/>
                    <a:pt x="120" y="3"/>
                  </a:cubicBezTo>
                  <a:cubicBezTo>
                    <a:pt x="122" y="34"/>
                    <a:pt x="122" y="34"/>
                    <a:pt x="122" y="34"/>
                  </a:cubicBezTo>
                  <a:cubicBezTo>
                    <a:pt x="112" y="36"/>
                    <a:pt x="103" y="39"/>
                    <a:pt x="94" y="44"/>
                  </a:cubicBezTo>
                  <a:cubicBezTo>
                    <a:pt x="77" y="18"/>
                    <a:pt x="77" y="18"/>
                    <a:pt x="77" y="18"/>
                  </a:cubicBezTo>
                  <a:cubicBezTo>
                    <a:pt x="57" y="29"/>
                    <a:pt x="39" y="44"/>
                    <a:pt x="26" y="63"/>
                  </a:cubicBezTo>
                  <a:cubicBezTo>
                    <a:pt x="50" y="83"/>
                    <a:pt x="50" y="83"/>
                    <a:pt x="50" y="83"/>
                  </a:cubicBezTo>
                  <a:cubicBezTo>
                    <a:pt x="44" y="91"/>
                    <a:pt x="40" y="100"/>
                    <a:pt x="37" y="110"/>
                  </a:cubicBezTo>
                  <a:cubicBezTo>
                    <a:pt x="6" y="104"/>
                    <a:pt x="6" y="104"/>
                    <a:pt x="6" y="104"/>
                  </a:cubicBezTo>
                  <a:cubicBezTo>
                    <a:pt x="3" y="114"/>
                    <a:pt x="1" y="126"/>
                    <a:pt x="0" y="137"/>
                  </a:cubicBezTo>
                  <a:cubicBezTo>
                    <a:pt x="0" y="149"/>
                    <a:pt x="1" y="160"/>
                    <a:pt x="2" y="171"/>
                  </a:cubicBezTo>
                  <a:cubicBezTo>
                    <a:pt x="33" y="168"/>
                    <a:pt x="33" y="168"/>
                    <a:pt x="33" y="168"/>
                  </a:cubicBezTo>
                  <a:cubicBezTo>
                    <a:pt x="35" y="178"/>
                    <a:pt x="39" y="188"/>
                    <a:pt x="43" y="197"/>
                  </a:cubicBezTo>
                  <a:cubicBezTo>
                    <a:pt x="17" y="214"/>
                    <a:pt x="17" y="214"/>
                    <a:pt x="17" y="214"/>
                  </a:cubicBezTo>
                  <a:cubicBezTo>
                    <a:pt x="28" y="234"/>
                    <a:pt x="44" y="251"/>
                    <a:pt x="62" y="264"/>
                  </a:cubicBezTo>
                  <a:cubicBezTo>
                    <a:pt x="82" y="241"/>
                    <a:pt x="82" y="241"/>
                    <a:pt x="82" y="241"/>
                  </a:cubicBezTo>
                  <a:cubicBezTo>
                    <a:pt x="90" y="246"/>
                    <a:pt x="100" y="251"/>
                    <a:pt x="109" y="254"/>
                  </a:cubicBezTo>
                  <a:cubicBezTo>
                    <a:pt x="103" y="284"/>
                    <a:pt x="103" y="284"/>
                    <a:pt x="103" y="284"/>
                  </a:cubicBezTo>
                  <a:cubicBezTo>
                    <a:pt x="114" y="287"/>
                    <a:pt x="125" y="289"/>
                    <a:pt x="136" y="290"/>
                  </a:cubicBezTo>
                  <a:cubicBezTo>
                    <a:pt x="148" y="291"/>
                    <a:pt x="159" y="290"/>
                    <a:pt x="170" y="288"/>
                  </a:cubicBezTo>
                  <a:cubicBezTo>
                    <a:pt x="168" y="257"/>
                    <a:pt x="168" y="257"/>
                    <a:pt x="168" y="257"/>
                  </a:cubicBezTo>
                  <a:cubicBezTo>
                    <a:pt x="178" y="255"/>
                    <a:pt x="187" y="252"/>
                    <a:pt x="196" y="247"/>
                  </a:cubicBezTo>
                  <a:cubicBezTo>
                    <a:pt x="213" y="273"/>
                    <a:pt x="213" y="273"/>
                    <a:pt x="213" y="273"/>
                  </a:cubicBezTo>
                  <a:cubicBezTo>
                    <a:pt x="233" y="262"/>
                    <a:pt x="251" y="247"/>
                    <a:pt x="264" y="228"/>
                  </a:cubicBezTo>
                  <a:cubicBezTo>
                    <a:pt x="240" y="209"/>
                    <a:pt x="240" y="209"/>
                    <a:pt x="240" y="209"/>
                  </a:cubicBezTo>
                  <a:cubicBezTo>
                    <a:pt x="246" y="200"/>
                    <a:pt x="250" y="191"/>
                    <a:pt x="253" y="181"/>
                  </a:cubicBezTo>
                  <a:lnTo>
                    <a:pt x="284" y="187"/>
                  </a:lnTo>
                  <a:close/>
                  <a:moveTo>
                    <a:pt x="140" y="226"/>
                  </a:moveTo>
                  <a:cubicBezTo>
                    <a:pt x="96" y="223"/>
                    <a:pt x="62" y="185"/>
                    <a:pt x="65" y="141"/>
                  </a:cubicBezTo>
                  <a:cubicBezTo>
                    <a:pt x="67" y="97"/>
                    <a:pt x="105" y="63"/>
                    <a:pt x="150" y="65"/>
                  </a:cubicBezTo>
                  <a:cubicBezTo>
                    <a:pt x="194" y="68"/>
                    <a:pt x="228" y="106"/>
                    <a:pt x="225" y="150"/>
                  </a:cubicBezTo>
                  <a:cubicBezTo>
                    <a:pt x="223" y="195"/>
                    <a:pt x="185" y="229"/>
                    <a:pt x="140" y="226"/>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íşlïḍé"/>
            <p:cNvSpPr/>
            <p:nvPr/>
          </p:nvSpPr>
          <p:spPr bwMode="auto">
            <a:xfrm>
              <a:off x="5354638" y="1385888"/>
              <a:ext cx="58738" cy="60325"/>
            </a:xfrm>
            <a:custGeom>
              <a:avLst/>
              <a:gdLst>
                <a:gd name="T0" fmla="*/ 22 w 24"/>
                <a:gd name="T1" fmla="*/ 12 h 24"/>
                <a:gd name="T2" fmla="*/ 20 w 24"/>
                <a:gd name="T3" fmla="*/ 12 h 24"/>
                <a:gd name="T4" fmla="*/ 12 w 24"/>
                <a:gd name="T5" fmla="*/ 20 h 24"/>
                <a:gd name="T6" fmla="*/ 4 w 24"/>
                <a:gd name="T7" fmla="*/ 12 h 24"/>
                <a:gd name="T8" fmla="*/ 12 w 24"/>
                <a:gd name="T9" fmla="*/ 4 h 24"/>
                <a:gd name="T10" fmla="*/ 20 w 24"/>
                <a:gd name="T11" fmla="*/ 12 h 24"/>
                <a:gd name="T12" fmla="*/ 22 w 24"/>
                <a:gd name="T13" fmla="*/ 12 h 24"/>
                <a:gd name="T14" fmla="*/ 24 w 24"/>
                <a:gd name="T15" fmla="*/ 12 h 24"/>
                <a:gd name="T16" fmla="*/ 12 w 24"/>
                <a:gd name="T17" fmla="*/ 0 h 24"/>
                <a:gd name="T18" fmla="*/ 0 w 24"/>
                <a:gd name="T19" fmla="*/ 12 h 24"/>
                <a:gd name="T20" fmla="*/ 12 w 24"/>
                <a:gd name="T21" fmla="*/ 24 h 24"/>
                <a:gd name="T22" fmla="*/ 24 w 24"/>
                <a:gd name="T23" fmla="*/ 12 h 24"/>
                <a:gd name="T24" fmla="*/ 22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2" y="12"/>
                  </a:moveTo>
                  <a:cubicBezTo>
                    <a:pt x="20" y="12"/>
                    <a:pt x="20" y="12"/>
                    <a:pt x="20" y="12"/>
                  </a:cubicBezTo>
                  <a:cubicBezTo>
                    <a:pt x="20" y="16"/>
                    <a:pt x="16" y="20"/>
                    <a:pt x="12" y="20"/>
                  </a:cubicBezTo>
                  <a:cubicBezTo>
                    <a:pt x="7" y="20"/>
                    <a:pt x="4" y="16"/>
                    <a:pt x="4" y="12"/>
                  </a:cubicBezTo>
                  <a:cubicBezTo>
                    <a:pt x="4" y="7"/>
                    <a:pt x="7" y="4"/>
                    <a:pt x="12" y="4"/>
                  </a:cubicBezTo>
                  <a:cubicBezTo>
                    <a:pt x="16" y="4"/>
                    <a:pt x="20" y="7"/>
                    <a:pt x="20" y="12"/>
                  </a:cubicBezTo>
                  <a:cubicBezTo>
                    <a:pt x="22" y="12"/>
                    <a:pt x="22" y="12"/>
                    <a:pt x="22" y="12"/>
                  </a:cubicBezTo>
                  <a:cubicBezTo>
                    <a:pt x="24" y="12"/>
                    <a:pt x="24" y="12"/>
                    <a:pt x="24" y="12"/>
                  </a:cubicBezTo>
                  <a:cubicBezTo>
                    <a:pt x="24" y="5"/>
                    <a:pt x="18" y="0"/>
                    <a:pt x="12" y="0"/>
                  </a:cubicBezTo>
                  <a:cubicBezTo>
                    <a:pt x="5" y="0"/>
                    <a:pt x="0" y="5"/>
                    <a:pt x="0" y="12"/>
                  </a:cubicBezTo>
                  <a:cubicBezTo>
                    <a:pt x="0" y="18"/>
                    <a:pt x="5" y="24"/>
                    <a:pt x="12" y="24"/>
                  </a:cubicBezTo>
                  <a:cubicBezTo>
                    <a:pt x="18" y="24"/>
                    <a:pt x="24" y="18"/>
                    <a:pt x="24" y="12"/>
                  </a:cubicBezTo>
                  <a:lnTo>
                    <a:pt x="22" y="12"/>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ṡlîḑê"/>
            <p:cNvSpPr/>
            <p:nvPr/>
          </p:nvSpPr>
          <p:spPr bwMode="auto">
            <a:xfrm>
              <a:off x="7666038" y="1874838"/>
              <a:ext cx="60325" cy="58738"/>
            </a:xfrm>
            <a:custGeom>
              <a:avLst/>
              <a:gdLst>
                <a:gd name="T0" fmla="*/ 22 w 24"/>
                <a:gd name="T1" fmla="*/ 12 h 24"/>
                <a:gd name="T2" fmla="*/ 20 w 24"/>
                <a:gd name="T3" fmla="*/ 12 h 24"/>
                <a:gd name="T4" fmla="*/ 12 w 24"/>
                <a:gd name="T5" fmla="*/ 20 h 24"/>
                <a:gd name="T6" fmla="*/ 4 w 24"/>
                <a:gd name="T7" fmla="*/ 12 h 24"/>
                <a:gd name="T8" fmla="*/ 12 w 24"/>
                <a:gd name="T9" fmla="*/ 4 h 24"/>
                <a:gd name="T10" fmla="*/ 20 w 24"/>
                <a:gd name="T11" fmla="*/ 12 h 24"/>
                <a:gd name="T12" fmla="*/ 22 w 24"/>
                <a:gd name="T13" fmla="*/ 12 h 24"/>
                <a:gd name="T14" fmla="*/ 24 w 24"/>
                <a:gd name="T15" fmla="*/ 12 h 24"/>
                <a:gd name="T16" fmla="*/ 12 w 24"/>
                <a:gd name="T17" fmla="*/ 0 h 24"/>
                <a:gd name="T18" fmla="*/ 0 w 24"/>
                <a:gd name="T19" fmla="*/ 12 h 24"/>
                <a:gd name="T20" fmla="*/ 12 w 24"/>
                <a:gd name="T21" fmla="*/ 24 h 24"/>
                <a:gd name="T22" fmla="*/ 24 w 24"/>
                <a:gd name="T23" fmla="*/ 12 h 24"/>
                <a:gd name="T24" fmla="*/ 22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2" y="12"/>
                  </a:moveTo>
                  <a:cubicBezTo>
                    <a:pt x="20" y="12"/>
                    <a:pt x="20" y="12"/>
                    <a:pt x="20" y="12"/>
                  </a:cubicBezTo>
                  <a:cubicBezTo>
                    <a:pt x="20" y="17"/>
                    <a:pt x="16" y="20"/>
                    <a:pt x="12" y="20"/>
                  </a:cubicBezTo>
                  <a:cubicBezTo>
                    <a:pt x="8" y="20"/>
                    <a:pt x="4" y="17"/>
                    <a:pt x="4" y="12"/>
                  </a:cubicBezTo>
                  <a:cubicBezTo>
                    <a:pt x="4" y="8"/>
                    <a:pt x="8" y="4"/>
                    <a:pt x="12" y="4"/>
                  </a:cubicBezTo>
                  <a:cubicBezTo>
                    <a:pt x="16" y="4"/>
                    <a:pt x="20" y="8"/>
                    <a:pt x="20" y="12"/>
                  </a:cubicBezTo>
                  <a:cubicBezTo>
                    <a:pt x="22" y="12"/>
                    <a:pt x="22" y="12"/>
                    <a:pt x="22" y="12"/>
                  </a:cubicBezTo>
                  <a:cubicBezTo>
                    <a:pt x="24" y="12"/>
                    <a:pt x="24" y="12"/>
                    <a:pt x="24" y="12"/>
                  </a:cubicBezTo>
                  <a:cubicBezTo>
                    <a:pt x="24" y="6"/>
                    <a:pt x="19" y="0"/>
                    <a:pt x="12" y="0"/>
                  </a:cubicBezTo>
                  <a:cubicBezTo>
                    <a:pt x="6" y="0"/>
                    <a:pt x="0" y="6"/>
                    <a:pt x="0" y="12"/>
                  </a:cubicBezTo>
                  <a:cubicBezTo>
                    <a:pt x="0" y="19"/>
                    <a:pt x="6" y="24"/>
                    <a:pt x="12" y="24"/>
                  </a:cubicBezTo>
                  <a:cubicBezTo>
                    <a:pt x="19" y="24"/>
                    <a:pt x="24" y="19"/>
                    <a:pt x="24" y="12"/>
                  </a:cubicBezTo>
                  <a:lnTo>
                    <a:pt x="22" y="12"/>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ŝľiḍê"/>
            <p:cNvSpPr/>
            <p:nvPr/>
          </p:nvSpPr>
          <p:spPr bwMode="auto">
            <a:xfrm>
              <a:off x="2932113" y="2532063"/>
              <a:ext cx="58738" cy="58738"/>
            </a:xfrm>
            <a:custGeom>
              <a:avLst/>
              <a:gdLst>
                <a:gd name="T0" fmla="*/ 22 w 24"/>
                <a:gd name="T1" fmla="*/ 12 h 24"/>
                <a:gd name="T2" fmla="*/ 20 w 24"/>
                <a:gd name="T3" fmla="*/ 12 h 24"/>
                <a:gd name="T4" fmla="*/ 12 w 24"/>
                <a:gd name="T5" fmla="*/ 20 h 24"/>
                <a:gd name="T6" fmla="*/ 4 w 24"/>
                <a:gd name="T7" fmla="*/ 12 h 24"/>
                <a:gd name="T8" fmla="*/ 12 w 24"/>
                <a:gd name="T9" fmla="*/ 4 h 24"/>
                <a:gd name="T10" fmla="*/ 20 w 24"/>
                <a:gd name="T11" fmla="*/ 12 h 24"/>
                <a:gd name="T12" fmla="*/ 22 w 24"/>
                <a:gd name="T13" fmla="*/ 12 h 24"/>
                <a:gd name="T14" fmla="*/ 24 w 24"/>
                <a:gd name="T15" fmla="*/ 12 h 24"/>
                <a:gd name="T16" fmla="*/ 12 w 24"/>
                <a:gd name="T17" fmla="*/ 0 h 24"/>
                <a:gd name="T18" fmla="*/ 0 w 24"/>
                <a:gd name="T19" fmla="*/ 12 h 24"/>
                <a:gd name="T20" fmla="*/ 12 w 24"/>
                <a:gd name="T21" fmla="*/ 24 h 24"/>
                <a:gd name="T22" fmla="*/ 24 w 24"/>
                <a:gd name="T23" fmla="*/ 12 h 24"/>
                <a:gd name="T24" fmla="*/ 22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2" y="12"/>
                  </a:moveTo>
                  <a:cubicBezTo>
                    <a:pt x="20" y="12"/>
                    <a:pt x="20" y="12"/>
                    <a:pt x="20" y="12"/>
                  </a:cubicBezTo>
                  <a:cubicBezTo>
                    <a:pt x="20" y="16"/>
                    <a:pt x="16" y="20"/>
                    <a:pt x="12" y="20"/>
                  </a:cubicBezTo>
                  <a:cubicBezTo>
                    <a:pt x="8" y="20"/>
                    <a:pt x="4" y="16"/>
                    <a:pt x="4" y="12"/>
                  </a:cubicBezTo>
                  <a:cubicBezTo>
                    <a:pt x="4" y="8"/>
                    <a:pt x="8" y="4"/>
                    <a:pt x="12" y="4"/>
                  </a:cubicBezTo>
                  <a:cubicBezTo>
                    <a:pt x="16" y="4"/>
                    <a:pt x="20" y="8"/>
                    <a:pt x="20" y="12"/>
                  </a:cubicBezTo>
                  <a:cubicBezTo>
                    <a:pt x="22" y="12"/>
                    <a:pt x="22" y="12"/>
                    <a:pt x="22" y="12"/>
                  </a:cubicBezTo>
                  <a:cubicBezTo>
                    <a:pt x="24" y="12"/>
                    <a:pt x="24" y="12"/>
                    <a:pt x="24" y="12"/>
                  </a:cubicBezTo>
                  <a:cubicBezTo>
                    <a:pt x="24" y="5"/>
                    <a:pt x="19" y="0"/>
                    <a:pt x="12" y="0"/>
                  </a:cubicBezTo>
                  <a:cubicBezTo>
                    <a:pt x="6" y="0"/>
                    <a:pt x="0" y="5"/>
                    <a:pt x="0" y="12"/>
                  </a:cubicBezTo>
                  <a:cubicBezTo>
                    <a:pt x="0" y="18"/>
                    <a:pt x="6" y="24"/>
                    <a:pt x="12" y="24"/>
                  </a:cubicBezTo>
                  <a:cubicBezTo>
                    <a:pt x="19" y="24"/>
                    <a:pt x="24" y="18"/>
                    <a:pt x="24" y="12"/>
                  </a:cubicBezTo>
                  <a:lnTo>
                    <a:pt x="22" y="12"/>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ïş1îḍê"/>
            <p:cNvSpPr/>
            <p:nvPr/>
          </p:nvSpPr>
          <p:spPr bwMode="auto">
            <a:xfrm>
              <a:off x="7456488" y="4405313"/>
              <a:ext cx="58738" cy="55563"/>
            </a:xfrm>
            <a:custGeom>
              <a:avLst/>
              <a:gdLst>
                <a:gd name="T0" fmla="*/ 22 w 24"/>
                <a:gd name="T1" fmla="*/ 11 h 23"/>
                <a:gd name="T2" fmla="*/ 20 w 24"/>
                <a:gd name="T3" fmla="*/ 11 h 23"/>
                <a:gd name="T4" fmla="*/ 12 w 24"/>
                <a:gd name="T5" fmla="*/ 19 h 23"/>
                <a:gd name="T6" fmla="*/ 4 w 24"/>
                <a:gd name="T7" fmla="*/ 11 h 23"/>
                <a:gd name="T8" fmla="*/ 12 w 24"/>
                <a:gd name="T9" fmla="*/ 4 h 23"/>
                <a:gd name="T10" fmla="*/ 20 w 24"/>
                <a:gd name="T11" fmla="*/ 11 h 23"/>
                <a:gd name="T12" fmla="*/ 22 w 24"/>
                <a:gd name="T13" fmla="*/ 11 h 23"/>
                <a:gd name="T14" fmla="*/ 24 w 24"/>
                <a:gd name="T15" fmla="*/ 11 h 23"/>
                <a:gd name="T16" fmla="*/ 12 w 24"/>
                <a:gd name="T17" fmla="*/ 0 h 23"/>
                <a:gd name="T18" fmla="*/ 0 w 24"/>
                <a:gd name="T19" fmla="*/ 11 h 23"/>
                <a:gd name="T20" fmla="*/ 12 w 24"/>
                <a:gd name="T21" fmla="*/ 23 h 23"/>
                <a:gd name="T22" fmla="*/ 24 w 24"/>
                <a:gd name="T23" fmla="*/ 11 h 23"/>
                <a:gd name="T24" fmla="*/ 22 w 24"/>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3">
                  <a:moveTo>
                    <a:pt x="22" y="11"/>
                  </a:moveTo>
                  <a:cubicBezTo>
                    <a:pt x="20" y="11"/>
                    <a:pt x="20" y="11"/>
                    <a:pt x="20" y="11"/>
                  </a:cubicBezTo>
                  <a:cubicBezTo>
                    <a:pt x="20" y="16"/>
                    <a:pt x="17" y="19"/>
                    <a:pt x="12" y="19"/>
                  </a:cubicBezTo>
                  <a:cubicBezTo>
                    <a:pt x="8" y="19"/>
                    <a:pt x="4" y="16"/>
                    <a:pt x="4" y="11"/>
                  </a:cubicBezTo>
                  <a:cubicBezTo>
                    <a:pt x="4" y="7"/>
                    <a:pt x="8" y="4"/>
                    <a:pt x="12" y="4"/>
                  </a:cubicBezTo>
                  <a:cubicBezTo>
                    <a:pt x="17" y="4"/>
                    <a:pt x="20" y="7"/>
                    <a:pt x="20" y="11"/>
                  </a:cubicBezTo>
                  <a:cubicBezTo>
                    <a:pt x="22" y="11"/>
                    <a:pt x="22" y="11"/>
                    <a:pt x="22" y="11"/>
                  </a:cubicBezTo>
                  <a:cubicBezTo>
                    <a:pt x="24" y="11"/>
                    <a:pt x="24" y="11"/>
                    <a:pt x="24" y="11"/>
                  </a:cubicBezTo>
                  <a:cubicBezTo>
                    <a:pt x="24" y="5"/>
                    <a:pt x="19" y="0"/>
                    <a:pt x="12" y="0"/>
                  </a:cubicBezTo>
                  <a:cubicBezTo>
                    <a:pt x="6" y="0"/>
                    <a:pt x="0" y="5"/>
                    <a:pt x="0" y="11"/>
                  </a:cubicBezTo>
                  <a:cubicBezTo>
                    <a:pt x="0" y="18"/>
                    <a:pt x="6" y="23"/>
                    <a:pt x="12" y="23"/>
                  </a:cubicBezTo>
                  <a:cubicBezTo>
                    <a:pt x="19" y="23"/>
                    <a:pt x="24" y="18"/>
                    <a:pt x="24" y="11"/>
                  </a:cubicBezTo>
                  <a:lnTo>
                    <a:pt x="22" y="11"/>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şļîďé"/>
            <p:cNvSpPr/>
            <p:nvPr/>
          </p:nvSpPr>
          <p:spPr bwMode="auto">
            <a:xfrm>
              <a:off x="9009063" y="3359151"/>
              <a:ext cx="58738" cy="57150"/>
            </a:xfrm>
            <a:custGeom>
              <a:avLst/>
              <a:gdLst>
                <a:gd name="T0" fmla="*/ 22 w 24"/>
                <a:gd name="T1" fmla="*/ 12 h 23"/>
                <a:gd name="T2" fmla="*/ 20 w 24"/>
                <a:gd name="T3" fmla="*/ 12 h 23"/>
                <a:gd name="T4" fmla="*/ 12 w 24"/>
                <a:gd name="T5" fmla="*/ 19 h 23"/>
                <a:gd name="T6" fmla="*/ 4 w 24"/>
                <a:gd name="T7" fmla="*/ 12 h 23"/>
                <a:gd name="T8" fmla="*/ 12 w 24"/>
                <a:gd name="T9" fmla="*/ 4 h 23"/>
                <a:gd name="T10" fmla="*/ 20 w 24"/>
                <a:gd name="T11" fmla="*/ 12 h 23"/>
                <a:gd name="T12" fmla="*/ 22 w 24"/>
                <a:gd name="T13" fmla="*/ 12 h 23"/>
                <a:gd name="T14" fmla="*/ 24 w 24"/>
                <a:gd name="T15" fmla="*/ 12 h 23"/>
                <a:gd name="T16" fmla="*/ 12 w 24"/>
                <a:gd name="T17" fmla="*/ 0 h 23"/>
                <a:gd name="T18" fmla="*/ 0 w 24"/>
                <a:gd name="T19" fmla="*/ 12 h 23"/>
                <a:gd name="T20" fmla="*/ 12 w 24"/>
                <a:gd name="T21" fmla="*/ 23 h 23"/>
                <a:gd name="T22" fmla="*/ 24 w 24"/>
                <a:gd name="T23" fmla="*/ 12 h 23"/>
                <a:gd name="T24" fmla="*/ 22 w 24"/>
                <a:gd name="T2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3">
                  <a:moveTo>
                    <a:pt x="22" y="12"/>
                  </a:moveTo>
                  <a:cubicBezTo>
                    <a:pt x="20" y="12"/>
                    <a:pt x="20" y="12"/>
                    <a:pt x="20" y="12"/>
                  </a:cubicBezTo>
                  <a:cubicBezTo>
                    <a:pt x="20" y="16"/>
                    <a:pt x="16" y="19"/>
                    <a:pt x="12" y="19"/>
                  </a:cubicBezTo>
                  <a:cubicBezTo>
                    <a:pt x="8" y="19"/>
                    <a:pt x="4" y="16"/>
                    <a:pt x="4" y="12"/>
                  </a:cubicBezTo>
                  <a:cubicBezTo>
                    <a:pt x="4" y="7"/>
                    <a:pt x="8" y="4"/>
                    <a:pt x="12" y="4"/>
                  </a:cubicBezTo>
                  <a:cubicBezTo>
                    <a:pt x="16" y="4"/>
                    <a:pt x="20" y="7"/>
                    <a:pt x="20" y="12"/>
                  </a:cubicBezTo>
                  <a:cubicBezTo>
                    <a:pt x="22" y="12"/>
                    <a:pt x="22" y="12"/>
                    <a:pt x="22" y="12"/>
                  </a:cubicBezTo>
                  <a:cubicBezTo>
                    <a:pt x="24" y="12"/>
                    <a:pt x="24" y="12"/>
                    <a:pt x="24" y="12"/>
                  </a:cubicBezTo>
                  <a:cubicBezTo>
                    <a:pt x="24" y="5"/>
                    <a:pt x="18" y="0"/>
                    <a:pt x="12" y="0"/>
                  </a:cubicBezTo>
                  <a:cubicBezTo>
                    <a:pt x="5" y="0"/>
                    <a:pt x="0" y="5"/>
                    <a:pt x="0" y="12"/>
                  </a:cubicBezTo>
                  <a:cubicBezTo>
                    <a:pt x="0" y="18"/>
                    <a:pt x="5" y="23"/>
                    <a:pt x="12" y="23"/>
                  </a:cubicBezTo>
                  <a:cubicBezTo>
                    <a:pt x="18" y="23"/>
                    <a:pt x="24" y="18"/>
                    <a:pt x="24" y="12"/>
                  </a:cubicBezTo>
                  <a:lnTo>
                    <a:pt x="22" y="12"/>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šḻíḓê"/>
            <p:cNvSpPr/>
            <p:nvPr/>
          </p:nvSpPr>
          <p:spPr bwMode="auto">
            <a:xfrm>
              <a:off x="3963988" y="1612901"/>
              <a:ext cx="9525" cy="49213"/>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1" name="îṧlídè"/>
            <p:cNvSpPr/>
            <p:nvPr/>
          </p:nvSpPr>
          <p:spPr bwMode="auto">
            <a:xfrm>
              <a:off x="3963988" y="1612901"/>
              <a:ext cx="9525" cy="49213"/>
            </a:xfrm>
            <a:custGeom>
              <a:avLst/>
              <a:gdLst>
                <a:gd name="T0" fmla="*/ 0 w 6"/>
                <a:gd name="T1" fmla="*/ 0 h 31"/>
                <a:gd name="T2" fmla="*/ 0 w 6"/>
                <a:gd name="T3" fmla="*/ 31 h 31"/>
                <a:gd name="T4" fmla="*/ 6 w 6"/>
                <a:gd name="T5" fmla="*/ 31 h 31"/>
                <a:gd name="T6" fmla="*/ 6 w 6"/>
                <a:gd name="T7" fmla="*/ 0 h 31"/>
              </a:gdLst>
              <a:ahLst/>
              <a:cxnLst>
                <a:cxn ang="0">
                  <a:pos x="T0" y="T1"/>
                </a:cxn>
                <a:cxn ang="0">
                  <a:pos x="T2" y="T3"/>
                </a:cxn>
                <a:cxn ang="0">
                  <a:pos x="T4" y="T5"/>
                </a:cxn>
                <a:cxn ang="0">
                  <a:pos x="T6" y="T7"/>
                </a:cxn>
              </a:cxnLst>
              <a:rect l="0" t="0" r="r" b="b"/>
              <a:pathLst>
                <a:path w="6" h="31">
                  <a:moveTo>
                    <a:pt x="0" y="0"/>
                  </a:moveTo>
                  <a:lnTo>
                    <a:pt x="0" y="31"/>
                  </a:lnTo>
                  <a:lnTo>
                    <a:pt x="6" y="31"/>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ṡlïďe"/>
            <p:cNvSpPr/>
            <p:nvPr/>
          </p:nvSpPr>
          <p:spPr bwMode="auto">
            <a:xfrm>
              <a:off x="3943351" y="1633538"/>
              <a:ext cx="49213"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3" name="îṥḷïḑê"/>
            <p:cNvSpPr/>
            <p:nvPr/>
          </p:nvSpPr>
          <p:spPr bwMode="auto">
            <a:xfrm>
              <a:off x="3943351" y="1633538"/>
              <a:ext cx="49213" cy="9525"/>
            </a:xfrm>
            <a:custGeom>
              <a:avLst/>
              <a:gdLst>
                <a:gd name="T0" fmla="*/ 31 w 31"/>
                <a:gd name="T1" fmla="*/ 0 h 6"/>
                <a:gd name="T2" fmla="*/ 0 w 31"/>
                <a:gd name="T3" fmla="*/ 0 h 6"/>
                <a:gd name="T4" fmla="*/ 0 w 31"/>
                <a:gd name="T5" fmla="*/ 6 h 6"/>
                <a:gd name="T6" fmla="*/ 31 w 31"/>
                <a:gd name="T7" fmla="*/ 6 h 6"/>
              </a:gdLst>
              <a:ahLst/>
              <a:cxnLst>
                <a:cxn ang="0">
                  <a:pos x="T0" y="T1"/>
                </a:cxn>
                <a:cxn ang="0">
                  <a:pos x="T2" y="T3"/>
                </a:cxn>
                <a:cxn ang="0">
                  <a:pos x="T4" y="T5"/>
                </a:cxn>
                <a:cxn ang="0">
                  <a:pos x="T6" y="T7"/>
                </a:cxn>
              </a:cxnLst>
              <a:rect l="0" t="0" r="r" b="b"/>
              <a:pathLst>
                <a:path w="31" h="6">
                  <a:moveTo>
                    <a:pt x="31" y="0"/>
                  </a:moveTo>
                  <a:lnTo>
                    <a:pt x="0" y="0"/>
                  </a:lnTo>
                  <a:lnTo>
                    <a:pt x="0" y="6"/>
                  </a:lnTo>
                  <a:lnTo>
                    <a:pt x="3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ŝļídè"/>
            <p:cNvSpPr/>
            <p:nvPr/>
          </p:nvSpPr>
          <p:spPr bwMode="auto">
            <a:xfrm>
              <a:off x="8186738" y="1612901"/>
              <a:ext cx="9525" cy="49213"/>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5" name="işľïḑé"/>
            <p:cNvSpPr/>
            <p:nvPr/>
          </p:nvSpPr>
          <p:spPr bwMode="auto">
            <a:xfrm>
              <a:off x="8186738" y="1612901"/>
              <a:ext cx="9525" cy="49213"/>
            </a:xfrm>
            <a:custGeom>
              <a:avLst/>
              <a:gdLst>
                <a:gd name="T0" fmla="*/ 0 w 6"/>
                <a:gd name="T1" fmla="*/ 0 h 31"/>
                <a:gd name="T2" fmla="*/ 0 w 6"/>
                <a:gd name="T3" fmla="*/ 31 h 31"/>
                <a:gd name="T4" fmla="*/ 6 w 6"/>
                <a:gd name="T5" fmla="*/ 31 h 31"/>
                <a:gd name="T6" fmla="*/ 6 w 6"/>
                <a:gd name="T7" fmla="*/ 0 h 31"/>
              </a:gdLst>
              <a:ahLst/>
              <a:cxnLst>
                <a:cxn ang="0">
                  <a:pos x="T0" y="T1"/>
                </a:cxn>
                <a:cxn ang="0">
                  <a:pos x="T2" y="T3"/>
                </a:cxn>
                <a:cxn ang="0">
                  <a:pos x="T4" y="T5"/>
                </a:cxn>
                <a:cxn ang="0">
                  <a:pos x="T6" y="T7"/>
                </a:cxn>
              </a:cxnLst>
              <a:rect l="0" t="0" r="r" b="b"/>
              <a:pathLst>
                <a:path w="6" h="31">
                  <a:moveTo>
                    <a:pt x="0" y="0"/>
                  </a:moveTo>
                  <a:lnTo>
                    <a:pt x="0" y="31"/>
                  </a:lnTo>
                  <a:lnTo>
                    <a:pt x="6" y="31"/>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ïṡḻîḍé"/>
            <p:cNvSpPr/>
            <p:nvPr/>
          </p:nvSpPr>
          <p:spPr bwMode="auto">
            <a:xfrm>
              <a:off x="8164513" y="1633538"/>
              <a:ext cx="52388"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7" name="îŝḷîďe"/>
            <p:cNvSpPr/>
            <p:nvPr/>
          </p:nvSpPr>
          <p:spPr bwMode="auto">
            <a:xfrm>
              <a:off x="8164513" y="1633538"/>
              <a:ext cx="52388" cy="9525"/>
            </a:xfrm>
            <a:custGeom>
              <a:avLst/>
              <a:gdLst>
                <a:gd name="T0" fmla="*/ 33 w 33"/>
                <a:gd name="T1" fmla="*/ 0 h 6"/>
                <a:gd name="T2" fmla="*/ 0 w 33"/>
                <a:gd name="T3" fmla="*/ 0 h 6"/>
                <a:gd name="T4" fmla="*/ 0 w 33"/>
                <a:gd name="T5" fmla="*/ 6 h 6"/>
                <a:gd name="T6" fmla="*/ 33 w 33"/>
                <a:gd name="T7" fmla="*/ 6 h 6"/>
              </a:gdLst>
              <a:ahLst/>
              <a:cxnLst>
                <a:cxn ang="0">
                  <a:pos x="T0" y="T1"/>
                </a:cxn>
                <a:cxn ang="0">
                  <a:pos x="T2" y="T3"/>
                </a:cxn>
                <a:cxn ang="0">
                  <a:pos x="T4" y="T5"/>
                </a:cxn>
                <a:cxn ang="0">
                  <a:pos x="T6" y="T7"/>
                </a:cxn>
              </a:cxnLst>
              <a:rect l="0" t="0" r="r" b="b"/>
              <a:pathLst>
                <a:path w="33" h="6">
                  <a:moveTo>
                    <a:pt x="33" y="0"/>
                  </a:moveTo>
                  <a:lnTo>
                    <a:pt x="0" y="0"/>
                  </a:lnTo>
                  <a:lnTo>
                    <a:pt x="0" y="6"/>
                  </a:lnTo>
                  <a:lnTo>
                    <a:pt x="3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şḻîdè"/>
            <p:cNvSpPr/>
            <p:nvPr/>
          </p:nvSpPr>
          <p:spPr bwMode="auto">
            <a:xfrm>
              <a:off x="5902326" y="2133601"/>
              <a:ext cx="9525" cy="49213"/>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9" name="ïşľidê"/>
            <p:cNvSpPr/>
            <p:nvPr/>
          </p:nvSpPr>
          <p:spPr bwMode="auto">
            <a:xfrm>
              <a:off x="5902326" y="2133601"/>
              <a:ext cx="9525" cy="49213"/>
            </a:xfrm>
            <a:custGeom>
              <a:avLst/>
              <a:gdLst>
                <a:gd name="T0" fmla="*/ 0 w 6"/>
                <a:gd name="T1" fmla="*/ 0 h 31"/>
                <a:gd name="T2" fmla="*/ 0 w 6"/>
                <a:gd name="T3" fmla="*/ 31 h 31"/>
                <a:gd name="T4" fmla="*/ 6 w 6"/>
                <a:gd name="T5" fmla="*/ 31 h 31"/>
                <a:gd name="T6" fmla="*/ 6 w 6"/>
                <a:gd name="T7" fmla="*/ 0 h 31"/>
              </a:gdLst>
              <a:ahLst/>
              <a:cxnLst>
                <a:cxn ang="0">
                  <a:pos x="T0" y="T1"/>
                </a:cxn>
                <a:cxn ang="0">
                  <a:pos x="T2" y="T3"/>
                </a:cxn>
                <a:cxn ang="0">
                  <a:pos x="T4" y="T5"/>
                </a:cxn>
                <a:cxn ang="0">
                  <a:pos x="T6" y="T7"/>
                </a:cxn>
              </a:cxnLst>
              <a:rect l="0" t="0" r="r" b="b"/>
              <a:pathLst>
                <a:path w="6" h="31">
                  <a:moveTo>
                    <a:pt x="0" y="0"/>
                  </a:moveTo>
                  <a:lnTo>
                    <a:pt x="0" y="31"/>
                  </a:lnTo>
                  <a:lnTo>
                    <a:pt x="6" y="31"/>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ṩḷïḋe"/>
            <p:cNvSpPr/>
            <p:nvPr/>
          </p:nvSpPr>
          <p:spPr bwMode="auto">
            <a:xfrm>
              <a:off x="5883276" y="2152651"/>
              <a:ext cx="49213"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1" name="išḷíďé"/>
            <p:cNvSpPr/>
            <p:nvPr/>
          </p:nvSpPr>
          <p:spPr bwMode="auto">
            <a:xfrm>
              <a:off x="5883276" y="2152651"/>
              <a:ext cx="49213" cy="9525"/>
            </a:xfrm>
            <a:custGeom>
              <a:avLst/>
              <a:gdLst>
                <a:gd name="T0" fmla="*/ 31 w 31"/>
                <a:gd name="T1" fmla="*/ 0 h 6"/>
                <a:gd name="T2" fmla="*/ 0 w 31"/>
                <a:gd name="T3" fmla="*/ 0 h 6"/>
                <a:gd name="T4" fmla="*/ 0 w 31"/>
                <a:gd name="T5" fmla="*/ 6 h 6"/>
                <a:gd name="T6" fmla="*/ 31 w 31"/>
                <a:gd name="T7" fmla="*/ 6 h 6"/>
              </a:gdLst>
              <a:ahLst/>
              <a:cxnLst>
                <a:cxn ang="0">
                  <a:pos x="T0" y="T1"/>
                </a:cxn>
                <a:cxn ang="0">
                  <a:pos x="T2" y="T3"/>
                </a:cxn>
                <a:cxn ang="0">
                  <a:pos x="T4" y="T5"/>
                </a:cxn>
                <a:cxn ang="0">
                  <a:pos x="T6" y="T7"/>
                </a:cxn>
              </a:cxnLst>
              <a:rect l="0" t="0" r="r" b="b"/>
              <a:pathLst>
                <a:path w="31" h="6">
                  <a:moveTo>
                    <a:pt x="31" y="0"/>
                  </a:moveTo>
                  <a:lnTo>
                    <a:pt x="0" y="0"/>
                  </a:lnTo>
                  <a:lnTo>
                    <a:pt x="0" y="6"/>
                  </a:lnTo>
                  <a:lnTo>
                    <a:pt x="3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iš1iḍê"/>
            <p:cNvSpPr/>
            <p:nvPr/>
          </p:nvSpPr>
          <p:spPr bwMode="auto">
            <a:xfrm>
              <a:off x="3692526" y="4432301"/>
              <a:ext cx="9525" cy="50800"/>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3" name="ïṣḷîḍe"/>
            <p:cNvSpPr/>
            <p:nvPr/>
          </p:nvSpPr>
          <p:spPr bwMode="auto">
            <a:xfrm>
              <a:off x="3692526" y="4432301"/>
              <a:ext cx="9525" cy="50800"/>
            </a:xfrm>
            <a:custGeom>
              <a:avLst/>
              <a:gdLst>
                <a:gd name="T0" fmla="*/ 0 w 6"/>
                <a:gd name="T1" fmla="*/ 0 h 32"/>
                <a:gd name="T2" fmla="*/ 0 w 6"/>
                <a:gd name="T3" fmla="*/ 32 h 32"/>
                <a:gd name="T4" fmla="*/ 6 w 6"/>
                <a:gd name="T5" fmla="*/ 32 h 32"/>
                <a:gd name="T6" fmla="*/ 6 w 6"/>
                <a:gd name="T7" fmla="*/ 0 h 32"/>
              </a:gdLst>
              <a:ahLst/>
              <a:cxnLst>
                <a:cxn ang="0">
                  <a:pos x="T0" y="T1"/>
                </a:cxn>
                <a:cxn ang="0">
                  <a:pos x="T2" y="T3"/>
                </a:cxn>
                <a:cxn ang="0">
                  <a:pos x="T4" y="T5"/>
                </a:cxn>
                <a:cxn ang="0">
                  <a:pos x="T6" y="T7"/>
                </a:cxn>
              </a:cxnLst>
              <a:rect l="0" t="0" r="r" b="b"/>
              <a:pathLst>
                <a:path w="6" h="32">
                  <a:moveTo>
                    <a:pt x="0" y="0"/>
                  </a:moveTo>
                  <a:lnTo>
                    <a:pt x="0" y="32"/>
                  </a:lnTo>
                  <a:lnTo>
                    <a:pt x="6" y="3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îṣḻïďé"/>
            <p:cNvSpPr/>
            <p:nvPr/>
          </p:nvSpPr>
          <p:spPr bwMode="auto">
            <a:xfrm>
              <a:off x="3670301" y="4451351"/>
              <a:ext cx="50800"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5" name="íšlïḍê"/>
            <p:cNvSpPr/>
            <p:nvPr/>
          </p:nvSpPr>
          <p:spPr bwMode="auto">
            <a:xfrm>
              <a:off x="3670301" y="4451351"/>
              <a:ext cx="50800" cy="9525"/>
            </a:xfrm>
            <a:custGeom>
              <a:avLst/>
              <a:gdLst>
                <a:gd name="T0" fmla="*/ 32 w 32"/>
                <a:gd name="T1" fmla="*/ 0 h 6"/>
                <a:gd name="T2" fmla="*/ 0 w 32"/>
                <a:gd name="T3" fmla="*/ 0 h 6"/>
                <a:gd name="T4" fmla="*/ 0 w 32"/>
                <a:gd name="T5" fmla="*/ 6 h 6"/>
                <a:gd name="T6" fmla="*/ 32 w 32"/>
                <a:gd name="T7" fmla="*/ 6 h 6"/>
              </a:gdLst>
              <a:ahLst/>
              <a:cxnLst>
                <a:cxn ang="0">
                  <a:pos x="T0" y="T1"/>
                </a:cxn>
                <a:cxn ang="0">
                  <a:pos x="T2" y="T3"/>
                </a:cxn>
                <a:cxn ang="0">
                  <a:pos x="T4" y="T5"/>
                </a:cxn>
                <a:cxn ang="0">
                  <a:pos x="T6" y="T7"/>
                </a:cxn>
              </a:cxnLst>
              <a:rect l="0" t="0" r="r" b="b"/>
              <a:pathLst>
                <a:path w="32" h="6">
                  <a:moveTo>
                    <a:pt x="32" y="0"/>
                  </a:moveTo>
                  <a:lnTo>
                    <a:pt x="0" y="0"/>
                  </a:lnTo>
                  <a:lnTo>
                    <a:pt x="0" y="6"/>
                  </a:lnTo>
                  <a:lnTo>
                    <a:pt x="3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ïŝľîḑe"/>
            <p:cNvSpPr/>
            <p:nvPr/>
          </p:nvSpPr>
          <p:spPr bwMode="auto">
            <a:xfrm>
              <a:off x="4587876" y="1608138"/>
              <a:ext cx="211138"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7" name="iś1íḍe"/>
            <p:cNvSpPr/>
            <p:nvPr/>
          </p:nvSpPr>
          <p:spPr bwMode="auto">
            <a:xfrm>
              <a:off x="4587876" y="1608138"/>
              <a:ext cx="211138" cy="9525"/>
            </a:xfrm>
            <a:custGeom>
              <a:avLst/>
              <a:gdLst>
                <a:gd name="T0" fmla="*/ 0 w 133"/>
                <a:gd name="T1" fmla="*/ 6 h 6"/>
                <a:gd name="T2" fmla="*/ 133 w 133"/>
                <a:gd name="T3" fmla="*/ 6 h 6"/>
                <a:gd name="T4" fmla="*/ 133 w 133"/>
                <a:gd name="T5" fmla="*/ 0 h 6"/>
                <a:gd name="T6" fmla="*/ 0 w 133"/>
                <a:gd name="T7" fmla="*/ 0 h 6"/>
              </a:gdLst>
              <a:ahLst/>
              <a:cxnLst>
                <a:cxn ang="0">
                  <a:pos x="T0" y="T1"/>
                </a:cxn>
                <a:cxn ang="0">
                  <a:pos x="T2" y="T3"/>
                </a:cxn>
                <a:cxn ang="0">
                  <a:pos x="T4" y="T5"/>
                </a:cxn>
                <a:cxn ang="0">
                  <a:pos x="T6" y="T7"/>
                </a:cxn>
              </a:cxnLst>
              <a:rect l="0" t="0" r="r" b="b"/>
              <a:pathLst>
                <a:path w="133" h="6">
                  <a:moveTo>
                    <a:pt x="0" y="6"/>
                  </a:moveTo>
                  <a:lnTo>
                    <a:pt x="133" y="6"/>
                  </a:lnTo>
                  <a:lnTo>
                    <a:pt x="1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ṧļîdé"/>
            <p:cNvSpPr/>
            <p:nvPr/>
          </p:nvSpPr>
          <p:spPr bwMode="auto">
            <a:xfrm>
              <a:off x="5702301" y="1898651"/>
              <a:ext cx="21272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9" name="iŝḻîḋé"/>
            <p:cNvSpPr/>
            <p:nvPr/>
          </p:nvSpPr>
          <p:spPr bwMode="auto">
            <a:xfrm>
              <a:off x="5702301" y="1898651"/>
              <a:ext cx="212725" cy="9525"/>
            </a:xfrm>
            <a:custGeom>
              <a:avLst/>
              <a:gdLst>
                <a:gd name="T0" fmla="*/ 0 w 134"/>
                <a:gd name="T1" fmla="*/ 6 h 6"/>
                <a:gd name="T2" fmla="*/ 134 w 134"/>
                <a:gd name="T3" fmla="*/ 6 h 6"/>
                <a:gd name="T4" fmla="*/ 134 w 134"/>
                <a:gd name="T5" fmla="*/ 0 h 6"/>
                <a:gd name="T6" fmla="*/ 0 w 134"/>
                <a:gd name="T7" fmla="*/ 0 h 6"/>
              </a:gdLst>
              <a:ahLst/>
              <a:cxnLst>
                <a:cxn ang="0">
                  <a:pos x="T0" y="T1"/>
                </a:cxn>
                <a:cxn ang="0">
                  <a:pos x="T2" y="T3"/>
                </a:cxn>
                <a:cxn ang="0">
                  <a:pos x="T4" y="T5"/>
                </a:cxn>
                <a:cxn ang="0">
                  <a:pos x="T6" y="T7"/>
                </a:cxn>
              </a:cxnLst>
              <a:rect l="0" t="0" r="r" b="b"/>
              <a:pathLst>
                <a:path w="134" h="6">
                  <a:moveTo>
                    <a:pt x="0" y="6"/>
                  </a:moveTo>
                  <a:lnTo>
                    <a:pt x="134" y="6"/>
                  </a:lnTo>
                  <a:lnTo>
                    <a:pt x="1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Sḻiḋe"/>
            <p:cNvSpPr/>
            <p:nvPr/>
          </p:nvSpPr>
          <p:spPr bwMode="auto">
            <a:xfrm>
              <a:off x="7642226" y="2459038"/>
              <a:ext cx="211138"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1" name="ísľídé"/>
            <p:cNvSpPr/>
            <p:nvPr/>
          </p:nvSpPr>
          <p:spPr bwMode="auto">
            <a:xfrm>
              <a:off x="7642226" y="2459038"/>
              <a:ext cx="211138" cy="9525"/>
            </a:xfrm>
            <a:custGeom>
              <a:avLst/>
              <a:gdLst>
                <a:gd name="T0" fmla="*/ 0 w 133"/>
                <a:gd name="T1" fmla="*/ 6 h 6"/>
                <a:gd name="T2" fmla="*/ 133 w 133"/>
                <a:gd name="T3" fmla="*/ 6 h 6"/>
                <a:gd name="T4" fmla="*/ 133 w 133"/>
                <a:gd name="T5" fmla="*/ 0 h 6"/>
                <a:gd name="T6" fmla="*/ 0 w 133"/>
                <a:gd name="T7" fmla="*/ 0 h 6"/>
              </a:gdLst>
              <a:ahLst/>
              <a:cxnLst>
                <a:cxn ang="0">
                  <a:pos x="T0" y="T1"/>
                </a:cxn>
                <a:cxn ang="0">
                  <a:pos x="T2" y="T3"/>
                </a:cxn>
                <a:cxn ang="0">
                  <a:pos x="T4" y="T5"/>
                </a:cxn>
                <a:cxn ang="0">
                  <a:pos x="T6" y="T7"/>
                </a:cxn>
              </a:cxnLst>
              <a:rect l="0" t="0" r="r" b="b"/>
              <a:pathLst>
                <a:path w="133" h="6">
                  <a:moveTo>
                    <a:pt x="0" y="6"/>
                  </a:moveTo>
                  <a:lnTo>
                    <a:pt x="133" y="6"/>
                  </a:lnTo>
                  <a:lnTo>
                    <a:pt x="1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śḻîḋe"/>
            <p:cNvSpPr/>
            <p:nvPr/>
          </p:nvSpPr>
          <p:spPr bwMode="auto">
            <a:xfrm>
              <a:off x="8734426" y="4335463"/>
              <a:ext cx="21272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3" name="i$lîḓe"/>
            <p:cNvSpPr/>
            <p:nvPr/>
          </p:nvSpPr>
          <p:spPr bwMode="auto">
            <a:xfrm>
              <a:off x="8734426" y="4335463"/>
              <a:ext cx="212725" cy="9525"/>
            </a:xfrm>
            <a:custGeom>
              <a:avLst/>
              <a:gdLst>
                <a:gd name="T0" fmla="*/ 0 w 134"/>
                <a:gd name="T1" fmla="*/ 6 h 6"/>
                <a:gd name="T2" fmla="*/ 134 w 134"/>
                <a:gd name="T3" fmla="*/ 6 h 6"/>
                <a:gd name="T4" fmla="*/ 134 w 134"/>
                <a:gd name="T5" fmla="*/ 0 h 6"/>
                <a:gd name="T6" fmla="*/ 0 w 134"/>
                <a:gd name="T7" fmla="*/ 0 h 6"/>
              </a:gdLst>
              <a:ahLst/>
              <a:cxnLst>
                <a:cxn ang="0">
                  <a:pos x="T0" y="T1"/>
                </a:cxn>
                <a:cxn ang="0">
                  <a:pos x="T2" y="T3"/>
                </a:cxn>
                <a:cxn ang="0">
                  <a:pos x="T4" y="T5"/>
                </a:cxn>
                <a:cxn ang="0">
                  <a:pos x="T6" y="T7"/>
                </a:cxn>
              </a:cxnLst>
              <a:rect l="0" t="0" r="r" b="b"/>
              <a:pathLst>
                <a:path w="134" h="6">
                  <a:moveTo>
                    <a:pt x="0" y="6"/>
                  </a:moveTo>
                  <a:lnTo>
                    <a:pt x="134" y="6"/>
                  </a:lnTo>
                  <a:lnTo>
                    <a:pt x="1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ṧḷïḓê"/>
            <p:cNvSpPr/>
            <p:nvPr/>
          </p:nvSpPr>
          <p:spPr bwMode="auto">
            <a:xfrm>
              <a:off x="3008313" y="2763838"/>
              <a:ext cx="120650"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5" name="ï$ľïḋé"/>
            <p:cNvSpPr/>
            <p:nvPr/>
          </p:nvSpPr>
          <p:spPr bwMode="auto">
            <a:xfrm>
              <a:off x="3008313" y="2763838"/>
              <a:ext cx="120650" cy="9525"/>
            </a:xfrm>
            <a:custGeom>
              <a:avLst/>
              <a:gdLst>
                <a:gd name="T0" fmla="*/ 0 w 76"/>
                <a:gd name="T1" fmla="*/ 6 h 6"/>
                <a:gd name="T2" fmla="*/ 76 w 76"/>
                <a:gd name="T3" fmla="*/ 6 h 6"/>
                <a:gd name="T4" fmla="*/ 76 w 76"/>
                <a:gd name="T5" fmla="*/ 0 h 6"/>
                <a:gd name="T6" fmla="*/ 0 w 76"/>
                <a:gd name="T7" fmla="*/ 0 h 6"/>
              </a:gdLst>
              <a:ahLst/>
              <a:cxnLst>
                <a:cxn ang="0">
                  <a:pos x="T0" y="T1"/>
                </a:cxn>
                <a:cxn ang="0">
                  <a:pos x="T2" y="T3"/>
                </a:cxn>
                <a:cxn ang="0">
                  <a:pos x="T4" y="T5"/>
                </a:cxn>
                <a:cxn ang="0">
                  <a:pos x="T6" y="T7"/>
                </a:cxn>
              </a:cxnLst>
              <a:rect l="0" t="0" r="r" b="b"/>
              <a:pathLst>
                <a:path w="76" h="6">
                  <a:moveTo>
                    <a:pt x="0" y="6"/>
                  </a:moveTo>
                  <a:lnTo>
                    <a:pt x="76" y="6"/>
                  </a:lnTo>
                  <a:lnTo>
                    <a:pt x="7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iS1iďè"/>
            <p:cNvSpPr/>
            <p:nvPr/>
          </p:nvSpPr>
          <p:spPr bwMode="auto">
            <a:xfrm>
              <a:off x="7545388" y="2295526"/>
              <a:ext cx="12382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7" name="îSļiḋê"/>
            <p:cNvSpPr/>
            <p:nvPr/>
          </p:nvSpPr>
          <p:spPr bwMode="auto">
            <a:xfrm>
              <a:off x="7545388" y="2295526"/>
              <a:ext cx="123825" cy="9525"/>
            </a:xfrm>
            <a:custGeom>
              <a:avLst/>
              <a:gdLst>
                <a:gd name="T0" fmla="*/ 0 w 78"/>
                <a:gd name="T1" fmla="*/ 6 h 6"/>
                <a:gd name="T2" fmla="*/ 78 w 78"/>
                <a:gd name="T3" fmla="*/ 6 h 6"/>
                <a:gd name="T4" fmla="*/ 78 w 78"/>
                <a:gd name="T5" fmla="*/ 0 h 6"/>
                <a:gd name="T6" fmla="*/ 0 w 78"/>
                <a:gd name="T7" fmla="*/ 0 h 6"/>
              </a:gdLst>
              <a:ahLst/>
              <a:cxnLst>
                <a:cxn ang="0">
                  <a:pos x="T0" y="T1"/>
                </a:cxn>
                <a:cxn ang="0">
                  <a:pos x="T2" y="T3"/>
                </a:cxn>
                <a:cxn ang="0">
                  <a:pos x="T4" y="T5"/>
                </a:cxn>
                <a:cxn ang="0">
                  <a:pos x="T6" y="T7"/>
                </a:cxn>
              </a:cxnLst>
              <a:rect l="0" t="0" r="r" b="b"/>
              <a:pathLst>
                <a:path w="78" h="6">
                  <a:moveTo>
                    <a:pt x="0" y="6"/>
                  </a:moveTo>
                  <a:lnTo>
                    <a:pt x="78" y="6"/>
                  </a:lnTo>
                  <a:lnTo>
                    <a:pt x="7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ṥľïḑe"/>
            <p:cNvSpPr/>
            <p:nvPr/>
          </p:nvSpPr>
          <p:spPr bwMode="auto">
            <a:xfrm>
              <a:off x="8975726" y="4192588"/>
              <a:ext cx="12382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9" name="íṣľîdè"/>
            <p:cNvSpPr/>
            <p:nvPr/>
          </p:nvSpPr>
          <p:spPr bwMode="auto">
            <a:xfrm>
              <a:off x="8975726" y="4192588"/>
              <a:ext cx="123825" cy="9525"/>
            </a:xfrm>
            <a:custGeom>
              <a:avLst/>
              <a:gdLst>
                <a:gd name="T0" fmla="*/ 0 w 78"/>
                <a:gd name="T1" fmla="*/ 6 h 6"/>
                <a:gd name="T2" fmla="*/ 78 w 78"/>
                <a:gd name="T3" fmla="*/ 6 h 6"/>
                <a:gd name="T4" fmla="*/ 78 w 78"/>
                <a:gd name="T5" fmla="*/ 0 h 6"/>
                <a:gd name="T6" fmla="*/ 0 w 78"/>
                <a:gd name="T7" fmla="*/ 0 h 6"/>
              </a:gdLst>
              <a:ahLst/>
              <a:cxnLst>
                <a:cxn ang="0">
                  <a:pos x="T0" y="T1"/>
                </a:cxn>
                <a:cxn ang="0">
                  <a:pos x="T2" y="T3"/>
                </a:cxn>
                <a:cxn ang="0">
                  <a:pos x="T4" y="T5"/>
                </a:cxn>
                <a:cxn ang="0">
                  <a:pos x="T6" y="T7"/>
                </a:cxn>
              </a:cxnLst>
              <a:rect l="0" t="0" r="r" b="b"/>
              <a:pathLst>
                <a:path w="78" h="6">
                  <a:moveTo>
                    <a:pt x="0" y="6"/>
                  </a:moveTo>
                  <a:lnTo>
                    <a:pt x="78" y="6"/>
                  </a:lnTo>
                  <a:lnTo>
                    <a:pt x="7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ṥľîḍê"/>
            <p:cNvSpPr/>
            <p:nvPr/>
          </p:nvSpPr>
          <p:spPr bwMode="auto">
            <a:xfrm>
              <a:off x="3068638" y="2835276"/>
              <a:ext cx="211138"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1" name="iṩ1íḍe"/>
            <p:cNvSpPr/>
            <p:nvPr/>
          </p:nvSpPr>
          <p:spPr bwMode="auto">
            <a:xfrm>
              <a:off x="3068638" y="2835276"/>
              <a:ext cx="211138" cy="9525"/>
            </a:xfrm>
            <a:custGeom>
              <a:avLst/>
              <a:gdLst>
                <a:gd name="T0" fmla="*/ 0 w 133"/>
                <a:gd name="T1" fmla="*/ 6 h 6"/>
                <a:gd name="T2" fmla="*/ 133 w 133"/>
                <a:gd name="T3" fmla="*/ 6 h 6"/>
                <a:gd name="T4" fmla="*/ 133 w 133"/>
                <a:gd name="T5" fmla="*/ 0 h 6"/>
                <a:gd name="T6" fmla="*/ 0 w 133"/>
                <a:gd name="T7" fmla="*/ 0 h 6"/>
              </a:gdLst>
              <a:ahLst/>
              <a:cxnLst>
                <a:cxn ang="0">
                  <a:pos x="T0" y="T1"/>
                </a:cxn>
                <a:cxn ang="0">
                  <a:pos x="T2" y="T3"/>
                </a:cxn>
                <a:cxn ang="0">
                  <a:pos x="T4" y="T5"/>
                </a:cxn>
                <a:cxn ang="0">
                  <a:pos x="T6" y="T7"/>
                </a:cxn>
              </a:cxnLst>
              <a:rect l="0" t="0" r="r" b="b"/>
              <a:pathLst>
                <a:path w="133" h="6">
                  <a:moveTo>
                    <a:pt x="0" y="6"/>
                  </a:moveTo>
                  <a:lnTo>
                    <a:pt x="133" y="6"/>
                  </a:lnTo>
                  <a:lnTo>
                    <a:pt x="1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şlïďé"/>
            <p:cNvSpPr/>
            <p:nvPr/>
          </p:nvSpPr>
          <p:spPr bwMode="auto">
            <a:xfrm>
              <a:off x="4760913" y="1557338"/>
              <a:ext cx="10477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3" name="îşļïḋe"/>
            <p:cNvSpPr/>
            <p:nvPr/>
          </p:nvSpPr>
          <p:spPr bwMode="auto">
            <a:xfrm>
              <a:off x="4760913" y="1557338"/>
              <a:ext cx="104775" cy="9525"/>
            </a:xfrm>
            <a:custGeom>
              <a:avLst/>
              <a:gdLst>
                <a:gd name="T0" fmla="*/ 0 w 66"/>
                <a:gd name="T1" fmla="*/ 6 h 6"/>
                <a:gd name="T2" fmla="*/ 66 w 66"/>
                <a:gd name="T3" fmla="*/ 6 h 6"/>
                <a:gd name="T4" fmla="*/ 66 w 66"/>
                <a:gd name="T5" fmla="*/ 0 h 6"/>
                <a:gd name="T6" fmla="*/ 0 w 66"/>
                <a:gd name="T7" fmla="*/ 0 h 6"/>
              </a:gdLst>
              <a:ahLst/>
              <a:cxnLst>
                <a:cxn ang="0">
                  <a:pos x="T0" y="T1"/>
                </a:cxn>
                <a:cxn ang="0">
                  <a:pos x="T2" y="T3"/>
                </a:cxn>
                <a:cxn ang="0">
                  <a:pos x="T4" y="T5"/>
                </a:cxn>
                <a:cxn ang="0">
                  <a:pos x="T6" y="T7"/>
                </a:cxn>
              </a:cxnLst>
              <a:rect l="0" t="0" r="r" b="b"/>
              <a:pathLst>
                <a:path w="66" h="6">
                  <a:moveTo>
                    <a:pt x="0" y="6"/>
                  </a:moveTo>
                  <a:lnTo>
                    <a:pt x="66" y="6"/>
                  </a:lnTo>
                  <a:lnTo>
                    <a:pt x="6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sļíḍé"/>
            <p:cNvSpPr/>
            <p:nvPr/>
          </p:nvSpPr>
          <p:spPr bwMode="auto">
            <a:xfrm>
              <a:off x="4191001" y="2611438"/>
              <a:ext cx="790575" cy="1754188"/>
            </a:xfrm>
            <a:custGeom>
              <a:avLst/>
              <a:gdLst>
                <a:gd name="T0" fmla="*/ 77 w 321"/>
                <a:gd name="T1" fmla="*/ 654 h 712"/>
                <a:gd name="T2" fmla="*/ 216 w 321"/>
                <a:gd name="T3" fmla="*/ 425 h 712"/>
                <a:gd name="T4" fmla="*/ 295 w 321"/>
                <a:gd name="T5" fmla="*/ 0 h 712"/>
                <a:gd name="T6" fmla="*/ 8 w 321"/>
                <a:gd name="T7" fmla="*/ 712 h 712"/>
              </a:gdLst>
              <a:ahLst/>
              <a:cxnLst>
                <a:cxn ang="0">
                  <a:pos x="T0" y="T1"/>
                </a:cxn>
                <a:cxn ang="0">
                  <a:pos x="T2" y="T3"/>
                </a:cxn>
                <a:cxn ang="0">
                  <a:pos x="T4" y="T5"/>
                </a:cxn>
                <a:cxn ang="0">
                  <a:pos x="T6" y="T7"/>
                </a:cxn>
              </a:cxnLst>
              <a:rect l="0" t="0" r="r" b="b"/>
              <a:pathLst>
                <a:path w="321" h="712">
                  <a:moveTo>
                    <a:pt x="77" y="654"/>
                  </a:moveTo>
                  <a:cubicBezTo>
                    <a:pt x="119" y="574"/>
                    <a:pt x="174" y="506"/>
                    <a:pt x="216" y="425"/>
                  </a:cubicBezTo>
                  <a:cubicBezTo>
                    <a:pt x="285" y="292"/>
                    <a:pt x="321" y="126"/>
                    <a:pt x="295" y="0"/>
                  </a:cubicBezTo>
                  <a:cubicBezTo>
                    <a:pt x="72" y="149"/>
                    <a:pt x="0" y="462"/>
                    <a:pt x="8" y="71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ṩḻîḓè"/>
            <p:cNvSpPr/>
            <p:nvPr/>
          </p:nvSpPr>
          <p:spPr bwMode="auto">
            <a:xfrm>
              <a:off x="4202113" y="2606676"/>
              <a:ext cx="741363" cy="1758950"/>
            </a:xfrm>
            <a:custGeom>
              <a:avLst/>
              <a:gdLst>
                <a:gd name="T0" fmla="*/ 74 w 300"/>
                <a:gd name="T1" fmla="*/ 657 h 714"/>
                <a:gd name="T2" fmla="*/ 213 w 300"/>
                <a:gd name="T3" fmla="*/ 428 h 714"/>
                <a:gd name="T4" fmla="*/ 300 w 300"/>
                <a:gd name="T5" fmla="*/ 91 h 714"/>
                <a:gd name="T6" fmla="*/ 292 w 300"/>
                <a:gd name="T7" fmla="*/ 1 h 714"/>
                <a:gd name="T8" fmla="*/ 290 w 300"/>
                <a:gd name="T9" fmla="*/ 0 h 714"/>
                <a:gd name="T10" fmla="*/ 289 w 300"/>
                <a:gd name="T11" fmla="*/ 0 h 714"/>
                <a:gd name="T12" fmla="*/ 65 w 300"/>
                <a:gd name="T13" fmla="*/ 301 h 714"/>
                <a:gd name="T14" fmla="*/ 0 w 300"/>
                <a:gd name="T15" fmla="*/ 677 h 714"/>
                <a:gd name="T16" fmla="*/ 1 w 300"/>
                <a:gd name="T17" fmla="*/ 714 h 714"/>
                <a:gd name="T18" fmla="*/ 5 w 300"/>
                <a:gd name="T19" fmla="*/ 714 h 714"/>
                <a:gd name="T20" fmla="*/ 4 w 300"/>
                <a:gd name="T21" fmla="*/ 677 h 714"/>
                <a:gd name="T22" fmla="*/ 68 w 300"/>
                <a:gd name="T23" fmla="*/ 302 h 714"/>
                <a:gd name="T24" fmla="*/ 291 w 300"/>
                <a:gd name="T25" fmla="*/ 4 h 714"/>
                <a:gd name="T26" fmla="*/ 290 w 300"/>
                <a:gd name="T27" fmla="*/ 2 h 714"/>
                <a:gd name="T28" fmla="*/ 288 w 300"/>
                <a:gd name="T29" fmla="*/ 2 h 714"/>
                <a:gd name="T30" fmla="*/ 296 w 300"/>
                <a:gd name="T31" fmla="*/ 91 h 714"/>
                <a:gd name="T32" fmla="*/ 209 w 300"/>
                <a:gd name="T33" fmla="*/ 426 h 714"/>
                <a:gd name="T34" fmla="*/ 70 w 300"/>
                <a:gd name="T35" fmla="*/ 655 h 714"/>
                <a:gd name="T36" fmla="*/ 74 w 300"/>
                <a:gd name="T37" fmla="*/ 657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714">
                  <a:moveTo>
                    <a:pt x="74" y="657"/>
                  </a:moveTo>
                  <a:cubicBezTo>
                    <a:pt x="115" y="577"/>
                    <a:pt x="171" y="509"/>
                    <a:pt x="213" y="428"/>
                  </a:cubicBezTo>
                  <a:cubicBezTo>
                    <a:pt x="266" y="325"/>
                    <a:pt x="300" y="201"/>
                    <a:pt x="300" y="91"/>
                  </a:cubicBezTo>
                  <a:cubicBezTo>
                    <a:pt x="300" y="60"/>
                    <a:pt x="298" y="30"/>
                    <a:pt x="292" y="1"/>
                  </a:cubicBezTo>
                  <a:cubicBezTo>
                    <a:pt x="292" y="1"/>
                    <a:pt x="291" y="0"/>
                    <a:pt x="290" y="0"/>
                  </a:cubicBezTo>
                  <a:cubicBezTo>
                    <a:pt x="290" y="0"/>
                    <a:pt x="289" y="0"/>
                    <a:pt x="289" y="0"/>
                  </a:cubicBezTo>
                  <a:cubicBezTo>
                    <a:pt x="182" y="72"/>
                    <a:pt x="110" y="180"/>
                    <a:pt x="65" y="301"/>
                  </a:cubicBezTo>
                  <a:cubicBezTo>
                    <a:pt x="19" y="422"/>
                    <a:pt x="0" y="555"/>
                    <a:pt x="0" y="677"/>
                  </a:cubicBezTo>
                  <a:cubicBezTo>
                    <a:pt x="0" y="689"/>
                    <a:pt x="0" y="702"/>
                    <a:pt x="1" y="714"/>
                  </a:cubicBezTo>
                  <a:cubicBezTo>
                    <a:pt x="5" y="714"/>
                    <a:pt x="5" y="714"/>
                    <a:pt x="5" y="714"/>
                  </a:cubicBezTo>
                  <a:cubicBezTo>
                    <a:pt x="4" y="702"/>
                    <a:pt x="4" y="689"/>
                    <a:pt x="4" y="677"/>
                  </a:cubicBezTo>
                  <a:cubicBezTo>
                    <a:pt x="4" y="556"/>
                    <a:pt x="23" y="423"/>
                    <a:pt x="68" y="302"/>
                  </a:cubicBezTo>
                  <a:cubicBezTo>
                    <a:pt x="114" y="182"/>
                    <a:pt x="185" y="74"/>
                    <a:pt x="291" y="4"/>
                  </a:cubicBezTo>
                  <a:cubicBezTo>
                    <a:pt x="290" y="2"/>
                    <a:pt x="290" y="2"/>
                    <a:pt x="290" y="2"/>
                  </a:cubicBezTo>
                  <a:cubicBezTo>
                    <a:pt x="288" y="2"/>
                    <a:pt x="288" y="2"/>
                    <a:pt x="288" y="2"/>
                  </a:cubicBezTo>
                  <a:cubicBezTo>
                    <a:pt x="294" y="30"/>
                    <a:pt x="296" y="60"/>
                    <a:pt x="296" y="91"/>
                  </a:cubicBezTo>
                  <a:cubicBezTo>
                    <a:pt x="296" y="200"/>
                    <a:pt x="263" y="323"/>
                    <a:pt x="209" y="426"/>
                  </a:cubicBezTo>
                  <a:cubicBezTo>
                    <a:pt x="168" y="507"/>
                    <a:pt x="112" y="575"/>
                    <a:pt x="70" y="655"/>
                  </a:cubicBezTo>
                  <a:cubicBezTo>
                    <a:pt x="74" y="657"/>
                    <a:pt x="74" y="657"/>
                    <a:pt x="74" y="657"/>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ïSḷîḓê"/>
            <p:cNvSpPr/>
            <p:nvPr/>
          </p:nvSpPr>
          <p:spPr bwMode="auto">
            <a:xfrm>
              <a:off x="4375151" y="2608263"/>
              <a:ext cx="547688" cy="1382713"/>
            </a:xfrm>
            <a:custGeom>
              <a:avLst/>
              <a:gdLst>
                <a:gd name="T0" fmla="*/ 218 w 222"/>
                <a:gd name="T1" fmla="*/ 0 h 561"/>
                <a:gd name="T2" fmla="*/ 0 w 222"/>
                <a:gd name="T3" fmla="*/ 559 h 561"/>
                <a:gd name="T4" fmla="*/ 4 w 222"/>
                <a:gd name="T5" fmla="*/ 561 h 561"/>
                <a:gd name="T6" fmla="*/ 222 w 222"/>
                <a:gd name="T7" fmla="*/ 1 h 561"/>
                <a:gd name="T8" fmla="*/ 218 w 222"/>
                <a:gd name="T9" fmla="*/ 0 h 561"/>
              </a:gdLst>
              <a:ahLst/>
              <a:cxnLst>
                <a:cxn ang="0">
                  <a:pos x="T0" y="T1"/>
                </a:cxn>
                <a:cxn ang="0">
                  <a:pos x="T2" y="T3"/>
                </a:cxn>
                <a:cxn ang="0">
                  <a:pos x="T4" y="T5"/>
                </a:cxn>
                <a:cxn ang="0">
                  <a:pos x="T6" y="T7"/>
                </a:cxn>
                <a:cxn ang="0">
                  <a:pos x="T8" y="T9"/>
                </a:cxn>
              </a:cxnLst>
              <a:rect l="0" t="0" r="r" b="b"/>
              <a:pathLst>
                <a:path w="222" h="561">
                  <a:moveTo>
                    <a:pt x="218" y="0"/>
                  </a:moveTo>
                  <a:cubicBezTo>
                    <a:pt x="176" y="177"/>
                    <a:pt x="81" y="374"/>
                    <a:pt x="0" y="559"/>
                  </a:cubicBezTo>
                  <a:cubicBezTo>
                    <a:pt x="4" y="561"/>
                    <a:pt x="4" y="561"/>
                    <a:pt x="4" y="561"/>
                  </a:cubicBezTo>
                  <a:cubicBezTo>
                    <a:pt x="84" y="376"/>
                    <a:pt x="180" y="179"/>
                    <a:pt x="222" y="1"/>
                  </a:cubicBezTo>
                  <a:cubicBezTo>
                    <a:pt x="218" y="0"/>
                    <a:pt x="218" y="0"/>
                    <a:pt x="218"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ï$1iḓé"/>
            <p:cNvSpPr/>
            <p:nvPr/>
          </p:nvSpPr>
          <p:spPr bwMode="auto">
            <a:xfrm>
              <a:off x="4346576" y="2611438"/>
              <a:ext cx="576263" cy="1320800"/>
            </a:xfrm>
            <a:custGeom>
              <a:avLst/>
              <a:gdLst>
                <a:gd name="T0" fmla="*/ 231 w 234"/>
                <a:gd name="T1" fmla="*/ 0 h 536"/>
                <a:gd name="T2" fmla="*/ 207 w 234"/>
                <a:gd name="T3" fmla="*/ 47 h 536"/>
                <a:gd name="T4" fmla="*/ 186 w 234"/>
                <a:gd name="T5" fmla="*/ 93 h 536"/>
                <a:gd name="T6" fmla="*/ 0 w 234"/>
                <a:gd name="T7" fmla="*/ 535 h 536"/>
                <a:gd name="T8" fmla="*/ 4 w 234"/>
                <a:gd name="T9" fmla="*/ 536 h 536"/>
                <a:gd name="T10" fmla="*/ 189 w 234"/>
                <a:gd name="T11" fmla="*/ 95 h 536"/>
                <a:gd name="T12" fmla="*/ 211 w 234"/>
                <a:gd name="T13" fmla="*/ 49 h 536"/>
                <a:gd name="T14" fmla="*/ 234 w 234"/>
                <a:gd name="T15" fmla="*/ 1 h 536"/>
                <a:gd name="T16" fmla="*/ 231 w 234"/>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536">
                  <a:moveTo>
                    <a:pt x="231" y="0"/>
                  </a:moveTo>
                  <a:cubicBezTo>
                    <a:pt x="224" y="11"/>
                    <a:pt x="216" y="29"/>
                    <a:pt x="207" y="47"/>
                  </a:cubicBezTo>
                  <a:cubicBezTo>
                    <a:pt x="199" y="65"/>
                    <a:pt x="191" y="83"/>
                    <a:pt x="186" y="93"/>
                  </a:cubicBezTo>
                  <a:cubicBezTo>
                    <a:pt x="89" y="282"/>
                    <a:pt x="36" y="371"/>
                    <a:pt x="0" y="535"/>
                  </a:cubicBezTo>
                  <a:cubicBezTo>
                    <a:pt x="4" y="536"/>
                    <a:pt x="4" y="536"/>
                    <a:pt x="4" y="536"/>
                  </a:cubicBezTo>
                  <a:cubicBezTo>
                    <a:pt x="40" y="373"/>
                    <a:pt x="93" y="284"/>
                    <a:pt x="189" y="95"/>
                  </a:cubicBezTo>
                  <a:cubicBezTo>
                    <a:pt x="195" y="85"/>
                    <a:pt x="203" y="67"/>
                    <a:pt x="211" y="49"/>
                  </a:cubicBezTo>
                  <a:cubicBezTo>
                    <a:pt x="219" y="31"/>
                    <a:pt x="228" y="13"/>
                    <a:pt x="234" y="1"/>
                  </a:cubicBezTo>
                  <a:cubicBezTo>
                    <a:pt x="231" y="0"/>
                    <a:pt x="231" y="0"/>
                    <a:pt x="231"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ṩļïde"/>
            <p:cNvSpPr/>
            <p:nvPr/>
          </p:nvSpPr>
          <p:spPr bwMode="auto">
            <a:xfrm>
              <a:off x="4279901" y="2608263"/>
              <a:ext cx="642938" cy="1263650"/>
            </a:xfrm>
            <a:custGeom>
              <a:avLst/>
              <a:gdLst>
                <a:gd name="T0" fmla="*/ 258 w 261"/>
                <a:gd name="T1" fmla="*/ 0 h 513"/>
                <a:gd name="T2" fmla="*/ 0 w 261"/>
                <a:gd name="T3" fmla="*/ 512 h 513"/>
                <a:gd name="T4" fmla="*/ 4 w 261"/>
                <a:gd name="T5" fmla="*/ 513 h 513"/>
                <a:gd name="T6" fmla="*/ 261 w 261"/>
                <a:gd name="T7" fmla="*/ 3 h 513"/>
                <a:gd name="T8" fmla="*/ 258 w 261"/>
                <a:gd name="T9" fmla="*/ 0 h 513"/>
              </a:gdLst>
              <a:ahLst/>
              <a:cxnLst>
                <a:cxn ang="0">
                  <a:pos x="T0" y="T1"/>
                </a:cxn>
                <a:cxn ang="0">
                  <a:pos x="T2" y="T3"/>
                </a:cxn>
                <a:cxn ang="0">
                  <a:pos x="T4" y="T5"/>
                </a:cxn>
                <a:cxn ang="0">
                  <a:pos x="T6" y="T7"/>
                </a:cxn>
                <a:cxn ang="0">
                  <a:pos x="T8" y="T9"/>
                </a:cxn>
              </a:cxnLst>
              <a:rect l="0" t="0" r="r" b="b"/>
              <a:pathLst>
                <a:path w="261" h="513">
                  <a:moveTo>
                    <a:pt x="258" y="0"/>
                  </a:moveTo>
                  <a:cubicBezTo>
                    <a:pt x="137" y="122"/>
                    <a:pt x="37" y="348"/>
                    <a:pt x="0" y="512"/>
                  </a:cubicBezTo>
                  <a:cubicBezTo>
                    <a:pt x="4" y="513"/>
                    <a:pt x="4" y="513"/>
                    <a:pt x="4" y="513"/>
                  </a:cubicBezTo>
                  <a:cubicBezTo>
                    <a:pt x="40" y="350"/>
                    <a:pt x="141" y="124"/>
                    <a:pt x="261" y="3"/>
                  </a:cubicBezTo>
                  <a:cubicBezTo>
                    <a:pt x="258" y="0"/>
                    <a:pt x="258" y="0"/>
                    <a:pt x="258"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ïṡľiḋe"/>
            <p:cNvSpPr/>
            <p:nvPr/>
          </p:nvSpPr>
          <p:spPr bwMode="auto">
            <a:xfrm>
              <a:off x="4451351" y="2611438"/>
              <a:ext cx="474663" cy="1312863"/>
            </a:xfrm>
            <a:custGeom>
              <a:avLst/>
              <a:gdLst>
                <a:gd name="T0" fmla="*/ 187 w 192"/>
                <a:gd name="T1" fmla="*/ 0 h 533"/>
                <a:gd name="T2" fmla="*/ 188 w 192"/>
                <a:gd name="T3" fmla="*/ 31 h 533"/>
                <a:gd name="T4" fmla="*/ 149 w 192"/>
                <a:gd name="T5" fmla="*/ 215 h 533"/>
                <a:gd name="T6" fmla="*/ 0 w 192"/>
                <a:gd name="T7" fmla="*/ 531 h 533"/>
                <a:gd name="T8" fmla="*/ 4 w 192"/>
                <a:gd name="T9" fmla="*/ 533 h 533"/>
                <a:gd name="T10" fmla="*/ 153 w 192"/>
                <a:gd name="T11" fmla="*/ 216 h 533"/>
                <a:gd name="T12" fmla="*/ 192 w 192"/>
                <a:gd name="T13" fmla="*/ 31 h 533"/>
                <a:gd name="T14" fmla="*/ 191 w 192"/>
                <a:gd name="T15" fmla="*/ 0 h 533"/>
                <a:gd name="T16" fmla="*/ 187 w 192"/>
                <a:gd name="T17"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533">
                  <a:moveTo>
                    <a:pt x="187" y="0"/>
                  </a:moveTo>
                  <a:cubicBezTo>
                    <a:pt x="188" y="10"/>
                    <a:pt x="188" y="21"/>
                    <a:pt x="188" y="31"/>
                  </a:cubicBezTo>
                  <a:cubicBezTo>
                    <a:pt x="188" y="92"/>
                    <a:pt x="170" y="156"/>
                    <a:pt x="149" y="215"/>
                  </a:cubicBezTo>
                  <a:cubicBezTo>
                    <a:pt x="111" y="322"/>
                    <a:pt x="61" y="428"/>
                    <a:pt x="0" y="531"/>
                  </a:cubicBezTo>
                  <a:cubicBezTo>
                    <a:pt x="4" y="533"/>
                    <a:pt x="4" y="533"/>
                    <a:pt x="4" y="533"/>
                  </a:cubicBezTo>
                  <a:cubicBezTo>
                    <a:pt x="65" y="430"/>
                    <a:pt x="114" y="324"/>
                    <a:pt x="153" y="216"/>
                  </a:cubicBezTo>
                  <a:cubicBezTo>
                    <a:pt x="174" y="157"/>
                    <a:pt x="192" y="93"/>
                    <a:pt x="192" y="31"/>
                  </a:cubicBezTo>
                  <a:cubicBezTo>
                    <a:pt x="192" y="21"/>
                    <a:pt x="192" y="10"/>
                    <a:pt x="191" y="0"/>
                  </a:cubicBezTo>
                  <a:cubicBezTo>
                    <a:pt x="187" y="0"/>
                    <a:pt x="187" y="0"/>
                    <a:pt x="187"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íšḻíḋê"/>
            <p:cNvSpPr/>
            <p:nvPr/>
          </p:nvSpPr>
          <p:spPr bwMode="auto">
            <a:xfrm>
              <a:off x="3805238" y="2255838"/>
              <a:ext cx="738188" cy="1919288"/>
            </a:xfrm>
            <a:custGeom>
              <a:avLst/>
              <a:gdLst>
                <a:gd name="T0" fmla="*/ 299 w 299"/>
                <a:gd name="T1" fmla="*/ 691 h 779"/>
                <a:gd name="T2" fmla="*/ 67 w 299"/>
                <a:gd name="T3" fmla="*/ 0 h 779"/>
                <a:gd name="T4" fmla="*/ 162 w 299"/>
                <a:gd name="T5" fmla="*/ 779 h 779"/>
              </a:gdLst>
              <a:ahLst/>
              <a:cxnLst>
                <a:cxn ang="0">
                  <a:pos x="T0" y="T1"/>
                </a:cxn>
                <a:cxn ang="0">
                  <a:pos x="T2" y="T3"/>
                </a:cxn>
                <a:cxn ang="0">
                  <a:pos x="T4" y="T5"/>
                </a:cxn>
              </a:cxnLst>
              <a:rect l="0" t="0" r="r" b="b"/>
              <a:pathLst>
                <a:path w="299" h="779">
                  <a:moveTo>
                    <a:pt x="299" y="691"/>
                  </a:moveTo>
                  <a:cubicBezTo>
                    <a:pt x="299" y="445"/>
                    <a:pt x="253" y="133"/>
                    <a:pt x="67" y="0"/>
                  </a:cubicBezTo>
                  <a:cubicBezTo>
                    <a:pt x="0" y="225"/>
                    <a:pt x="2" y="550"/>
                    <a:pt x="162" y="779"/>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ślïdê"/>
            <p:cNvSpPr/>
            <p:nvPr/>
          </p:nvSpPr>
          <p:spPr bwMode="auto">
            <a:xfrm>
              <a:off x="3862388" y="2251076"/>
              <a:ext cx="685800" cy="1927225"/>
            </a:xfrm>
            <a:custGeom>
              <a:avLst/>
              <a:gdLst>
                <a:gd name="T0" fmla="*/ 278 w 278"/>
                <a:gd name="T1" fmla="*/ 693 h 782"/>
                <a:gd name="T2" fmla="*/ 232 w 278"/>
                <a:gd name="T3" fmla="*/ 305 h 782"/>
                <a:gd name="T4" fmla="*/ 45 w 278"/>
                <a:gd name="T5" fmla="*/ 0 h 782"/>
                <a:gd name="T6" fmla="*/ 43 w 278"/>
                <a:gd name="T7" fmla="*/ 0 h 782"/>
                <a:gd name="T8" fmla="*/ 42 w 278"/>
                <a:gd name="T9" fmla="*/ 1 h 782"/>
                <a:gd name="T10" fmla="*/ 0 w 278"/>
                <a:gd name="T11" fmla="*/ 297 h 782"/>
                <a:gd name="T12" fmla="*/ 0 w 278"/>
                <a:gd name="T13" fmla="*/ 297 h 782"/>
                <a:gd name="T14" fmla="*/ 138 w 278"/>
                <a:gd name="T15" fmla="*/ 782 h 782"/>
                <a:gd name="T16" fmla="*/ 141 w 278"/>
                <a:gd name="T17" fmla="*/ 780 h 782"/>
                <a:gd name="T18" fmla="*/ 4 w 278"/>
                <a:gd name="T19" fmla="*/ 297 h 782"/>
                <a:gd name="T20" fmla="*/ 4 w 278"/>
                <a:gd name="T21" fmla="*/ 297 h 782"/>
                <a:gd name="T22" fmla="*/ 46 w 278"/>
                <a:gd name="T23" fmla="*/ 3 h 782"/>
                <a:gd name="T24" fmla="*/ 44 w 278"/>
                <a:gd name="T25" fmla="*/ 2 h 782"/>
                <a:gd name="T26" fmla="*/ 42 w 278"/>
                <a:gd name="T27" fmla="*/ 4 h 782"/>
                <a:gd name="T28" fmla="*/ 228 w 278"/>
                <a:gd name="T29" fmla="*/ 306 h 782"/>
                <a:gd name="T30" fmla="*/ 274 w 278"/>
                <a:gd name="T31" fmla="*/ 693 h 782"/>
                <a:gd name="T32" fmla="*/ 278 w 278"/>
                <a:gd name="T33" fmla="*/ 693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8" h="782">
                  <a:moveTo>
                    <a:pt x="278" y="693"/>
                  </a:moveTo>
                  <a:cubicBezTo>
                    <a:pt x="278" y="570"/>
                    <a:pt x="266" y="430"/>
                    <a:pt x="232" y="305"/>
                  </a:cubicBezTo>
                  <a:cubicBezTo>
                    <a:pt x="197" y="179"/>
                    <a:pt x="139" y="67"/>
                    <a:pt x="45" y="0"/>
                  </a:cubicBezTo>
                  <a:cubicBezTo>
                    <a:pt x="44" y="0"/>
                    <a:pt x="44" y="0"/>
                    <a:pt x="43" y="0"/>
                  </a:cubicBezTo>
                  <a:cubicBezTo>
                    <a:pt x="42" y="0"/>
                    <a:pt x="42" y="1"/>
                    <a:pt x="42" y="1"/>
                  </a:cubicBezTo>
                  <a:cubicBezTo>
                    <a:pt x="16" y="89"/>
                    <a:pt x="0" y="191"/>
                    <a:pt x="0" y="297"/>
                  </a:cubicBezTo>
                  <a:cubicBezTo>
                    <a:pt x="0" y="297"/>
                    <a:pt x="0" y="297"/>
                    <a:pt x="0" y="297"/>
                  </a:cubicBezTo>
                  <a:cubicBezTo>
                    <a:pt x="0" y="465"/>
                    <a:pt x="39" y="641"/>
                    <a:pt x="138" y="782"/>
                  </a:cubicBezTo>
                  <a:cubicBezTo>
                    <a:pt x="141" y="780"/>
                    <a:pt x="141" y="780"/>
                    <a:pt x="141" y="780"/>
                  </a:cubicBezTo>
                  <a:cubicBezTo>
                    <a:pt x="43" y="640"/>
                    <a:pt x="4" y="464"/>
                    <a:pt x="4" y="297"/>
                  </a:cubicBezTo>
                  <a:cubicBezTo>
                    <a:pt x="4" y="297"/>
                    <a:pt x="4" y="297"/>
                    <a:pt x="4" y="297"/>
                  </a:cubicBezTo>
                  <a:cubicBezTo>
                    <a:pt x="4" y="192"/>
                    <a:pt x="20" y="90"/>
                    <a:pt x="46" y="3"/>
                  </a:cubicBezTo>
                  <a:cubicBezTo>
                    <a:pt x="44" y="2"/>
                    <a:pt x="44" y="2"/>
                    <a:pt x="44" y="2"/>
                  </a:cubicBezTo>
                  <a:cubicBezTo>
                    <a:pt x="42" y="4"/>
                    <a:pt x="42" y="4"/>
                    <a:pt x="42" y="4"/>
                  </a:cubicBezTo>
                  <a:cubicBezTo>
                    <a:pt x="135" y="70"/>
                    <a:pt x="193" y="181"/>
                    <a:pt x="228" y="306"/>
                  </a:cubicBezTo>
                  <a:cubicBezTo>
                    <a:pt x="262" y="431"/>
                    <a:pt x="274" y="570"/>
                    <a:pt x="274" y="693"/>
                  </a:cubicBezTo>
                  <a:cubicBezTo>
                    <a:pt x="278" y="693"/>
                    <a:pt x="278" y="693"/>
                    <a:pt x="278" y="693"/>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ş1ïdê"/>
            <p:cNvSpPr/>
            <p:nvPr/>
          </p:nvSpPr>
          <p:spPr bwMode="auto">
            <a:xfrm>
              <a:off x="3965576" y="2255838"/>
              <a:ext cx="239713" cy="1576388"/>
            </a:xfrm>
            <a:custGeom>
              <a:avLst/>
              <a:gdLst>
                <a:gd name="T0" fmla="*/ 0 w 97"/>
                <a:gd name="T1" fmla="*/ 0 h 640"/>
                <a:gd name="T2" fmla="*/ 29 w 97"/>
                <a:gd name="T3" fmla="*/ 269 h 640"/>
                <a:gd name="T4" fmla="*/ 93 w 97"/>
                <a:gd name="T5" fmla="*/ 640 h 640"/>
                <a:gd name="T6" fmla="*/ 97 w 97"/>
                <a:gd name="T7" fmla="*/ 639 h 640"/>
                <a:gd name="T8" fmla="*/ 33 w 97"/>
                <a:gd name="T9" fmla="*/ 269 h 640"/>
                <a:gd name="T10" fmla="*/ 4 w 97"/>
                <a:gd name="T11" fmla="*/ 0 h 640"/>
                <a:gd name="T12" fmla="*/ 0 w 9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97" h="640">
                  <a:moveTo>
                    <a:pt x="0" y="0"/>
                  </a:moveTo>
                  <a:cubicBezTo>
                    <a:pt x="8" y="89"/>
                    <a:pt x="21" y="180"/>
                    <a:pt x="29" y="269"/>
                  </a:cubicBezTo>
                  <a:cubicBezTo>
                    <a:pt x="40" y="394"/>
                    <a:pt x="51" y="521"/>
                    <a:pt x="93" y="640"/>
                  </a:cubicBezTo>
                  <a:cubicBezTo>
                    <a:pt x="97" y="639"/>
                    <a:pt x="97" y="639"/>
                    <a:pt x="97" y="639"/>
                  </a:cubicBezTo>
                  <a:cubicBezTo>
                    <a:pt x="55" y="520"/>
                    <a:pt x="44" y="394"/>
                    <a:pt x="33" y="269"/>
                  </a:cubicBezTo>
                  <a:cubicBezTo>
                    <a:pt x="25" y="179"/>
                    <a:pt x="12" y="89"/>
                    <a:pt x="4" y="0"/>
                  </a:cubicBezTo>
                  <a:cubicBezTo>
                    <a:pt x="0" y="0"/>
                    <a:pt x="0" y="0"/>
                    <a:pt x="0"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i$lïḍe"/>
            <p:cNvSpPr/>
            <p:nvPr/>
          </p:nvSpPr>
          <p:spPr bwMode="auto">
            <a:xfrm>
              <a:off x="3937001" y="2255838"/>
              <a:ext cx="153988" cy="1601788"/>
            </a:xfrm>
            <a:custGeom>
              <a:avLst/>
              <a:gdLst>
                <a:gd name="T0" fmla="*/ 12 w 63"/>
                <a:gd name="T1" fmla="*/ 0 h 650"/>
                <a:gd name="T2" fmla="*/ 0 w 63"/>
                <a:gd name="T3" fmla="*/ 216 h 650"/>
                <a:gd name="T4" fmla="*/ 3 w 63"/>
                <a:gd name="T5" fmla="*/ 291 h 650"/>
                <a:gd name="T6" fmla="*/ 3 w 63"/>
                <a:gd name="T7" fmla="*/ 291 h 650"/>
                <a:gd name="T8" fmla="*/ 59 w 63"/>
                <a:gd name="T9" fmla="*/ 650 h 650"/>
                <a:gd name="T10" fmla="*/ 63 w 63"/>
                <a:gd name="T11" fmla="*/ 648 h 650"/>
                <a:gd name="T12" fmla="*/ 7 w 63"/>
                <a:gd name="T13" fmla="*/ 291 h 650"/>
                <a:gd name="T14" fmla="*/ 7 w 63"/>
                <a:gd name="T15" fmla="*/ 291 h 650"/>
                <a:gd name="T16" fmla="*/ 4 w 63"/>
                <a:gd name="T17" fmla="*/ 216 h 650"/>
                <a:gd name="T18" fmla="*/ 16 w 63"/>
                <a:gd name="T19" fmla="*/ 0 h 650"/>
                <a:gd name="T20" fmla="*/ 12 w 63"/>
                <a:gd name="T21"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650">
                  <a:moveTo>
                    <a:pt x="12" y="0"/>
                  </a:moveTo>
                  <a:cubicBezTo>
                    <a:pt x="6" y="72"/>
                    <a:pt x="0" y="146"/>
                    <a:pt x="0" y="216"/>
                  </a:cubicBezTo>
                  <a:cubicBezTo>
                    <a:pt x="0" y="242"/>
                    <a:pt x="1" y="267"/>
                    <a:pt x="3" y="291"/>
                  </a:cubicBezTo>
                  <a:cubicBezTo>
                    <a:pt x="3" y="291"/>
                    <a:pt x="3" y="291"/>
                    <a:pt x="3" y="291"/>
                  </a:cubicBezTo>
                  <a:cubicBezTo>
                    <a:pt x="14" y="417"/>
                    <a:pt x="17" y="531"/>
                    <a:pt x="59" y="650"/>
                  </a:cubicBezTo>
                  <a:cubicBezTo>
                    <a:pt x="63" y="648"/>
                    <a:pt x="63" y="648"/>
                    <a:pt x="63" y="648"/>
                  </a:cubicBezTo>
                  <a:cubicBezTo>
                    <a:pt x="21" y="530"/>
                    <a:pt x="18" y="416"/>
                    <a:pt x="7" y="291"/>
                  </a:cubicBezTo>
                  <a:cubicBezTo>
                    <a:pt x="7" y="291"/>
                    <a:pt x="7" y="291"/>
                    <a:pt x="7" y="291"/>
                  </a:cubicBezTo>
                  <a:cubicBezTo>
                    <a:pt x="5" y="267"/>
                    <a:pt x="4" y="242"/>
                    <a:pt x="4" y="216"/>
                  </a:cubicBezTo>
                  <a:cubicBezTo>
                    <a:pt x="4" y="147"/>
                    <a:pt x="10" y="73"/>
                    <a:pt x="16" y="0"/>
                  </a:cubicBezTo>
                  <a:cubicBezTo>
                    <a:pt x="12" y="0"/>
                    <a:pt x="12" y="0"/>
                    <a:pt x="12"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ṡľîďè"/>
            <p:cNvSpPr/>
            <p:nvPr/>
          </p:nvSpPr>
          <p:spPr bwMode="auto">
            <a:xfrm>
              <a:off x="3965576" y="2255838"/>
              <a:ext cx="368300" cy="1606550"/>
            </a:xfrm>
            <a:custGeom>
              <a:avLst/>
              <a:gdLst>
                <a:gd name="T0" fmla="*/ 0 w 149"/>
                <a:gd name="T1" fmla="*/ 2 h 652"/>
                <a:gd name="T2" fmla="*/ 146 w 149"/>
                <a:gd name="T3" fmla="*/ 652 h 652"/>
                <a:gd name="T4" fmla="*/ 149 w 149"/>
                <a:gd name="T5" fmla="*/ 651 h 652"/>
                <a:gd name="T6" fmla="*/ 3 w 149"/>
                <a:gd name="T7" fmla="*/ 0 h 652"/>
                <a:gd name="T8" fmla="*/ 0 w 149"/>
                <a:gd name="T9" fmla="*/ 2 h 652"/>
              </a:gdLst>
              <a:ahLst/>
              <a:cxnLst>
                <a:cxn ang="0">
                  <a:pos x="T0" y="T1"/>
                </a:cxn>
                <a:cxn ang="0">
                  <a:pos x="T2" y="T3"/>
                </a:cxn>
                <a:cxn ang="0">
                  <a:pos x="T4" y="T5"/>
                </a:cxn>
                <a:cxn ang="0">
                  <a:pos x="T6" y="T7"/>
                </a:cxn>
                <a:cxn ang="0">
                  <a:pos x="T8" y="T9"/>
                </a:cxn>
              </a:cxnLst>
              <a:rect l="0" t="0" r="r" b="b"/>
              <a:pathLst>
                <a:path w="149" h="652">
                  <a:moveTo>
                    <a:pt x="0" y="2"/>
                  </a:moveTo>
                  <a:cubicBezTo>
                    <a:pt x="70" y="201"/>
                    <a:pt x="86" y="467"/>
                    <a:pt x="146" y="652"/>
                  </a:cubicBezTo>
                  <a:cubicBezTo>
                    <a:pt x="149" y="651"/>
                    <a:pt x="149" y="651"/>
                    <a:pt x="149" y="651"/>
                  </a:cubicBezTo>
                  <a:cubicBezTo>
                    <a:pt x="90" y="466"/>
                    <a:pt x="74" y="200"/>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ṧḷíḋê"/>
            <p:cNvSpPr/>
            <p:nvPr/>
          </p:nvSpPr>
          <p:spPr bwMode="auto">
            <a:xfrm>
              <a:off x="3965576" y="2254251"/>
              <a:ext cx="431800" cy="1512888"/>
            </a:xfrm>
            <a:custGeom>
              <a:avLst/>
              <a:gdLst>
                <a:gd name="T0" fmla="*/ 0 w 175"/>
                <a:gd name="T1" fmla="*/ 2 h 614"/>
                <a:gd name="T2" fmla="*/ 118 w 175"/>
                <a:gd name="T3" fmla="*/ 329 h 614"/>
                <a:gd name="T4" fmla="*/ 171 w 175"/>
                <a:gd name="T5" fmla="*/ 614 h 614"/>
                <a:gd name="T6" fmla="*/ 175 w 175"/>
                <a:gd name="T7" fmla="*/ 613 h 614"/>
                <a:gd name="T8" fmla="*/ 122 w 175"/>
                <a:gd name="T9" fmla="*/ 329 h 614"/>
                <a:gd name="T10" fmla="*/ 3 w 175"/>
                <a:gd name="T11" fmla="*/ 0 h 614"/>
                <a:gd name="T12" fmla="*/ 0 w 175"/>
                <a:gd name="T13" fmla="*/ 2 h 614"/>
              </a:gdLst>
              <a:ahLst/>
              <a:cxnLst>
                <a:cxn ang="0">
                  <a:pos x="T0" y="T1"/>
                </a:cxn>
                <a:cxn ang="0">
                  <a:pos x="T2" y="T3"/>
                </a:cxn>
                <a:cxn ang="0">
                  <a:pos x="T4" y="T5"/>
                </a:cxn>
                <a:cxn ang="0">
                  <a:pos x="T6" y="T7"/>
                </a:cxn>
                <a:cxn ang="0">
                  <a:pos x="T8" y="T9"/>
                </a:cxn>
                <a:cxn ang="0">
                  <a:pos x="T10" y="T11"/>
                </a:cxn>
                <a:cxn ang="0">
                  <a:pos x="T12" y="T13"/>
                </a:cxn>
              </a:cxnLst>
              <a:rect l="0" t="0" r="r" b="b"/>
              <a:pathLst>
                <a:path w="175" h="614">
                  <a:moveTo>
                    <a:pt x="0" y="2"/>
                  </a:moveTo>
                  <a:cubicBezTo>
                    <a:pt x="58" y="84"/>
                    <a:pt x="93" y="210"/>
                    <a:pt x="118" y="329"/>
                  </a:cubicBezTo>
                  <a:cubicBezTo>
                    <a:pt x="143" y="448"/>
                    <a:pt x="157" y="560"/>
                    <a:pt x="171" y="614"/>
                  </a:cubicBezTo>
                  <a:cubicBezTo>
                    <a:pt x="175" y="613"/>
                    <a:pt x="175" y="613"/>
                    <a:pt x="175" y="613"/>
                  </a:cubicBezTo>
                  <a:cubicBezTo>
                    <a:pt x="161" y="559"/>
                    <a:pt x="147" y="448"/>
                    <a:pt x="122" y="329"/>
                  </a:cubicBezTo>
                  <a:cubicBezTo>
                    <a:pt x="97" y="209"/>
                    <a:pt x="61" y="83"/>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ïṡḻiďé"/>
            <p:cNvSpPr/>
            <p:nvPr/>
          </p:nvSpPr>
          <p:spPr bwMode="auto">
            <a:xfrm>
              <a:off x="3968751" y="2251076"/>
              <a:ext cx="527050" cy="1552575"/>
            </a:xfrm>
            <a:custGeom>
              <a:avLst/>
              <a:gdLst>
                <a:gd name="T0" fmla="*/ 0 w 214"/>
                <a:gd name="T1" fmla="*/ 4 h 630"/>
                <a:gd name="T2" fmla="*/ 47 w 214"/>
                <a:gd name="T3" fmla="*/ 61 h 630"/>
                <a:gd name="T4" fmla="*/ 210 w 214"/>
                <a:gd name="T5" fmla="*/ 630 h 630"/>
                <a:gd name="T6" fmla="*/ 214 w 214"/>
                <a:gd name="T7" fmla="*/ 630 h 630"/>
                <a:gd name="T8" fmla="*/ 113 w 214"/>
                <a:gd name="T9" fmla="*/ 184 h 630"/>
                <a:gd name="T10" fmla="*/ 51 w 214"/>
                <a:gd name="T11" fmla="*/ 59 h 630"/>
                <a:gd name="T12" fmla="*/ 2 w 214"/>
                <a:gd name="T13" fmla="*/ 0 h 630"/>
                <a:gd name="T14" fmla="*/ 0 w 214"/>
                <a:gd name="T15" fmla="*/ 4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630">
                  <a:moveTo>
                    <a:pt x="0" y="4"/>
                  </a:moveTo>
                  <a:cubicBezTo>
                    <a:pt x="11" y="11"/>
                    <a:pt x="28" y="30"/>
                    <a:pt x="47" y="61"/>
                  </a:cubicBezTo>
                  <a:cubicBezTo>
                    <a:pt x="105" y="152"/>
                    <a:pt x="184" y="345"/>
                    <a:pt x="210" y="630"/>
                  </a:cubicBezTo>
                  <a:cubicBezTo>
                    <a:pt x="214" y="630"/>
                    <a:pt x="214" y="630"/>
                    <a:pt x="214" y="630"/>
                  </a:cubicBezTo>
                  <a:cubicBezTo>
                    <a:pt x="197" y="439"/>
                    <a:pt x="156" y="290"/>
                    <a:pt x="113" y="184"/>
                  </a:cubicBezTo>
                  <a:cubicBezTo>
                    <a:pt x="92" y="131"/>
                    <a:pt x="70" y="90"/>
                    <a:pt x="51" y="59"/>
                  </a:cubicBezTo>
                  <a:cubicBezTo>
                    <a:pt x="31" y="28"/>
                    <a:pt x="14" y="9"/>
                    <a:pt x="2" y="0"/>
                  </a:cubicBezTo>
                  <a:cubicBezTo>
                    <a:pt x="0" y="4"/>
                    <a:pt x="0" y="4"/>
                    <a:pt x="0" y="4"/>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îsľîďe"/>
            <p:cNvSpPr/>
            <p:nvPr/>
          </p:nvSpPr>
          <p:spPr bwMode="auto">
            <a:xfrm>
              <a:off x="3355976" y="2746376"/>
              <a:ext cx="763588" cy="1371600"/>
            </a:xfrm>
            <a:custGeom>
              <a:avLst/>
              <a:gdLst>
                <a:gd name="T0" fmla="*/ 187 w 309"/>
                <a:gd name="T1" fmla="*/ 557 h 557"/>
                <a:gd name="T2" fmla="*/ 3 w 309"/>
                <a:gd name="T3" fmla="*/ 0 h 557"/>
                <a:gd name="T4" fmla="*/ 221 w 309"/>
                <a:gd name="T5" fmla="*/ 205 h 557"/>
                <a:gd name="T6" fmla="*/ 297 w 309"/>
                <a:gd name="T7" fmla="*/ 528 h 557"/>
              </a:gdLst>
              <a:ahLst/>
              <a:cxnLst>
                <a:cxn ang="0">
                  <a:pos x="T0" y="T1"/>
                </a:cxn>
                <a:cxn ang="0">
                  <a:pos x="T2" y="T3"/>
                </a:cxn>
                <a:cxn ang="0">
                  <a:pos x="T4" y="T5"/>
                </a:cxn>
                <a:cxn ang="0">
                  <a:pos x="T6" y="T7"/>
                </a:cxn>
              </a:cxnLst>
              <a:rect l="0" t="0" r="r" b="b"/>
              <a:pathLst>
                <a:path w="309" h="557">
                  <a:moveTo>
                    <a:pt x="187" y="557"/>
                  </a:moveTo>
                  <a:cubicBezTo>
                    <a:pt x="70" y="402"/>
                    <a:pt x="0" y="236"/>
                    <a:pt x="3" y="0"/>
                  </a:cubicBezTo>
                  <a:cubicBezTo>
                    <a:pt x="88" y="63"/>
                    <a:pt x="165" y="116"/>
                    <a:pt x="221" y="205"/>
                  </a:cubicBezTo>
                  <a:cubicBezTo>
                    <a:pt x="277" y="294"/>
                    <a:pt x="309" y="404"/>
                    <a:pt x="297" y="52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işlíďe"/>
            <p:cNvSpPr/>
            <p:nvPr/>
          </p:nvSpPr>
          <p:spPr bwMode="auto">
            <a:xfrm>
              <a:off x="3359151" y="2741613"/>
              <a:ext cx="739775" cy="1379538"/>
            </a:xfrm>
            <a:custGeom>
              <a:avLst/>
              <a:gdLst>
                <a:gd name="T0" fmla="*/ 187 w 300"/>
                <a:gd name="T1" fmla="*/ 558 h 560"/>
                <a:gd name="T2" fmla="*/ 4 w 300"/>
                <a:gd name="T3" fmla="*/ 15 h 560"/>
                <a:gd name="T4" fmla="*/ 4 w 300"/>
                <a:gd name="T5" fmla="*/ 2 h 560"/>
                <a:gd name="T6" fmla="*/ 2 w 300"/>
                <a:gd name="T7" fmla="*/ 2 h 560"/>
                <a:gd name="T8" fmla="*/ 1 w 300"/>
                <a:gd name="T9" fmla="*/ 4 h 560"/>
                <a:gd name="T10" fmla="*/ 218 w 300"/>
                <a:gd name="T11" fmla="*/ 208 h 560"/>
                <a:gd name="T12" fmla="*/ 296 w 300"/>
                <a:gd name="T13" fmla="*/ 476 h 560"/>
                <a:gd name="T14" fmla="*/ 294 w 300"/>
                <a:gd name="T15" fmla="*/ 530 h 560"/>
                <a:gd name="T16" fmla="*/ 298 w 300"/>
                <a:gd name="T17" fmla="*/ 530 h 560"/>
                <a:gd name="T18" fmla="*/ 300 w 300"/>
                <a:gd name="T19" fmla="*/ 476 h 560"/>
                <a:gd name="T20" fmla="*/ 222 w 300"/>
                <a:gd name="T21" fmla="*/ 206 h 560"/>
                <a:gd name="T22" fmla="*/ 3 w 300"/>
                <a:gd name="T23" fmla="*/ 1 h 560"/>
                <a:gd name="T24" fmla="*/ 1 w 300"/>
                <a:gd name="T25" fmla="*/ 1 h 560"/>
                <a:gd name="T26" fmla="*/ 0 w 300"/>
                <a:gd name="T27" fmla="*/ 2 h 560"/>
                <a:gd name="T28" fmla="*/ 0 w 300"/>
                <a:gd name="T29" fmla="*/ 15 h 560"/>
                <a:gd name="T30" fmla="*/ 184 w 300"/>
                <a:gd name="T31" fmla="*/ 560 h 560"/>
                <a:gd name="T32" fmla="*/ 187 w 300"/>
                <a:gd name="T33" fmla="*/ 55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0" h="560">
                  <a:moveTo>
                    <a:pt x="187" y="558"/>
                  </a:moveTo>
                  <a:cubicBezTo>
                    <a:pt x="72" y="406"/>
                    <a:pt x="4" y="243"/>
                    <a:pt x="4" y="15"/>
                  </a:cubicBezTo>
                  <a:cubicBezTo>
                    <a:pt x="4" y="11"/>
                    <a:pt x="4" y="7"/>
                    <a:pt x="4" y="2"/>
                  </a:cubicBezTo>
                  <a:cubicBezTo>
                    <a:pt x="2" y="2"/>
                    <a:pt x="2" y="2"/>
                    <a:pt x="2" y="2"/>
                  </a:cubicBezTo>
                  <a:cubicBezTo>
                    <a:pt x="1" y="4"/>
                    <a:pt x="1" y="4"/>
                    <a:pt x="1" y="4"/>
                  </a:cubicBezTo>
                  <a:cubicBezTo>
                    <a:pt x="86" y="67"/>
                    <a:pt x="162" y="119"/>
                    <a:pt x="218" y="208"/>
                  </a:cubicBezTo>
                  <a:cubicBezTo>
                    <a:pt x="266" y="284"/>
                    <a:pt x="296" y="374"/>
                    <a:pt x="296" y="476"/>
                  </a:cubicBezTo>
                  <a:cubicBezTo>
                    <a:pt x="296" y="494"/>
                    <a:pt x="296" y="512"/>
                    <a:pt x="294" y="530"/>
                  </a:cubicBezTo>
                  <a:cubicBezTo>
                    <a:pt x="298" y="530"/>
                    <a:pt x="298" y="530"/>
                    <a:pt x="298" y="530"/>
                  </a:cubicBezTo>
                  <a:cubicBezTo>
                    <a:pt x="300" y="512"/>
                    <a:pt x="300" y="494"/>
                    <a:pt x="300" y="476"/>
                  </a:cubicBezTo>
                  <a:cubicBezTo>
                    <a:pt x="300" y="374"/>
                    <a:pt x="270" y="282"/>
                    <a:pt x="222" y="206"/>
                  </a:cubicBezTo>
                  <a:cubicBezTo>
                    <a:pt x="165" y="116"/>
                    <a:pt x="88" y="63"/>
                    <a:pt x="3" y="1"/>
                  </a:cubicBezTo>
                  <a:cubicBezTo>
                    <a:pt x="2" y="0"/>
                    <a:pt x="2" y="0"/>
                    <a:pt x="1" y="1"/>
                  </a:cubicBezTo>
                  <a:cubicBezTo>
                    <a:pt x="0" y="1"/>
                    <a:pt x="0" y="2"/>
                    <a:pt x="0" y="2"/>
                  </a:cubicBezTo>
                  <a:cubicBezTo>
                    <a:pt x="0" y="7"/>
                    <a:pt x="0" y="11"/>
                    <a:pt x="0" y="15"/>
                  </a:cubicBezTo>
                  <a:cubicBezTo>
                    <a:pt x="0" y="244"/>
                    <a:pt x="69" y="408"/>
                    <a:pt x="184" y="560"/>
                  </a:cubicBezTo>
                  <a:cubicBezTo>
                    <a:pt x="187" y="558"/>
                    <a:pt x="187" y="558"/>
                    <a:pt x="187" y="558"/>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ṩļïḋê"/>
            <p:cNvSpPr/>
            <p:nvPr/>
          </p:nvSpPr>
          <p:spPr bwMode="auto">
            <a:xfrm>
              <a:off x="3363913" y="2751138"/>
              <a:ext cx="515938" cy="1320800"/>
            </a:xfrm>
            <a:custGeom>
              <a:avLst/>
              <a:gdLst>
                <a:gd name="T0" fmla="*/ 0 w 209"/>
                <a:gd name="T1" fmla="*/ 2 h 536"/>
                <a:gd name="T2" fmla="*/ 95 w 209"/>
                <a:gd name="T3" fmla="*/ 280 h 536"/>
                <a:gd name="T4" fmla="*/ 205 w 209"/>
                <a:gd name="T5" fmla="*/ 536 h 536"/>
                <a:gd name="T6" fmla="*/ 209 w 209"/>
                <a:gd name="T7" fmla="*/ 534 h 536"/>
                <a:gd name="T8" fmla="*/ 98 w 209"/>
                <a:gd name="T9" fmla="*/ 278 h 536"/>
                <a:gd name="T10" fmla="*/ 3 w 209"/>
                <a:gd name="T11" fmla="*/ 0 h 536"/>
                <a:gd name="T12" fmla="*/ 0 w 209"/>
                <a:gd name="T13" fmla="*/ 2 h 536"/>
              </a:gdLst>
              <a:ahLst/>
              <a:cxnLst>
                <a:cxn ang="0">
                  <a:pos x="T0" y="T1"/>
                </a:cxn>
                <a:cxn ang="0">
                  <a:pos x="T2" y="T3"/>
                </a:cxn>
                <a:cxn ang="0">
                  <a:pos x="T4" y="T5"/>
                </a:cxn>
                <a:cxn ang="0">
                  <a:pos x="T6" y="T7"/>
                </a:cxn>
                <a:cxn ang="0">
                  <a:pos x="T8" y="T9"/>
                </a:cxn>
                <a:cxn ang="0">
                  <a:pos x="T10" y="T11"/>
                </a:cxn>
                <a:cxn ang="0">
                  <a:pos x="T12" y="T13"/>
                </a:cxn>
              </a:cxnLst>
              <a:rect l="0" t="0" r="r" b="b"/>
              <a:pathLst>
                <a:path w="209" h="536">
                  <a:moveTo>
                    <a:pt x="0" y="2"/>
                  </a:moveTo>
                  <a:cubicBezTo>
                    <a:pt x="16" y="51"/>
                    <a:pt x="77" y="229"/>
                    <a:pt x="95" y="280"/>
                  </a:cubicBezTo>
                  <a:cubicBezTo>
                    <a:pt x="127" y="370"/>
                    <a:pt x="166" y="451"/>
                    <a:pt x="205" y="536"/>
                  </a:cubicBezTo>
                  <a:cubicBezTo>
                    <a:pt x="209" y="534"/>
                    <a:pt x="209" y="534"/>
                    <a:pt x="209" y="534"/>
                  </a:cubicBezTo>
                  <a:cubicBezTo>
                    <a:pt x="169" y="449"/>
                    <a:pt x="130" y="368"/>
                    <a:pt x="98" y="278"/>
                  </a:cubicBezTo>
                  <a:cubicBezTo>
                    <a:pt x="80" y="228"/>
                    <a:pt x="20" y="49"/>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îṥľïḓè"/>
            <p:cNvSpPr/>
            <p:nvPr/>
          </p:nvSpPr>
          <p:spPr bwMode="auto">
            <a:xfrm>
              <a:off x="3363913" y="2751138"/>
              <a:ext cx="579438" cy="1263650"/>
            </a:xfrm>
            <a:custGeom>
              <a:avLst/>
              <a:gdLst>
                <a:gd name="T0" fmla="*/ 0 w 235"/>
                <a:gd name="T1" fmla="*/ 2 h 513"/>
                <a:gd name="T2" fmla="*/ 123 w 235"/>
                <a:gd name="T3" fmla="*/ 254 h 513"/>
                <a:gd name="T4" fmla="*/ 231 w 235"/>
                <a:gd name="T5" fmla="*/ 513 h 513"/>
                <a:gd name="T6" fmla="*/ 235 w 235"/>
                <a:gd name="T7" fmla="*/ 511 h 513"/>
                <a:gd name="T8" fmla="*/ 127 w 235"/>
                <a:gd name="T9" fmla="*/ 253 h 513"/>
                <a:gd name="T10" fmla="*/ 3 w 235"/>
                <a:gd name="T11" fmla="*/ 0 h 513"/>
                <a:gd name="T12" fmla="*/ 0 w 235"/>
                <a:gd name="T13" fmla="*/ 2 h 513"/>
              </a:gdLst>
              <a:ahLst/>
              <a:cxnLst>
                <a:cxn ang="0">
                  <a:pos x="T0" y="T1"/>
                </a:cxn>
                <a:cxn ang="0">
                  <a:pos x="T2" y="T3"/>
                </a:cxn>
                <a:cxn ang="0">
                  <a:pos x="T4" y="T5"/>
                </a:cxn>
                <a:cxn ang="0">
                  <a:pos x="T6" y="T7"/>
                </a:cxn>
                <a:cxn ang="0">
                  <a:pos x="T8" y="T9"/>
                </a:cxn>
                <a:cxn ang="0">
                  <a:pos x="T10" y="T11"/>
                </a:cxn>
                <a:cxn ang="0">
                  <a:pos x="T12" y="T13"/>
                </a:cxn>
              </a:cxnLst>
              <a:rect l="0" t="0" r="r" b="b"/>
              <a:pathLst>
                <a:path w="235" h="513">
                  <a:moveTo>
                    <a:pt x="0" y="2"/>
                  </a:moveTo>
                  <a:cubicBezTo>
                    <a:pt x="25" y="60"/>
                    <a:pt x="97" y="197"/>
                    <a:pt x="123" y="254"/>
                  </a:cubicBezTo>
                  <a:cubicBezTo>
                    <a:pt x="162" y="340"/>
                    <a:pt x="191" y="427"/>
                    <a:pt x="231" y="513"/>
                  </a:cubicBezTo>
                  <a:cubicBezTo>
                    <a:pt x="235" y="511"/>
                    <a:pt x="235" y="511"/>
                    <a:pt x="235" y="511"/>
                  </a:cubicBezTo>
                  <a:cubicBezTo>
                    <a:pt x="195" y="426"/>
                    <a:pt x="166" y="338"/>
                    <a:pt x="127" y="253"/>
                  </a:cubicBezTo>
                  <a:cubicBezTo>
                    <a:pt x="101" y="195"/>
                    <a:pt x="29" y="58"/>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iṩļiďê"/>
            <p:cNvSpPr/>
            <p:nvPr/>
          </p:nvSpPr>
          <p:spPr bwMode="auto">
            <a:xfrm>
              <a:off x="3359151" y="2744788"/>
              <a:ext cx="628650" cy="1122363"/>
            </a:xfrm>
            <a:custGeom>
              <a:avLst/>
              <a:gdLst>
                <a:gd name="T0" fmla="*/ 0 w 255"/>
                <a:gd name="T1" fmla="*/ 3 h 456"/>
                <a:gd name="T2" fmla="*/ 252 w 255"/>
                <a:gd name="T3" fmla="*/ 456 h 456"/>
                <a:gd name="T4" fmla="*/ 255 w 255"/>
                <a:gd name="T5" fmla="*/ 455 h 456"/>
                <a:gd name="T6" fmla="*/ 3 w 255"/>
                <a:gd name="T7" fmla="*/ 0 h 456"/>
                <a:gd name="T8" fmla="*/ 0 w 255"/>
                <a:gd name="T9" fmla="*/ 3 h 456"/>
              </a:gdLst>
              <a:ahLst/>
              <a:cxnLst>
                <a:cxn ang="0">
                  <a:pos x="T0" y="T1"/>
                </a:cxn>
                <a:cxn ang="0">
                  <a:pos x="T2" y="T3"/>
                </a:cxn>
                <a:cxn ang="0">
                  <a:pos x="T4" y="T5"/>
                </a:cxn>
                <a:cxn ang="0">
                  <a:pos x="T6" y="T7"/>
                </a:cxn>
                <a:cxn ang="0">
                  <a:pos x="T8" y="T9"/>
                </a:cxn>
              </a:cxnLst>
              <a:rect l="0" t="0" r="r" b="b"/>
              <a:pathLst>
                <a:path w="255" h="456">
                  <a:moveTo>
                    <a:pt x="0" y="3"/>
                  </a:moveTo>
                  <a:cubicBezTo>
                    <a:pt x="96" y="143"/>
                    <a:pt x="198" y="281"/>
                    <a:pt x="252" y="456"/>
                  </a:cubicBezTo>
                  <a:cubicBezTo>
                    <a:pt x="255" y="455"/>
                    <a:pt x="255" y="455"/>
                    <a:pt x="255" y="455"/>
                  </a:cubicBezTo>
                  <a:cubicBezTo>
                    <a:pt x="202" y="279"/>
                    <a:pt x="99" y="141"/>
                    <a:pt x="3" y="0"/>
                  </a:cubicBezTo>
                  <a:cubicBezTo>
                    <a:pt x="0" y="3"/>
                    <a:pt x="0" y="3"/>
                    <a:pt x="0" y="3"/>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islïḍè"/>
            <p:cNvSpPr/>
            <p:nvPr/>
          </p:nvSpPr>
          <p:spPr bwMode="auto">
            <a:xfrm>
              <a:off x="3359151" y="2746376"/>
              <a:ext cx="549275" cy="1458913"/>
            </a:xfrm>
            <a:custGeom>
              <a:avLst/>
              <a:gdLst>
                <a:gd name="T0" fmla="*/ 0 w 223"/>
                <a:gd name="T1" fmla="*/ 1 h 592"/>
                <a:gd name="T2" fmla="*/ 74 w 223"/>
                <a:gd name="T3" fmla="*/ 313 h 592"/>
                <a:gd name="T4" fmla="*/ 220 w 223"/>
                <a:gd name="T5" fmla="*/ 592 h 592"/>
                <a:gd name="T6" fmla="*/ 223 w 223"/>
                <a:gd name="T7" fmla="*/ 589 h 592"/>
                <a:gd name="T8" fmla="*/ 77 w 223"/>
                <a:gd name="T9" fmla="*/ 311 h 592"/>
                <a:gd name="T10" fmla="*/ 4 w 223"/>
                <a:gd name="T11" fmla="*/ 0 h 592"/>
                <a:gd name="T12" fmla="*/ 0 w 223"/>
                <a:gd name="T13" fmla="*/ 1 h 592"/>
              </a:gdLst>
              <a:ahLst/>
              <a:cxnLst>
                <a:cxn ang="0">
                  <a:pos x="T0" y="T1"/>
                </a:cxn>
                <a:cxn ang="0">
                  <a:pos x="T2" y="T3"/>
                </a:cxn>
                <a:cxn ang="0">
                  <a:pos x="T4" y="T5"/>
                </a:cxn>
                <a:cxn ang="0">
                  <a:pos x="T6" y="T7"/>
                </a:cxn>
                <a:cxn ang="0">
                  <a:pos x="T8" y="T9"/>
                </a:cxn>
                <a:cxn ang="0">
                  <a:pos x="T10" y="T11"/>
                </a:cxn>
                <a:cxn ang="0">
                  <a:pos x="T12" y="T13"/>
                </a:cxn>
              </a:cxnLst>
              <a:rect l="0" t="0" r="r" b="b"/>
              <a:pathLst>
                <a:path w="223" h="592">
                  <a:moveTo>
                    <a:pt x="0" y="1"/>
                  </a:moveTo>
                  <a:cubicBezTo>
                    <a:pt x="19" y="117"/>
                    <a:pt x="40" y="214"/>
                    <a:pt x="74" y="313"/>
                  </a:cubicBezTo>
                  <a:cubicBezTo>
                    <a:pt x="109" y="416"/>
                    <a:pt x="153" y="512"/>
                    <a:pt x="220" y="592"/>
                  </a:cubicBezTo>
                  <a:cubicBezTo>
                    <a:pt x="223" y="589"/>
                    <a:pt x="223" y="589"/>
                    <a:pt x="223" y="589"/>
                  </a:cubicBezTo>
                  <a:cubicBezTo>
                    <a:pt x="156" y="510"/>
                    <a:pt x="113" y="414"/>
                    <a:pt x="77" y="311"/>
                  </a:cubicBezTo>
                  <a:cubicBezTo>
                    <a:pt x="44" y="213"/>
                    <a:pt x="23" y="116"/>
                    <a:pt x="4" y="0"/>
                  </a:cubicBezTo>
                  <a:cubicBezTo>
                    <a:pt x="0" y="1"/>
                    <a:pt x="0" y="1"/>
                    <a:pt x="0" y="1"/>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ṡļiḓê"/>
            <p:cNvSpPr/>
            <p:nvPr/>
          </p:nvSpPr>
          <p:spPr bwMode="auto">
            <a:xfrm>
              <a:off x="3359151" y="2744788"/>
              <a:ext cx="704850" cy="1147763"/>
            </a:xfrm>
            <a:custGeom>
              <a:avLst/>
              <a:gdLst>
                <a:gd name="T0" fmla="*/ 0 w 286"/>
                <a:gd name="T1" fmla="*/ 3 h 466"/>
                <a:gd name="T2" fmla="*/ 53 w 286"/>
                <a:gd name="T3" fmla="*/ 55 h 466"/>
                <a:gd name="T4" fmla="*/ 282 w 286"/>
                <a:gd name="T5" fmla="*/ 466 h 466"/>
                <a:gd name="T6" fmla="*/ 286 w 286"/>
                <a:gd name="T7" fmla="*/ 466 h 466"/>
                <a:gd name="T8" fmla="*/ 138 w 286"/>
                <a:gd name="T9" fmla="*/ 147 h 466"/>
                <a:gd name="T10" fmla="*/ 56 w 286"/>
                <a:gd name="T11" fmla="*/ 52 h 466"/>
                <a:gd name="T12" fmla="*/ 3 w 286"/>
                <a:gd name="T13" fmla="*/ 0 h 466"/>
                <a:gd name="T14" fmla="*/ 0 w 286"/>
                <a:gd name="T15" fmla="*/ 3 h 4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466">
                  <a:moveTo>
                    <a:pt x="0" y="3"/>
                  </a:moveTo>
                  <a:cubicBezTo>
                    <a:pt x="11" y="13"/>
                    <a:pt x="30" y="31"/>
                    <a:pt x="53" y="55"/>
                  </a:cubicBezTo>
                  <a:cubicBezTo>
                    <a:pt x="125" y="129"/>
                    <a:pt x="238" y="266"/>
                    <a:pt x="282" y="466"/>
                  </a:cubicBezTo>
                  <a:cubicBezTo>
                    <a:pt x="286" y="466"/>
                    <a:pt x="286" y="466"/>
                    <a:pt x="286" y="466"/>
                  </a:cubicBezTo>
                  <a:cubicBezTo>
                    <a:pt x="257" y="331"/>
                    <a:pt x="196" y="225"/>
                    <a:pt x="138" y="147"/>
                  </a:cubicBezTo>
                  <a:cubicBezTo>
                    <a:pt x="109" y="109"/>
                    <a:pt x="80" y="77"/>
                    <a:pt x="56" y="52"/>
                  </a:cubicBezTo>
                  <a:cubicBezTo>
                    <a:pt x="32" y="28"/>
                    <a:pt x="13" y="10"/>
                    <a:pt x="3" y="0"/>
                  </a:cubicBezTo>
                  <a:cubicBezTo>
                    <a:pt x="0" y="3"/>
                    <a:pt x="0" y="3"/>
                    <a:pt x="0" y="3"/>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iṣḷîḑê"/>
            <p:cNvSpPr/>
            <p:nvPr/>
          </p:nvSpPr>
          <p:spPr bwMode="auto">
            <a:xfrm>
              <a:off x="3421063" y="3554413"/>
              <a:ext cx="1504950" cy="1427163"/>
            </a:xfrm>
            <a:custGeom>
              <a:avLst/>
              <a:gdLst>
                <a:gd name="T0" fmla="*/ 206 w 610"/>
                <a:gd name="T1" fmla="*/ 579 h 579"/>
                <a:gd name="T2" fmla="*/ 205 w 610"/>
                <a:gd name="T3" fmla="*/ 579 h 579"/>
                <a:gd name="T4" fmla="*/ 23 w 610"/>
                <a:gd name="T5" fmla="*/ 278 h 579"/>
                <a:gd name="T6" fmla="*/ 2 w 610"/>
                <a:gd name="T7" fmla="*/ 3 h 579"/>
                <a:gd name="T8" fmla="*/ 5 w 610"/>
                <a:gd name="T9" fmla="*/ 0 h 579"/>
                <a:gd name="T10" fmla="*/ 604 w 610"/>
                <a:gd name="T11" fmla="*/ 0 h 579"/>
                <a:gd name="T12" fmla="*/ 607 w 610"/>
                <a:gd name="T13" fmla="*/ 3 h 579"/>
                <a:gd name="T14" fmla="*/ 587 w 610"/>
                <a:gd name="T15" fmla="*/ 278 h 579"/>
                <a:gd name="T16" fmla="*/ 404 w 610"/>
                <a:gd name="T17" fmla="*/ 579 h 579"/>
                <a:gd name="T18" fmla="*/ 404 w 610"/>
                <a:gd name="T19" fmla="*/ 579 h 579"/>
                <a:gd name="T20" fmla="*/ 206 w 610"/>
                <a:gd name="T21"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0" h="579">
                  <a:moveTo>
                    <a:pt x="206" y="579"/>
                  </a:moveTo>
                  <a:cubicBezTo>
                    <a:pt x="205" y="579"/>
                    <a:pt x="205" y="579"/>
                    <a:pt x="205" y="579"/>
                  </a:cubicBezTo>
                  <a:cubicBezTo>
                    <a:pt x="116" y="566"/>
                    <a:pt x="54" y="464"/>
                    <a:pt x="23" y="278"/>
                  </a:cubicBezTo>
                  <a:cubicBezTo>
                    <a:pt x="0" y="140"/>
                    <a:pt x="2" y="5"/>
                    <a:pt x="2" y="3"/>
                  </a:cubicBezTo>
                  <a:cubicBezTo>
                    <a:pt x="2" y="2"/>
                    <a:pt x="4" y="0"/>
                    <a:pt x="5" y="0"/>
                  </a:cubicBezTo>
                  <a:cubicBezTo>
                    <a:pt x="604" y="0"/>
                    <a:pt x="604" y="0"/>
                    <a:pt x="604" y="0"/>
                  </a:cubicBezTo>
                  <a:cubicBezTo>
                    <a:pt x="606" y="0"/>
                    <a:pt x="607" y="2"/>
                    <a:pt x="607" y="3"/>
                  </a:cubicBezTo>
                  <a:cubicBezTo>
                    <a:pt x="607" y="5"/>
                    <a:pt x="610" y="140"/>
                    <a:pt x="587" y="278"/>
                  </a:cubicBezTo>
                  <a:cubicBezTo>
                    <a:pt x="555" y="464"/>
                    <a:pt x="494" y="566"/>
                    <a:pt x="404" y="579"/>
                  </a:cubicBezTo>
                  <a:cubicBezTo>
                    <a:pt x="404" y="579"/>
                    <a:pt x="404" y="579"/>
                    <a:pt x="404" y="579"/>
                  </a:cubicBezTo>
                  <a:lnTo>
                    <a:pt x="206" y="5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íş1iḍè"/>
            <p:cNvSpPr/>
            <p:nvPr/>
          </p:nvSpPr>
          <p:spPr bwMode="auto">
            <a:xfrm>
              <a:off x="3403601" y="3546476"/>
              <a:ext cx="1536700" cy="1441450"/>
            </a:xfrm>
            <a:custGeom>
              <a:avLst/>
              <a:gdLst>
                <a:gd name="T0" fmla="*/ 611 w 623"/>
                <a:gd name="T1" fmla="*/ 6 h 585"/>
                <a:gd name="T2" fmla="*/ 411 w 623"/>
                <a:gd name="T3" fmla="*/ 579 h 585"/>
                <a:gd name="T4" fmla="*/ 213 w 623"/>
                <a:gd name="T5" fmla="*/ 579 h 585"/>
                <a:gd name="T6" fmla="*/ 12 w 623"/>
                <a:gd name="T7" fmla="*/ 6 h 585"/>
                <a:gd name="T8" fmla="*/ 611 w 623"/>
                <a:gd name="T9" fmla="*/ 6 h 585"/>
                <a:gd name="T10" fmla="*/ 611 w 623"/>
                <a:gd name="T11" fmla="*/ 0 h 585"/>
                <a:gd name="T12" fmla="*/ 12 w 623"/>
                <a:gd name="T13" fmla="*/ 0 h 585"/>
                <a:gd name="T14" fmla="*/ 6 w 623"/>
                <a:gd name="T15" fmla="*/ 6 h 585"/>
                <a:gd name="T16" fmla="*/ 27 w 623"/>
                <a:gd name="T17" fmla="*/ 282 h 585"/>
                <a:gd name="T18" fmla="*/ 87 w 623"/>
                <a:gd name="T19" fmla="*/ 479 h 585"/>
                <a:gd name="T20" fmla="*/ 212 w 623"/>
                <a:gd name="T21" fmla="*/ 585 h 585"/>
                <a:gd name="T22" fmla="*/ 213 w 623"/>
                <a:gd name="T23" fmla="*/ 585 h 585"/>
                <a:gd name="T24" fmla="*/ 411 w 623"/>
                <a:gd name="T25" fmla="*/ 585 h 585"/>
                <a:gd name="T26" fmla="*/ 412 w 623"/>
                <a:gd name="T27" fmla="*/ 585 h 585"/>
                <a:gd name="T28" fmla="*/ 537 w 623"/>
                <a:gd name="T29" fmla="*/ 479 h 585"/>
                <a:gd name="T30" fmla="*/ 596 w 623"/>
                <a:gd name="T31" fmla="*/ 282 h 585"/>
                <a:gd name="T32" fmla="*/ 617 w 623"/>
                <a:gd name="T33" fmla="*/ 6 h 585"/>
                <a:gd name="T34" fmla="*/ 611 w 623"/>
                <a:gd name="T35"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3" h="585">
                  <a:moveTo>
                    <a:pt x="611" y="6"/>
                  </a:moveTo>
                  <a:cubicBezTo>
                    <a:pt x="611" y="6"/>
                    <a:pt x="623" y="547"/>
                    <a:pt x="411" y="579"/>
                  </a:cubicBezTo>
                  <a:cubicBezTo>
                    <a:pt x="213" y="579"/>
                    <a:pt x="213" y="579"/>
                    <a:pt x="213" y="579"/>
                  </a:cubicBezTo>
                  <a:cubicBezTo>
                    <a:pt x="0" y="547"/>
                    <a:pt x="12" y="6"/>
                    <a:pt x="12" y="6"/>
                  </a:cubicBezTo>
                  <a:cubicBezTo>
                    <a:pt x="611" y="6"/>
                    <a:pt x="611" y="6"/>
                    <a:pt x="611" y="6"/>
                  </a:cubicBezTo>
                  <a:moveTo>
                    <a:pt x="611" y="0"/>
                  </a:moveTo>
                  <a:cubicBezTo>
                    <a:pt x="12" y="0"/>
                    <a:pt x="12" y="0"/>
                    <a:pt x="12" y="0"/>
                  </a:cubicBezTo>
                  <a:cubicBezTo>
                    <a:pt x="9" y="0"/>
                    <a:pt x="6" y="3"/>
                    <a:pt x="6" y="6"/>
                  </a:cubicBezTo>
                  <a:cubicBezTo>
                    <a:pt x="6" y="8"/>
                    <a:pt x="4" y="144"/>
                    <a:pt x="27" y="282"/>
                  </a:cubicBezTo>
                  <a:cubicBezTo>
                    <a:pt x="41" y="363"/>
                    <a:pt x="61" y="430"/>
                    <a:pt x="87" y="479"/>
                  </a:cubicBezTo>
                  <a:cubicBezTo>
                    <a:pt x="119" y="542"/>
                    <a:pt x="161" y="578"/>
                    <a:pt x="212" y="585"/>
                  </a:cubicBezTo>
                  <a:cubicBezTo>
                    <a:pt x="213" y="585"/>
                    <a:pt x="213" y="585"/>
                    <a:pt x="213" y="585"/>
                  </a:cubicBezTo>
                  <a:cubicBezTo>
                    <a:pt x="411" y="585"/>
                    <a:pt x="411" y="585"/>
                    <a:pt x="411" y="585"/>
                  </a:cubicBezTo>
                  <a:cubicBezTo>
                    <a:pt x="412" y="585"/>
                    <a:pt x="412" y="585"/>
                    <a:pt x="412" y="585"/>
                  </a:cubicBezTo>
                  <a:cubicBezTo>
                    <a:pt x="462" y="578"/>
                    <a:pt x="504" y="542"/>
                    <a:pt x="537" y="479"/>
                  </a:cubicBezTo>
                  <a:cubicBezTo>
                    <a:pt x="563" y="430"/>
                    <a:pt x="583" y="363"/>
                    <a:pt x="596" y="282"/>
                  </a:cubicBezTo>
                  <a:cubicBezTo>
                    <a:pt x="620" y="144"/>
                    <a:pt x="617" y="8"/>
                    <a:pt x="617" y="6"/>
                  </a:cubicBezTo>
                  <a:cubicBezTo>
                    <a:pt x="617" y="3"/>
                    <a:pt x="614" y="0"/>
                    <a:pt x="611"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ŝliḑè"/>
            <p:cNvSpPr/>
            <p:nvPr/>
          </p:nvSpPr>
          <p:spPr bwMode="auto">
            <a:xfrm>
              <a:off x="3302001" y="3646488"/>
              <a:ext cx="1746250" cy="161925"/>
            </a:xfrm>
            <a:prstGeom prst="rect">
              <a:avLst/>
            </a:prstGeom>
            <a:solidFill>
              <a:srgbClr val="C2EEF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7" name="îṧ1íḍê"/>
            <p:cNvSpPr/>
            <p:nvPr/>
          </p:nvSpPr>
          <p:spPr bwMode="auto">
            <a:xfrm>
              <a:off x="3302001" y="3870326"/>
              <a:ext cx="1746250" cy="63500"/>
            </a:xfrm>
            <a:prstGeom prst="rect">
              <a:avLst/>
            </a:prstGeom>
            <a:solidFill>
              <a:srgbClr val="C2EEF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8" name="ïs1iḋê"/>
            <p:cNvSpPr/>
            <p:nvPr/>
          </p:nvSpPr>
          <p:spPr bwMode="auto">
            <a:xfrm>
              <a:off x="3025776" y="5081588"/>
              <a:ext cx="6135688" cy="15875"/>
            </a:xfrm>
            <a:prstGeom prst="rect">
              <a:avLst/>
            </a:prstGeom>
            <a:solidFill>
              <a:srgbClr val="5FBC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9" name="íṩḷíḑe"/>
            <p:cNvSpPr/>
            <p:nvPr/>
          </p:nvSpPr>
          <p:spPr bwMode="auto">
            <a:xfrm>
              <a:off x="3025776" y="5081588"/>
              <a:ext cx="6135688" cy="15875"/>
            </a:xfrm>
            <a:custGeom>
              <a:avLst/>
              <a:gdLst>
                <a:gd name="T0" fmla="*/ 0 w 3865"/>
                <a:gd name="T1" fmla="*/ 10 h 10"/>
                <a:gd name="T2" fmla="*/ 3865 w 3865"/>
                <a:gd name="T3" fmla="*/ 10 h 10"/>
                <a:gd name="T4" fmla="*/ 3865 w 3865"/>
                <a:gd name="T5" fmla="*/ 0 h 10"/>
                <a:gd name="T6" fmla="*/ 0 w 3865"/>
                <a:gd name="T7" fmla="*/ 0 h 10"/>
              </a:gdLst>
              <a:ahLst/>
              <a:cxnLst>
                <a:cxn ang="0">
                  <a:pos x="T0" y="T1"/>
                </a:cxn>
                <a:cxn ang="0">
                  <a:pos x="T2" y="T3"/>
                </a:cxn>
                <a:cxn ang="0">
                  <a:pos x="T4" y="T5"/>
                </a:cxn>
                <a:cxn ang="0">
                  <a:pos x="T6" y="T7"/>
                </a:cxn>
              </a:cxnLst>
              <a:rect l="0" t="0" r="r" b="b"/>
              <a:pathLst>
                <a:path w="3865" h="10">
                  <a:moveTo>
                    <a:pt x="0" y="10"/>
                  </a:moveTo>
                  <a:lnTo>
                    <a:pt x="3865" y="10"/>
                  </a:lnTo>
                  <a:lnTo>
                    <a:pt x="386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íṩḻïďe"/>
            <p:cNvSpPr/>
            <p:nvPr/>
          </p:nvSpPr>
          <p:spPr bwMode="auto">
            <a:xfrm>
              <a:off x="6850063" y="2586038"/>
              <a:ext cx="409575" cy="411163"/>
            </a:xfrm>
            <a:custGeom>
              <a:avLst/>
              <a:gdLst>
                <a:gd name="T0" fmla="*/ 22 w 258"/>
                <a:gd name="T1" fmla="*/ 259 h 259"/>
                <a:gd name="T2" fmla="*/ 258 w 258"/>
                <a:gd name="T3" fmla="*/ 24 h 259"/>
                <a:gd name="T4" fmla="*/ 236 w 258"/>
                <a:gd name="T5" fmla="*/ 0 h 259"/>
                <a:gd name="T6" fmla="*/ 0 w 258"/>
                <a:gd name="T7" fmla="*/ 238 h 259"/>
                <a:gd name="T8" fmla="*/ 22 w 258"/>
                <a:gd name="T9" fmla="*/ 259 h 259"/>
              </a:gdLst>
              <a:ahLst/>
              <a:cxnLst>
                <a:cxn ang="0">
                  <a:pos x="T0" y="T1"/>
                </a:cxn>
                <a:cxn ang="0">
                  <a:pos x="T2" y="T3"/>
                </a:cxn>
                <a:cxn ang="0">
                  <a:pos x="T4" y="T5"/>
                </a:cxn>
                <a:cxn ang="0">
                  <a:pos x="T6" y="T7"/>
                </a:cxn>
                <a:cxn ang="0">
                  <a:pos x="T8" y="T9"/>
                </a:cxn>
              </a:cxnLst>
              <a:rect l="0" t="0" r="r" b="b"/>
              <a:pathLst>
                <a:path w="258" h="259">
                  <a:moveTo>
                    <a:pt x="22" y="259"/>
                  </a:moveTo>
                  <a:lnTo>
                    <a:pt x="258" y="24"/>
                  </a:lnTo>
                  <a:lnTo>
                    <a:pt x="236" y="0"/>
                  </a:lnTo>
                  <a:lnTo>
                    <a:pt x="0" y="238"/>
                  </a:lnTo>
                  <a:lnTo>
                    <a:pt x="22" y="259"/>
                  </a:lnTo>
                  <a:close/>
                </a:path>
              </a:pathLst>
            </a:custGeom>
            <a:solidFill>
              <a:srgbClr val="202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îšļiḑé"/>
            <p:cNvSpPr/>
            <p:nvPr/>
          </p:nvSpPr>
          <p:spPr bwMode="auto">
            <a:xfrm>
              <a:off x="6850063" y="2586038"/>
              <a:ext cx="409575" cy="411163"/>
            </a:xfrm>
            <a:custGeom>
              <a:avLst/>
              <a:gdLst>
                <a:gd name="T0" fmla="*/ 22 w 258"/>
                <a:gd name="T1" fmla="*/ 259 h 259"/>
                <a:gd name="T2" fmla="*/ 258 w 258"/>
                <a:gd name="T3" fmla="*/ 24 h 259"/>
                <a:gd name="T4" fmla="*/ 236 w 258"/>
                <a:gd name="T5" fmla="*/ 0 h 259"/>
                <a:gd name="T6" fmla="*/ 0 w 258"/>
                <a:gd name="T7" fmla="*/ 238 h 259"/>
              </a:gdLst>
              <a:ahLst/>
              <a:cxnLst>
                <a:cxn ang="0">
                  <a:pos x="T0" y="T1"/>
                </a:cxn>
                <a:cxn ang="0">
                  <a:pos x="T2" y="T3"/>
                </a:cxn>
                <a:cxn ang="0">
                  <a:pos x="T4" y="T5"/>
                </a:cxn>
                <a:cxn ang="0">
                  <a:pos x="T6" y="T7"/>
                </a:cxn>
              </a:cxnLst>
              <a:rect l="0" t="0" r="r" b="b"/>
              <a:pathLst>
                <a:path w="258" h="259">
                  <a:moveTo>
                    <a:pt x="22" y="259"/>
                  </a:moveTo>
                  <a:lnTo>
                    <a:pt x="258" y="24"/>
                  </a:lnTo>
                  <a:lnTo>
                    <a:pt x="236" y="0"/>
                  </a:lnTo>
                  <a:lnTo>
                    <a:pt x="0" y="2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ïṥḷiḓê"/>
            <p:cNvSpPr/>
            <p:nvPr/>
          </p:nvSpPr>
          <p:spPr bwMode="auto">
            <a:xfrm>
              <a:off x="4927601" y="2586038"/>
              <a:ext cx="412750" cy="411163"/>
            </a:xfrm>
            <a:custGeom>
              <a:avLst/>
              <a:gdLst>
                <a:gd name="T0" fmla="*/ 260 w 260"/>
                <a:gd name="T1" fmla="*/ 238 h 259"/>
                <a:gd name="T2" fmla="*/ 22 w 260"/>
                <a:gd name="T3" fmla="*/ 0 h 259"/>
                <a:gd name="T4" fmla="*/ 0 w 260"/>
                <a:gd name="T5" fmla="*/ 24 h 259"/>
                <a:gd name="T6" fmla="*/ 236 w 260"/>
                <a:gd name="T7" fmla="*/ 259 h 259"/>
                <a:gd name="T8" fmla="*/ 260 w 260"/>
                <a:gd name="T9" fmla="*/ 238 h 259"/>
              </a:gdLst>
              <a:ahLst/>
              <a:cxnLst>
                <a:cxn ang="0">
                  <a:pos x="T0" y="T1"/>
                </a:cxn>
                <a:cxn ang="0">
                  <a:pos x="T2" y="T3"/>
                </a:cxn>
                <a:cxn ang="0">
                  <a:pos x="T4" y="T5"/>
                </a:cxn>
                <a:cxn ang="0">
                  <a:pos x="T6" y="T7"/>
                </a:cxn>
                <a:cxn ang="0">
                  <a:pos x="T8" y="T9"/>
                </a:cxn>
              </a:cxnLst>
              <a:rect l="0" t="0" r="r" b="b"/>
              <a:pathLst>
                <a:path w="260" h="259">
                  <a:moveTo>
                    <a:pt x="260" y="238"/>
                  </a:moveTo>
                  <a:lnTo>
                    <a:pt x="22" y="0"/>
                  </a:lnTo>
                  <a:lnTo>
                    <a:pt x="0" y="24"/>
                  </a:lnTo>
                  <a:lnTo>
                    <a:pt x="236" y="259"/>
                  </a:lnTo>
                  <a:lnTo>
                    <a:pt x="260" y="238"/>
                  </a:lnTo>
                  <a:close/>
                </a:path>
              </a:pathLst>
            </a:custGeom>
            <a:solidFill>
              <a:srgbClr val="202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ṧlïďè"/>
            <p:cNvSpPr/>
            <p:nvPr/>
          </p:nvSpPr>
          <p:spPr bwMode="auto">
            <a:xfrm>
              <a:off x="4927601" y="2586038"/>
              <a:ext cx="412750" cy="411163"/>
            </a:xfrm>
            <a:custGeom>
              <a:avLst/>
              <a:gdLst>
                <a:gd name="T0" fmla="*/ 260 w 260"/>
                <a:gd name="T1" fmla="*/ 238 h 259"/>
                <a:gd name="T2" fmla="*/ 22 w 260"/>
                <a:gd name="T3" fmla="*/ 0 h 259"/>
                <a:gd name="T4" fmla="*/ 0 w 260"/>
                <a:gd name="T5" fmla="*/ 24 h 259"/>
                <a:gd name="T6" fmla="*/ 236 w 260"/>
                <a:gd name="T7" fmla="*/ 259 h 259"/>
              </a:gdLst>
              <a:ahLst/>
              <a:cxnLst>
                <a:cxn ang="0">
                  <a:pos x="T0" y="T1"/>
                </a:cxn>
                <a:cxn ang="0">
                  <a:pos x="T2" y="T3"/>
                </a:cxn>
                <a:cxn ang="0">
                  <a:pos x="T4" y="T5"/>
                </a:cxn>
                <a:cxn ang="0">
                  <a:pos x="T6" y="T7"/>
                </a:cxn>
              </a:cxnLst>
              <a:rect l="0" t="0" r="r" b="b"/>
              <a:pathLst>
                <a:path w="260" h="259">
                  <a:moveTo>
                    <a:pt x="260" y="238"/>
                  </a:moveTo>
                  <a:lnTo>
                    <a:pt x="22" y="0"/>
                  </a:lnTo>
                  <a:lnTo>
                    <a:pt x="0" y="24"/>
                  </a:lnTo>
                  <a:lnTo>
                    <a:pt x="236" y="2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îsḷiďe"/>
            <p:cNvSpPr/>
            <p:nvPr/>
          </p:nvSpPr>
          <p:spPr bwMode="auto">
            <a:xfrm>
              <a:off x="4748213" y="2409826"/>
              <a:ext cx="2706688" cy="269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íṧliḓe"/>
            <p:cNvSpPr/>
            <p:nvPr/>
          </p:nvSpPr>
          <p:spPr bwMode="auto">
            <a:xfrm>
              <a:off x="4740276" y="2401888"/>
              <a:ext cx="2720975" cy="2714625"/>
            </a:xfrm>
            <a:custGeom>
              <a:avLst/>
              <a:gdLst>
                <a:gd name="T0" fmla="*/ 1100 w 1103"/>
                <a:gd name="T1" fmla="*/ 551 h 1102"/>
                <a:gd name="T2" fmla="*/ 1097 w 1103"/>
                <a:gd name="T3" fmla="*/ 551 h 1102"/>
                <a:gd name="T4" fmla="*/ 937 w 1103"/>
                <a:gd name="T5" fmla="*/ 936 h 1102"/>
                <a:gd name="T6" fmla="*/ 551 w 1103"/>
                <a:gd name="T7" fmla="*/ 1096 h 1102"/>
                <a:gd name="T8" fmla="*/ 166 w 1103"/>
                <a:gd name="T9" fmla="*/ 936 h 1102"/>
                <a:gd name="T10" fmla="*/ 6 w 1103"/>
                <a:gd name="T11" fmla="*/ 551 h 1102"/>
                <a:gd name="T12" fmla="*/ 166 w 1103"/>
                <a:gd name="T13" fmla="*/ 165 h 1102"/>
                <a:gd name="T14" fmla="*/ 551 w 1103"/>
                <a:gd name="T15" fmla="*/ 6 h 1102"/>
                <a:gd name="T16" fmla="*/ 937 w 1103"/>
                <a:gd name="T17" fmla="*/ 165 h 1102"/>
                <a:gd name="T18" fmla="*/ 1097 w 1103"/>
                <a:gd name="T19" fmla="*/ 551 h 1102"/>
                <a:gd name="T20" fmla="*/ 1100 w 1103"/>
                <a:gd name="T21" fmla="*/ 551 h 1102"/>
                <a:gd name="T22" fmla="*/ 1103 w 1103"/>
                <a:gd name="T23" fmla="*/ 551 h 1102"/>
                <a:gd name="T24" fmla="*/ 551 w 1103"/>
                <a:gd name="T25" fmla="*/ 0 h 1102"/>
                <a:gd name="T26" fmla="*/ 0 w 1103"/>
                <a:gd name="T27" fmla="*/ 551 h 1102"/>
                <a:gd name="T28" fmla="*/ 551 w 1103"/>
                <a:gd name="T29" fmla="*/ 1102 h 1102"/>
                <a:gd name="T30" fmla="*/ 1103 w 1103"/>
                <a:gd name="T31" fmla="*/ 551 h 1102"/>
                <a:gd name="T32" fmla="*/ 1100 w 1103"/>
                <a:gd name="T33" fmla="*/ 551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3" h="1102">
                  <a:moveTo>
                    <a:pt x="1100" y="551"/>
                  </a:moveTo>
                  <a:cubicBezTo>
                    <a:pt x="1097" y="551"/>
                    <a:pt x="1097" y="551"/>
                    <a:pt x="1097" y="551"/>
                  </a:cubicBezTo>
                  <a:cubicBezTo>
                    <a:pt x="1097" y="701"/>
                    <a:pt x="1036" y="838"/>
                    <a:pt x="937" y="936"/>
                  </a:cubicBezTo>
                  <a:cubicBezTo>
                    <a:pt x="838" y="1035"/>
                    <a:pt x="702" y="1096"/>
                    <a:pt x="551" y="1096"/>
                  </a:cubicBezTo>
                  <a:cubicBezTo>
                    <a:pt x="401" y="1096"/>
                    <a:pt x="265" y="1035"/>
                    <a:pt x="166" y="936"/>
                  </a:cubicBezTo>
                  <a:cubicBezTo>
                    <a:pt x="67" y="838"/>
                    <a:pt x="6" y="701"/>
                    <a:pt x="6" y="551"/>
                  </a:cubicBezTo>
                  <a:cubicBezTo>
                    <a:pt x="6" y="400"/>
                    <a:pt x="67" y="264"/>
                    <a:pt x="166" y="165"/>
                  </a:cubicBezTo>
                  <a:cubicBezTo>
                    <a:pt x="265" y="67"/>
                    <a:pt x="401" y="6"/>
                    <a:pt x="551" y="6"/>
                  </a:cubicBezTo>
                  <a:cubicBezTo>
                    <a:pt x="702" y="6"/>
                    <a:pt x="838" y="67"/>
                    <a:pt x="937" y="165"/>
                  </a:cubicBezTo>
                  <a:cubicBezTo>
                    <a:pt x="1036" y="264"/>
                    <a:pt x="1097" y="400"/>
                    <a:pt x="1097" y="551"/>
                  </a:cubicBezTo>
                  <a:cubicBezTo>
                    <a:pt x="1100" y="551"/>
                    <a:pt x="1100" y="551"/>
                    <a:pt x="1100" y="551"/>
                  </a:cubicBezTo>
                  <a:cubicBezTo>
                    <a:pt x="1103" y="551"/>
                    <a:pt x="1103" y="551"/>
                    <a:pt x="1103" y="551"/>
                  </a:cubicBezTo>
                  <a:cubicBezTo>
                    <a:pt x="1103" y="247"/>
                    <a:pt x="856" y="0"/>
                    <a:pt x="551" y="0"/>
                  </a:cubicBezTo>
                  <a:cubicBezTo>
                    <a:pt x="247" y="0"/>
                    <a:pt x="0" y="247"/>
                    <a:pt x="0" y="551"/>
                  </a:cubicBezTo>
                  <a:cubicBezTo>
                    <a:pt x="0" y="855"/>
                    <a:pt x="247" y="1102"/>
                    <a:pt x="551" y="1102"/>
                  </a:cubicBezTo>
                  <a:cubicBezTo>
                    <a:pt x="856" y="1102"/>
                    <a:pt x="1103" y="855"/>
                    <a:pt x="1103" y="551"/>
                  </a:cubicBezTo>
                  <a:cubicBezTo>
                    <a:pt x="1100" y="551"/>
                    <a:pt x="1100" y="551"/>
                    <a:pt x="1100" y="551"/>
                  </a:cubicBezTo>
                </a:path>
              </a:pathLst>
            </a:custGeom>
            <a:solidFill>
              <a:srgbClr val="4BB1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íṣḻïḓé"/>
            <p:cNvSpPr/>
            <p:nvPr/>
          </p:nvSpPr>
          <p:spPr bwMode="auto">
            <a:xfrm>
              <a:off x="4865688" y="2527301"/>
              <a:ext cx="2470150" cy="2463800"/>
            </a:xfrm>
            <a:prstGeom prst="ellipse">
              <a:avLst/>
            </a:prstGeom>
            <a:solidFill>
              <a:srgbClr val="82C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iṧļîḋé"/>
            <p:cNvSpPr/>
            <p:nvPr/>
          </p:nvSpPr>
          <p:spPr bwMode="auto">
            <a:xfrm>
              <a:off x="5981701" y="3640138"/>
              <a:ext cx="236538" cy="236538"/>
            </a:xfrm>
            <a:prstGeom prst="ellipse">
              <a:avLst/>
            </a:prstGeom>
            <a:solidFill>
              <a:srgbClr val="60B4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isḷïḍê"/>
            <p:cNvSpPr/>
            <p:nvPr/>
          </p:nvSpPr>
          <p:spPr bwMode="auto">
            <a:xfrm>
              <a:off x="5915026" y="3571876"/>
              <a:ext cx="373063" cy="374650"/>
            </a:xfrm>
            <a:custGeom>
              <a:avLst/>
              <a:gdLst>
                <a:gd name="T0" fmla="*/ 151 w 151"/>
                <a:gd name="T1" fmla="*/ 76 h 152"/>
                <a:gd name="T2" fmla="*/ 151 w 151"/>
                <a:gd name="T3" fmla="*/ 76 h 152"/>
                <a:gd name="T4" fmla="*/ 151 w 151"/>
                <a:gd name="T5" fmla="*/ 76 h 152"/>
                <a:gd name="T6" fmla="*/ 75 w 151"/>
                <a:gd name="T7" fmla="*/ 0 h 152"/>
                <a:gd name="T8" fmla="*/ 0 w 151"/>
                <a:gd name="T9" fmla="*/ 76 h 152"/>
                <a:gd name="T10" fmla="*/ 75 w 151"/>
                <a:gd name="T11" fmla="*/ 152 h 152"/>
                <a:gd name="T12" fmla="*/ 151 w 151"/>
                <a:gd name="T13" fmla="*/ 76 h 152"/>
                <a:gd name="T14" fmla="*/ 148 w 151"/>
                <a:gd name="T15" fmla="*/ 76 h 152"/>
                <a:gd name="T16" fmla="*/ 145 w 151"/>
                <a:gd name="T17" fmla="*/ 76 h 152"/>
                <a:gd name="T18" fmla="*/ 125 w 151"/>
                <a:gd name="T19" fmla="*/ 125 h 152"/>
                <a:gd name="T20" fmla="*/ 75 w 151"/>
                <a:gd name="T21" fmla="*/ 146 h 152"/>
                <a:gd name="T22" fmla="*/ 26 w 151"/>
                <a:gd name="T23" fmla="*/ 125 h 152"/>
                <a:gd name="T24" fmla="*/ 6 w 151"/>
                <a:gd name="T25" fmla="*/ 76 h 152"/>
                <a:gd name="T26" fmla="*/ 26 w 151"/>
                <a:gd name="T27" fmla="*/ 27 h 152"/>
                <a:gd name="T28" fmla="*/ 75 w 151"/>
                <a:gd name="T29" fmla="*/ 6 h 152"/>
                <a:gd name="T30" fmla="*/ 125 w 151"/>
                <a:gd name="T31" fmla="*/ 27 h 152"/>
                <a:gd name="T32" fmla="*/ 145 w 151"/>
                <a:gd name="T33" fmla="*/ 76 h 152"/>
                <a:gd name="T34" fmla="*/ 148 w 151"/>
                <a:gd name="T35" fmla="*/ 76 h 152"/>
                <a:gd name="T36" fmla="*/ 151 w 151"/>
                <a:gd name="T37" fmla="*/ 76 h 152"/>
                <a:gd name="T38" fmla="*/ 151 w 151"/>
                <a:gd name="T39" fmla="*/ 76 h 152"/>
                <a:gd name="T40" fmla="*/ 75 w 151"/>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2">
                  <a:moveTo>
                    <a:pt x="151" y="76"/>
                  </a:moveTo>
                  <a:cubicBezTo>
                    <a:pt x="151" y="76"/>
                    <a:pt x="151" y="76"/>
                    <a:pt x="151" y="76"/>
                  </a:cubicBezTo>
                  <a:cubicBezTo>
                    <a:pt x="151" y="76"/>
                    <a:pt x="151" y="76"/>
                    <a:pt x="151" y="76"/>
                  </a:cubicBezTo>
                  <a:moveTo>
                    <a:pt x="75" y="0"/>
                  </a:moveTo>
                  <a:cubicBezTo>
                    <a:pt x="34" y="0"/>
                    <a:pt x="0" y="34"/>
                    <a:pt x="0" y="76"/>
                  </a:cubicBezTo>
                  <a:cubicBezTo>
                    <a:pt x="0" y="118"/>
                    <a:pt x="34" y="152"/>
                    <a:pt x="75" y="152"/>
                  </a:cubicBezTo>
                  <a:cubicBezTo>
                    <a:pt x="117" y="152"/>
                    <a:pt x="151" y="118"/>
                    <a:pt x="151" y="76"/>
                  </a:cubicBezTo>
                  <a:cubicBezTo>
                    <a:pt x="148" y="76"/>
                    <a:pt x="148" y="76"/>
                    <a:pt x="148" y="76"/>
                  </a:cubicBezTo>
                  <a:cubicBezTo>
                    <a:pt x="145" y="76"/>
                    <a:pt x="145" y="76"/>
                    <a:pt x="145" y="76"/>
                  </a:cubicBezTo>
                  <a:cubicBezTo>
                    <a:pt x="145" y="95"/>
                    <a:pt x="137" y="113"/>
                    <a:pt x="125" y="125"/>
                  </a:cubicBezTo>
                  <a:cubicBezTo>
                    <a:pt x="112" y="138"/>
                    <a:pt x="95" y="146"/>
                    <a:pt x="75" y="146"/>
                  </a:cubicBezTo>
                  <a:cubicBezTo>
                    <a:pt x="56" y="146"/>
                    <a:pt x="39" y="138"/>
                    <a:pt x="26" y="125"/>
                  </a:cubicBezTo>
                  <a:cubicBezTo>
                    <a:pt x="13" y="113"/>
                    <a:pt x="6" y="95"/>
                    <a:pt x="6" y="76"/>
                  </a:cubicBezTo>
                  <a:cubicBezTo>
                    <a:pt x="6" y="57"/>
                    <a:pt x="13" y="39"/>
                    <a:pt x="26" y="27"/>
                  </a:cubicBezTo>
                  <a:cubicBezTo>
                    <a:pt x="39" y="14"/>
                    <a:pt x="56" y="6"/>
                    <a:pt x="75" y="6"/>
                  </a:cubicBezTo>
                  <a:cubicBezTo>
                    <a:pt x="95" y="6"/>
                    <a:pt x="112" y="14"/>
                    <a:pt x="125" y="27"/>
                  </a:cubicBezTo>
                  <a:cubicBezTo>
                    <a:pt x="137" y="39"/>
                    <a:pt x="145" y="57"/>
                    <a:pt x="145" y="76"/>
                  </a:cubicBezTo>
                  <a:cubicBezTo>
                    <a:pt x="148" y="76"/>
                    <a:pt x="148" y="76"/>
                    <a:pt x="148" y="76"/>
                  </a:cubicBezTo>
                  <a:cubicBezTo>
                    <a:pt x="151" y="76"/>
                    <a:pt x="151" y="76"/>
                    <a:pt x="151" y="76"/>
                  </a:cubicBezTo>
                  <a:cubicBezTo>
                    <a:pt x="151" y="76"/>
                    <a:pt x="151" y="76"/>
                    <a:pt x="151" y="76"/>
                  </a:cubicBezTo>
                  <a:cubicBezTo>
                    <a:pt x="151" y="34"/>
                    <a:pt x="117" y="0"/>
                    <a:pt x="75" y="0"/>
                  </a:cubicBezTo>
                </a:path>
              </a:pathLst>
            </a:custGeom>
            <a:solidFill>
              <a:srgbClr val="60B4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ïṩļîḋé"/>
            <p:cNvSpPr/>
            <p:nvPr/>
          </p:nvSpPr>
          <p:spPr bwMode="auto">
            <a:xfrm>
              <a:off x="5749926" y="2687638"/>
              <a:ext cx="365125" cy="1674813"/>
            </a:xfrm>
            <a:custGeom>
              <a:avLst/>
              <a:gdLst>
                <a:gd name="T0" fmla="*/ 10 w 148"/>
                <a:gd name="T1" fmla="*/ 3 h 680"/>
                <a:gd name="T2" fmla="*/ 137 w 148"/>
                <a:gd name="T3" fmla="*/ 434 h 680"/>
                <a:gd name="T4" fmla="*/ 0 w 148"/>
                <a:gd name="T5" fmla="*/ 675 h 680"/>
                <a:gd name="T6" fmla="*/ 9 w 148"/>
                <a:gd name="T7" fmla="*/ 680 h 680"/>
                <a:gd name="T8" fmla="*/ 147 w 148"/>
                <a:gd name="T9" fmla="*/ 437 h 680"/>
                <a:gd name="T10" fmla="*/ 147 w 148"/>
                <a:gd name="T11" fmla="*/ 434 h 680"/>
                <a:gd name="T12" fmla="*/ 20 w 148"/>
                <a:gd name="T13" fmla="*/ 0 h 680"/>
                <a:gd name="T14" fmla="*/ 10 w 148"/>
                <a:gd name="T15" fmla="*/ 3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680">
                  <a:moveTo>
                    <a:pt x="10" y="3"/>
                  </a:moveTo>
                  <a:cubicBezTo>
                    <a:pt x="137" y="434"/>
                    <a:pt x="137" y="434"/>
                    <a:pt x="137" y="434"/>
                  </a:cubicBezTo>
                  <a:cubicBezTo>
                    <a:pt x="0" y="675"/>
                    <a:pt x="0" y="675"/>
                    <a:pt x="0" y="675"/>
                  </a:cubicBezTo>
                  <a:cubicBezTo>
                    <a:pt x="9" y="680"/>
                    <a:pt x="9" y="680"/>
                    <a:pt x="9" y="680"/>
                  </a:cubicBezTo>
                  <a:cubicBezTo>
                    <a:pt x="147" y="437"/>
                    <a:pt x="147" y="437"/>
                    <a:pt x="147" y="437"/>
                  </a:cubicBezTo>
                  <a:cubicBezTo>
                    <a:pt x="147" y="436"/>
                    <a:pt x="148" y="435"/>
                    <a:pt x="147" y="434"/>
                  </a:cubicBezTo>
                  <a:cubicBezTo>
                    <a:pt x="20" y="0"/>
                    <a:pt x="20" y="0"/>
                    <a:pt x="20" y="0"/>
                  </a:cubicBezTo>
                  <a:cubicBezTo>
                    <a:pt x="10" y="3"/>
                    <a:pt x="10" y="3"/>
                    <a:pt x="1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íṡḻîḑê"/>
            <p:cNvSpPr/>
            <p:nvPr/>
          </p:nvSpPr>
          <p:spPr bwMode="auto">
            <a:xfrm>
              <a:off x="6092826" y="2571751"/>
              <a:ext cx="14288" cy="17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1" name="íṧḷîḑe"/>
            <p:cNvSpPr/>
            <p:nvPr/>
          </p:nvSpPr>
          <p:spPr bwMode="auto">
            <a:xfrm>
              <a:off x="6092826" y="2571751"/>
              <a:ext cx="14288" cy="177800"/>
            </a:xfrm>
            <a:custGeom>
              <a:avLst/>
              <a:gdLst>
                <a:gd name="T0" fmla="*/ 9 w 9"/>
                <a:gd name="T1" fmla="*/ 112 h 112"/>
                <a:gd name="T2" fmla="*/ 9 w 9"/>
                <a:gd name="T3" fmla="*/ 0 h 112"/>
                <a:gd name="T4" fmla="*/ 0 w 9"/>
                <a:gd name="T5" fmla="*/ 0 h 112"/>
                <a:gd name="T6" fmla="*/ 0 w 9"/>
                <a:gd name="T7" fmla="*/ 112 h 112"/>
              </a:gdLst>
              <a:ahLst/>
              <a:cxnLst>
                <a:cxn ang="0">
                  <a:pos x="T0" y="T1"/>
                </a:cxn>
                <a:cxn ang="0">
                  <a:pos x="T2" y="T3"/>
                </a:cxn>
                <a:cxn ang="0">
                  <a:pos x="T4" y="T5"/>
                </a:cxn>
                <a:cxn ang="0">
                  <a:pos x="T6" y="T7"/>
                </a:cxn>
              </a:cxnLst>
              <a:rect l="0" t="0" r="r" b="b"/>
              <a:pathLst>
                <a:path w="9" h="112">
                  <a:moveTo>
                    <a:pt x="9" y="112"/>
                  </a:moveTo>
                  <a:lnTo>
                    <a:pt x="9" y="0"/>
                  </a:lnTo>
                  <a:lnTo>
                    <a:pt x="0" y="0"/>
                  </a:lnTo>
                  <a:lnTo>
                    <a:pt x="0" y="1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işḻïḓe"/>
            <p:cNvSpPr/>
            <p:nvPr/>
          </p:nvSpPr>
          <p:spPr bwMode="auto">
            <a:xfrm>
              <a:off x="6092826" y="4768851"/>
              <a:ext cx="14288" cy="17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3" name="ïsḻïdé"/>
            <p:cNvSpPr/>
            <p:nvPr/>
          </p:nvSpPr>
          <p:spPr bwMode="auto">
            <a:xfrm>
              <a:off x="6092826" y="4768851"/>
              <a:ext cx="14288" cy="177800"/>
            </a:xfrm>
            <a:custGeom>
              <a:avLst/>
              <a:gdLst>
                <a:gd name="T0" fmla="*/ 9 w 9"/>
                <a:gd name="T1" fmla="*/ 112 h 112"/>
                <a:gd name="T2" fmla="*/ 9 w 9"/>
                <a:gd name="T3" fmla="*/ 0 h 112"/>
                <a:gd name="T4" fmla="*/ 0 w 9"/>
                <a:gd name="T5" fmla="*/ 0 h 112"/>
                <a:gd name="T6" fmla="*/ 0 w 9"/>
                <a:gd name="T7" fmla="*/ 112 h 112"/>
              </a:gdLst>
              <a:ahLst/>
              <a:cxnLst>
                <a:cxn ang="0">
                  <a:pos x="T0" y="T1"/>
                </a:cxn>
                <a:cxn ang="0">
                  <a:pos x="T2" y="T3"/>
                </a:cxn>
                <a:cxn ang="0">
                  <a:pos x="T4" y="T5"/>
                </a:cxn>
                <a:cxn ang="0">
                  <a:pos x="T6" y="T7"/>
                </a:cxn>
              </a:cxnLst>
              <a:rect l="0" t="0" r="r" b="b"/>
              <a:pathLst>
                <a:path w="9" h="112">
                  <a:moveTo>
                    <a:pt x="9" y="112"/>
                  </a:moveTo>
                  <a:lnTo>
                    <a:pt x="9" y="0"/>
                  </a:lnTo>
                  <a:lnTo>
                    <a:pt x="0" y="0"/>
                  </a:lnTo>
                  <a:lnTo>
                    <a:pt x="0" y="1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íṣlíḋe"/>
            <p:cNvSpPr/>
            <p:nvPr/>
          </p:nvSpPr>
          <p:spPr bwMode="auto">
            <a:xfrm>
              <a:off x="5500688" y="2727326"/>
              <a:ext cx="46038" cy="66675"/>
            </a:xfrm>
            <a:custGeom>
              <a:avLst/>
              <a:gdLst>
                <a:gd name="T0" fmla="*/ 29 w 29"/>
                <a:gd name="T1" fmla="*/ 37 h 42"/>
                <a:gd name="T2" fmla="*/ 8 w 29"/>
                <a:gd name="T3" fmla="*/ 0 h 42"/>
                <a:gd name="T4" fmla="*/ 0 w 29"/>
                <a:gd name="T5" fmla="*/ 4 h 42"/>
                <a:gd name="T6" fmla="*/ 22 w 29"/>
                <a:gd name="T7" fmla="*/ 42 h 42"/>
                <a:gd name="T8" fmla="*/ 29 w 29"/>
                <a:gd name="T9" fmla="*/ 37 h 42"/>
              </a:gdLst>
              <a:ahLst/>
              <a:cxnLst>
                <a:cxn ang="0">
                  <a:pos x="T0" y="T1"/>
                </a:cxn>
                <a:cxn ang="0">
                  <a:pos x="T2" y="T3"/>
                </a:cxn>
                <a:cxn ang="0">
                  <a:pos x="T4" y="T5"/>
                </a:cxn>
                <a:cxn ang="0">
                  <a:pos x="T6" y="T7"/>
                </a:cxn>
                <a:cxn ang="0">
                  <a:pos x="T8" y="T9"/>
                </a:cxn>
              </a:cxnLst>
              <a:rect l="0" t="0" r="r" b="b"/>
              <a:pathLst>
                <a:path w="29" h="42">
                  <a:moveTo>
                    <a:pt x="29" y="37"/>
                  </a:moveTo>
                  <a:lnTo>
                    <a:pt x="8" y="0"/>
                  </a:lnTo>
                  <a:lnTo>
                    <a:pt x="0" y="4"/>
                  </a:lnTo>
                  <a:lnTo>
                    <a:pt x="22" y="42"/>
                  </a:lnTo>
                  <a:lnTo>
                    <a:pt x="29"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îšľiḑè"/>
            <p:cNvSpPr/>
            <p:nvPr/>
          </p:nvSpPr>
          <p:spPr bwMode="auto">
            <a:xfrm>
              <a:off x="5500688" y="2727326"/>
              <a:ext cx="46038" cy="66675"/>
            </a:xfrm>
            <a:custGeom>
              <a:avLst/>
              <a:gdLst>
                <a:gd name="T0" fmla="*/ 29 w 29"/>
                <a:gd name="T1" fmla="*/ 37 h 42"/>
                <a:gd name="T2" fmla="*/ 8 w 29"/>
                <a:gd name="T3" fmla="*/ 0 h 42"/>
                <a:gd name="T4" fmla="*/ 0 w 29"/>
                <a:gd name="T5" fmla="*/ 4 h 42"/>
                <a:gd name="T6" fmla="*/ 22 w 29"/>
                <a:gd name="T7" fmla="*/ 42 h 42"/>
              </a:gdLst>
              <a:ahLst/>
              <a:cxnLst>
                <a:cxn ang="0">
                  <a:pos x="T0" y="T1"/>
                </a:cxn>
                <a:cxn ang="0">
                  <a:pos x="T2" y="T3"/>
                </a:cxn>
                <a:cxn ang="0">
                  <a:pos x="T4" y="T5"/>
                </a:cxn>
                <a:cxn ang="0">
                  <a:pos x="T6" y="T7"/>
                </a:cxn>
              </a:cxnLst>
              <a:rect l="0" t="0" r="r" b="b"/>
              <a:pathLst>
                <a:path w="29" h="42">
                  <a:moveTo>
                    <a:pt x="29" y="37"/>
                  </a:moveTo>
                  <a:lnTo>
                    <a:pt x="8" y="0"/>
                  </a:lnTo>
                  <a:lnTo>
                    <a:pt x="0" y="4"/>
                  </a:lnTo>
                  <a:lnTo>
                    <a:pt x="2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îṥlîdè"/>
            <p:cNvSpPr/>
            <p:nvPr/>
          </p:nvSpPr>
          <p:spPr bwMode="auto">
            <a:xfrm>
              <a:off x="6654801" y="4724401"/>
              <a:ext cx="47625" cy="66675"/>
            </a:xfrm>
            <a:custGeom>
              <a:avLst/>
              <a:gdLst>
                <a:gd name="T0" fmla="*/ 30 w 30"/>
                <a:gd name="T1" fmla="*/ 38 h 42"/>
                <a:gd name="T2" fmla="*/ 8 w 30"/>
                <a:gd name="T3" fmla="*/ 0 h 42"/>
                <a:gd name="T4" fmla="*/ 0 w 30"/>
                <a:gd name="T5" fmla="*/ 5 h 42"/>
                <a:gd name="T6" fmla="*/ 22 w 30"/>
                <a:gd name="T7" fmla="*/ 42 h 42"/>
                <a:gd name="T8" fmla="*/ 30 w 30"/>
                <a:gd name="T9" fmla="*/ 38 h 42"/>
              </a:gdLst>
              <a:ahLst/>
              <a:cxnLst>
                <a:cxn ang="0">
                  <a:pos x="T0" y="T1"/>
                </a:cxn>
                <a:cxn ang="0">
                  <a:pos x="T2" y="T3"/>
                </a:cxn>
                <a:cxn ang="0">
                  <a:pos x="T4" y="T5"/>
                </a:cxn>
                <a:cxn ang="0">
                  <a:pos x="T6" y="T7"/>
                </a:cxn>
                <a:cxn ang="0">
                  <a:pos x="T8" y="T9"/>
                </a:cxn>
              </a:cxnLst>
              <a:rect l="0" t="0" r="r" b="b"/>
              <a:pathLst>
                <a:path w="30" h="42">
                  <a:moveTo>
                    <a:pt x="30" y="38"/>
                  </a:moveTo>
                  <a:lnTo>
                    <a:pt x="8" y="0"/>
                  </a:lnTo>
                  <a:lnTo>
                    <a:pt x="0" y="5"/>
                  </a:lnTo>
                  <a:lnTo>
                    <a:pt x="22" y="42"/>
                  </a:lnTo>
                  <a:lnTo>
                    <a:pt x="3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ïṩļîḓè"/>
            <p:cNvSpPr/>
            <p:nvPr/>
          </p:nvSpPr>
          <p:spPr bwMode="auto">
            <a:xfrm>
              <a:off x="6654801" y="4724401"/>
              <a:ext cx="47625" cy="66675"/>
            </a:xfrm>
            <a:custGeom>
              <a:avLst/>
              <a:gdLst>
                <a:gd name="T0" fmla="*/ 30 w 30"/>
                <a:gd name="T1" fmla="*/ 38 h 42"/>
                <a:gd name="T2" fmla="*/ 8 w 30"/>
                <a:gd name="T3" fmla="*/ 0 h 42"/>
                <a:gd name="T4" fmla="*/ 0 w 30"/>
                <a:gd name="T5" fmla="*/ 5 h 42"/>
                <a:gd name="T6" fmla="*/ 22 w 30"/>
                <a:gd name="T7" fmla="*/ 42 h 42"/>
              </a:gdLst>
              <a:ahLst/>
              <a:cxnLst>
                <a:cxn ang="0">
                  <a:pos x="T0" y="T1"/>
                </a:cxn>
                <a:cxn ang="0">
                  <a:pos x="T2" y="T3"/>
                </a:cxn>
                <a:cxn ang="0">
                  <a:pos x="T4" y="T5"/>
                </a:cxn>
                <a:cxn ang="0">
                  <a:pos x="T6" y="T7"/>
                </a:cxn>
              </a:cxnLst>
              <a:rect l="0" t="0" r="r" b="b"/>
              <a:pathLst>
                <a:path w="30" h="42">
                  <a:moveTo>
                    <a:pt x="30" y="38"/>
                  </a:moveTo>
                  <a:lnTo>
                    <a:pt x="8" y="0"/>
                  </a:lnTo>
                  <a:lnTo>
                    <a:pt x="0" y="5"/>
                  </a:lnTo>
                  <a:lnTo>
                    <a:pt x="2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ïSḷíḓe"/>
            <p:cNvSpPr/>
            <p:nvPr/>
          </p:nvSpPr>
          <p:spPr bwMode="auto">
            <a:xfrm>
              <a:off x="5065713" y="3157538"/>
              <a:ext cx="69850" cy="49213"/>
            </a:xfrm>
            <a:custGeom>
              <a:avLst/>
              <a:gdLst>
                <a:gd name="T0" fmla="*/ 44 w 44"/>
                <a:gd name="T1" fmla="*/ 22 h 31"/>
                <a:gd name="T2" fmla="*/ 5 w 44"/>
                <a:gd name="T3" fmla="*/ 0 h 31"/>
                <a:gd name="T4" fmla="*/ 0 w 44"/>
                <a:gd name="T5" fmla="*/ 8 h 31"/>
                <a:gd name="T6" fmla="*/ 39 w 44"/>
                <a:gd name="T7" fmla="*/ 31 h 31"/>
                <a:gd name="T8" fmla="*/ 44 w 44"/>
                <a:gd name="T9" fmla="*/ 22 h 31"/>
              </a:gdLst>
              <a:ahLst/>
              <a:cxnLst>
                <a:cxn ang="0">
                  <a:pos x="T0" y="T1"/>
                </a:cxn>
                <a:cxn ang="0">
                  <a:pos x="T2" y="T3"/>
                </a:cxn>
                <a:cxn ang="0">
                  <a:pos x="T4" y="T5"/>
                </a:cxn>
                <a:cxn ang="0">
                  <a:pos x="T6" y="T7"/>
                </a:cxn>
                <a:cxn ang="0">
                  <a:pos x="T8" y="T9"/>
                </a:cxn>
              </a:cxnLst>
              <a:rect l="0" t="0" r="r" b="b"/>
              <a:pathLst>
                <a:path w="44" h="31">
                  <a:moveTo>
                    <a:pt x="44" y="22"/>
                  </a:moveTo>
                  <a:lnTo>
                    <a:pt x="5" y="0"/>
                  </a:lnTo>
                  <a:lnTo>
                    <a:pt x="0" y="8"/>
                  </a:lnTo>
                  <a:lnTo>
                    <a:pt x="39" y="31"/>
                  </a:lnTo>
                  <a:lnTo>
                    <a:pt x="44"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ïṩlíḍê"/>
            <p:cNvSpPr/>
            <p:nvPr/>
          </p:nvSpPr>
          <p:spPr bwMode="auto">
            <a:xfrm>
              <a:off x="5065713" y="3157538"/>
              <a:ext cx="69850" cy="49213"/>
            </a:xfrm>
            <a:custGeom>
              <a:avLst/>
              <a:gdLst>
                <a:gd name="T0" fmla="*/ 44 w 44"/>
                <a:gd name="T1" fmla="*/ 22 h 31"/>
                <a:gd name="T2" fmla="*/ 5 w 44"/>
                <a:gd name="T3" fmla="*/ 0 h 31"/>
                <a:gd name="T4" fmla="*/ 0 w 44"/>
                <a:gd name="T5" fmla="*/ 8 h 31"/>
                <a:gd name="T6" fmla="*/ 39 w 44"/>
                <a:gd name="T7" fmla="*/ 31 h 31"/>
              </a:gdLst>
              <a:ahLst/>
              <a:cxnLst>
                <a:cxn ang="0">
                  <a:pos x="T0" y="T1"/>
                </a:cxn>
                <a:cxn ang="0">
                  <a:pos x="T2" y="T3"/>
                </a:cxn>
                <a:cxn ang="0">
                  <a:pos x="T4" y="T5"/>
                </a:cxn>
                <a:cxn ang="0">
                  <a:pos x="T6" y="T7"/>
                </a:cxn>
              </a:cxnLst>
              <a:rect l="0" t="0" r="r" b="b"/>
              <a:pathLst>
                <a:path w="44" h="31">
                  <a:moveTo>
                    <a:pt x="44" y="22"/>
                  </a:moveTo>
                  <a:lnTo>
                    <a:pt x="5" y="0"/>
                  </a:lnTo>
                  <a:lnTo>
                    <a:pt x="0" y="8"/>
                  </a:lnTo>
                  <a:lnTo>
                    <a:pt x="39"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îSľîdé"/>
            <p:cNvSpPr/>
            <p:nvPr/>
          </p:nvSpPr>
          <p:spPr bwMode="auto">
            <a:xfrm>
              <a:off x="7067551" y="4311651"/>
              <a:ext cx="68263" cy="49213"/>
            </a:xfrm>
            <a:custGeom>
              <a:avLst/>
              <a:gdLst>
                <a:gd name="T0" fmla="*/ 43 w 43"/>
                <a:gd name="T1" fmla="*/ 21 h 31"/>
                <a:gd name="T2" fmla="*/ 4 w 43"/>
                <a:gd name="T3" fmla="*/ 0 h 31"/>
                <a:gd name="T4" fmla="*/ 0 w 43"/>
                <a:gd name="T5" fmla="*/ 9 h 31"/>
                <a:gd name="T6" fmla="*/ 38 w 43"/>
                <a:gd name="T7" fmla="*/ 31 h 31"/>
                <a:gd name="T8" fmla="*/ 43 w 43"/>
                <a:gd name="T9" fmla="*/ 21 h 31"/>
              </a:gdLst>
              <a:ahLst/>
              <a:cxnLst>
                <a:cxn ang="0">
                  <a:pos x="T0" y="T1"/>
                </a:cxn>
                <a:cxn ang="0">
                  <a:pos x="T2" y="T3"/>
                </a:cxn>
                <a:cxn ang="0">
                  <a:pos x="T4" y="T5"/>
                </a:cxn>
                <a:cxn ang="0">
                  <a:pos x="T6" y="T7"/>
                </a:cxn>
                <a:cxn ang="0">
                  <a:pos x="T8" y="T9"/>
                </a:cxn>
              </a:cxnLst>
              <a:rect l="0" t="0" r="r" b="b"/>
              <a:pathLst>
                <a:path w="43" h="31">
                  <a:moveTo>
                    <a:pt x="43" y="21"/>
                  </a:moveTo>
                  <a:lnTo>
                    <a:pt x="4" y="0"/>
                  </a:lnTo>
                  <a:lnTo>
                    <a:pt x="0" y="9"/>
                  </a:lnTo>
                  <a:lnTo>
                    <a:pt x="38" y="31"/>
                  </a:lnTo>
                  <a:lnTo>
                    <a:pt x="43"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îšľîḋe"/>
            <p:cNvSpPr/>
            <p:nvPr/>
          </p:nvSpPr>
          <p:spPr bwMode="auto">
            <a:xfrm>
              <a:off x="7067551" y="4311651"/>
              <a:ext cx="68263" cy="49213"/>
            </a:xfrm>
            <a:custGeom>
              <a:avLst/>
              <a:gdLst>
                <a:gd name="T0" fmla="*/ 43 w 43"/>
                <a:gd name="T1" fmla="*/ 21 h 31"/>
                <a:gd name="T2" fmla="*/ 4 w 43"/>
                <a:gd name="T3" fmla="*/ 0 h 31"/>
                <a:gd name="T4" fmla="*/ 0 w 43"/>
                <a:gd name="T5" fmla="*/ 9 h 31"/>
                <a:gd name="T6" fmla="*/ 38 w 43"/>
                <a:gd name="T7" fmla="*/ 31 h 31"/>
              </a:gdLst>
              <a:ahLst/>
              <a:cxnLst>
                <a:cxn ang="0">
                  <a:pos x="T0" y="T1"/>
                </a:cxn>
                <a:cxn ang="0">
                  <a:pos x="T2" y="T3"/>
                </a:cxn>
                <a:cxn ang="0">
                  <a:pos x="T4" y="T5"/>
                </a:cxn>
                <a:cxn ang="0">
                  <a:pos x="T6" y="T7"/>
                </a:cxn>
              </a:cxnLst>
              <a:rect l="0" t="0" r="r" b="b"/>
              <a:pathLst>
                <a:path w="43" h="31">
                  <a:moveTo>
                    <a:pt x="43" y="21"/>
                  </a:moveTo>
                  <a:lnTo>
                    <a:pt x="4" y="0"/>
                  </a:lnTo>
                  <a:lnTo>
                    <a:pt x="0" y="9"/>
                  </a:lnTo>
                  <a:lnTo>
                    <a:pt x="38"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ïs1ídé"/>
            <p:cNvSpPr/>
            <p:nvPr/>
          </p:nvSpPr>
          <p:spPr bwMode="auto">
            <a:xfrm>
              <a:off x="6654801" y="2727326"/>
              <a:ext cx="47625" cy="66675"/>
            </a:xfrm>
            <a:custGeom>
              <a:avLst/>
              <a:gdLst>
                <a:gd name="T0" fmla="*/ 8 w 30"/>
                <a:gd name="T1" fmla="*/ 42 h 42"/>
                <a:gd name="T2" fmla="*/ 30 w 30"/>
                <a:gd name="T3" fmla="*/ 4 h 42"/>
                <a:gd name="T4" fmla="*/ 22 w 30"/>
                <a:gd name="T5" fmla="*/ 0 h 42"/>
                <a:gd name="T6" fmla="*/ 0 w 30"/>
                <a:gd name="T7" fmla="*/ 37 h 42"/>
                <a:gd name="T8" fmla="*/ 8 w 30"/>
                <a:gd name="T9" fmla="*/ 42 h 42"/>
              </a:gdLst>
              <a:ahLst/>
              <a:cxnLst>
                <a:cxn ang="0">
                  <a:pos x="T0" y="T1"/>
                </a:cxn>
                <a:cxn ang="0">
                  <a:pos x="T2" y="T3"/>
                </a:cxn>
                <a:cxn ang="0">
                  <a:pos x="T4" y="T5"/>
                </a:cxn>
                <a:cxn ang="0">
                  <a:pos x="T6" y="T7"/>
                </a:cxn>
                <a:cxn ang="0">
                  <a:pos x="T8" y="T9"/>
                </a:cxn>
              </a:cxnLst>
              <a:rect l="0" t="0" r="r" b="b"/>
              <a:pathLst>
                <a:path w="30" h="42">
                  <a:moveTo>
                    <a:pt x="8" y="42"/>
                  </a:moveTo>
                  <a:lnTo>
                    <a:pt x="30" y="4"/>
                  </a:lnTo>
                  <a:lnTo>
                    <a:pt x="22" y="0"/>
                  </a:lnTo>
                  <a:lnTo>
                    <a:pt x="0" y="37"/>
                  </a:lnTo>
                  <a:lnTo>
                    <a:pt x="8"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iṣḷïḑè"/>
            <p:cNvSpPr/>
            <p:nvPr/>
          </p:nvSpPr>
          <p:spPr bwMode="auto">
            <a:xfrm>
              <a:off x="6654801" y="2727326"/>
              <a:ext cx="47625" cy="66675"/>
            </a:xfrm>
            <a:custGeom>
              <a:avLst/>
              <a:gdLst>
                <a:gd name="T0" fmla="*/ 8 w 30"/>
                <a:gd name="T1" fmla="*/ 42 h 42"/>
                <a:gd name="T2" fmla="*/ 30 w 30"/>
                <a:gd name="T3" fmla="*/ 4 h 42"/>
                <a:gd name="T4" fmla="*/ 22 w 30"/>
                <a:gd name="T5" fmla="*/ 0 h 42"/>
                <a:gd name="T6" fmla="*/ 0 w 30"/>
                <a:gd name="T7" fmla="*/ 37 h 42"/>
              </a:gdLst>
              <a:ahLst/>
              <a:cxnLst>
                <a:cxn ang="0">
                  <a:pos x="T0" y="T1"/>
                </a:cxn>
                <a:cxn ang="0">
                  <a:pos x="T2" y="T3"/>
                </a:cxn>
                <a:cxn ang="0">
                  <a:pos x="T4" y="T5"/>
                </a:cxn>
                <a:cxn ang="0">
                  <a:pos x="T6" y="T7"/>
                </a:cxn>
              </a:cxnLst>
              <a:rect l="0" t="0" r="r" b="b"/>
              <a:pathLst>
                <a:path w="30" h="42">
                  <a:moveTo>
                    <a:pt x="8" y="42"/>
                  </a:moveTo>
                  <a:lnTo>
                    <a:pt x="30" y="4"/>
                  </a:lnTo>
                  <a:lnTo>
                    <a:pt x="22" y="0"/>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î$líḍe"/>
            <p:cNvSpPr/>
            <p:nvPr/>
          </p:nvSpPr>
          <p:spPr bwMode="auto">
            <a:xfrm>
              <a:off x="5500688" y="4724401"/>
              <a:ext cx="46038" cy="66675"/>
            </a:xfrm>
            <a:custGeom>
              <a:avLst/>
              <a:gdLst>
                <a:gd name="T0" fmla="*/ 8 w 29"/>
                <a:gd name="T1" fmla="*/ 42 h 42"/>
                <a:gd name="T2" fmla="*/ 29 w 29"/>
                <a:gd name="T3" fmla="*/ 5 h 42"/>
                <a:gd name="T4" fmla="*/ 22 w 29"/>
                <a:gd name="T5" fmla="*/ 0 h 42"/>
                <a:gd name="T6" fmla="*/ 0 w 29"/>
                <a:gd name="T7" fmla="*/ 38 h 42"/>
                <a:gd name="T8" fmla="*/ 8 w 29"/>
                <a:gd name="T9" fmla="*/ 42 h 42"/>
              </a:gdLst>
              <a:ahLst/>
              <a:cxnLst>
                <a:cxn ang="0">
                  <a:pos x="T0" y="T1"/>
                </a:cxn>
                <a:cxn ang="0">
                  <a:pos x="T2" y="T3"/>
                </a:cxn>
                <a:cxn ang="0">
                  <a:pos x="T4" y="T5"/>
                </a:cxn>
                <a:cxn ang="0">
                  <a:pos x="T6" y="T7"/>
                </a:cxn>
                <a:cxn ang="0">
                  <a:pos x="T8" y="T9"/>
                </a:cxn>
              </a:cxnLst>
              <a:rect l="0" t="0" r="r" b="b"/>
              <a:pathLst>
                <a:path w="29" h="42">
                  <a:moveTo>
                    <a:pt x="8" y="42"/>
                  </a:moveTo>
                  <a:lnTo>
                    <a:pt x="29" y="5"/>
                  </a:lnTo>
                  <a:lnTo>
                    <a:pt x="22" y="0"/>
                  </a:lnTo>
                  <a:lnTo>
                    <a:pt x="0" y="38"/>
                  </a:lnTo>
                  <a:lnTo>
                    <a:pt x="8"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iślíde"/>
            <p:cNvSpPr/>
            <p:nvPr/>
          </p:nvSpPr>
          <p:spPr bwMode="auto">
            <a:xfrm>
              <a:off x="5500688" y="4724401"/>
              <a:ext cx="46038" cy="66675"/>
            </a:xfrm>
            <a:custGeom>
              <a:avLst/>
              <a:gdLst>
                <a:gd name="T0" fmla="*/ 8 w 29"/>
                <a:gd name="T1" fmla="*/ 42 h 42"/>
                <a:gd name="T2" fmla="*/ 29 w 29"/>
                <a:gd name="T3" fmla="*/ 5 h 42"/>
                <a:gd name="T4" fmla="*/ 22 w 29"/>
                <a:gd name="T5" fmla="*/ 0 h 42"/>
                <a:gd name="T6" fmla="*/ 0 w 29"/>
                <a:gd name="T7" fmla="*/ 38 h 42"/>
              </a:gdLst>
              <a:ahLst/>
              <a:cxnLst>
                <a:cxn ang="0">
                  <a:pos x="T0" y="T1"/>
                </a:cxn>
                <a:cxn ang="0">
                  <a:pos x="T2" y="T3"/>
                </a:cxn>
                <a:cxn ang="0">
                  <a:pos x="T4" y="T5"/>
                </a:cxn>
                <a:cxn ang="0">
                  <a:pos x="T6" y="T7"/>
                </a:cxn>
              </a:cxnLst>
              <a:rect l="0" t="0" r="r" b="b"/>
              <a:pathLst>
                <a:path w="29" h="42">
                  <a:moveTo>
                    <a:pt x="8" y="42"/>
                  </a:moveTo>
                  <a:lnTo>
                    <a:pt x="29" y="5"/>
                  </a:lnTo>
                  <a:lnTo>
                    <a:pt x="22" y="0"/>
                  </a:lnTo>
                  <a:lnTo>
                    <a:pt x="0"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ïṡľïdê"/>
            <p:cNvSpPr/>
            <p:nvPr/>
          </p:nvSpPr>
          <p:spPr bwMode="auto">
            <a:xfrm>
              <a:off x="7067551" y="3157538"/>
              <a:ext cx="68263" cy="49213"/>
            </a:xfrm>
            <a:custGeom>
              <a:avLst/>
              <a:gdLst>
                <a:gd name="T0" fmla="*/ 4 w 43"/>
                <a:gd name="T1" fmla="*/ 31 h 31"/>
                <a:gd name="T2" fmla="*/ 43 w 43"/>
                <a:gd name="T3" fmla="*/ 8 h 31"/>
                <a:gd name="T4" fmla="*/ 38 w 43"/>
                <a:gd name="T5" fmla="*/ 0 h 31"/>
                <a:gd name="T6" fmla="*/ 0 w 43"/>
                <a:gd name="T7" fmla="*/ 22 h 31"/>
                <a:gd name="T8" fmla="*/ 4 w 43"/>
                <a:gd name="T9" fmla="*/ 31 h 31"/>
              </a:gdLst>
              <a:ahLst/>
              <a:cxnLst>
                <a:cxn ang="0">
                  <a:pos x="T0" y="T1"/>
                </a:cxn>
                <a:cxn ang="0">
                  <a:pos x="T2" y="T3"/>
                </a:cxn>
                <a:cxn ang="0">
                  <a:pos x="T4" y="T5"/>
                </a:cxn>
                <a:cxn ang="0">
                  <a:pos x="T6" y="T7"/>
                </a:cxn>
                <a:cxn ang="0">
                  <a:pos x="T8" y="T9"/>
                </a:cxn>
              </a:cxnLst>
              <a:rect l="0" t="0" r="r" b="b"/>
              <a:pathLst>
                <a:path w="43" h="31">
                  <a:moveTo>
                    <a:pt x="4" y="31"/>
                  </a:moveTo>
                  <a:lnTo>
                    <a:pt x="43" y="8"/>
                  </a:lnTo>
                  <a:lnTo>
                    <a:pt x="38" y="0"/>
                  </a:lnTo>
                  <a:lnTo>
                    <a:pt x="0" y="22"/>
                  </a:lnTo>
                  <a:lnTo>
                    <a:pt x="4"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iśḷíḑé"/>
            <p:cNvSpPr/>
            <p:nvPr/>
          </p:nvSpPr>
          <p:spPr bwMode="auto">
            <a:xfrm>
              <a:off x="7067551" y="3157538"/>
              <a:ext cx="68263" cy="49213"/>
            </a:xfrm>
            <a:custGeom>
              <a:avLst/>
              <a:gdLst>
                <a:gd name="T0" fmla="*/ 4 w 43"/>
                <a:gd name="T1" fmla="*/ 31 h 31"/>
                <a:gd name="T2" fmla="*/ 43 w 43"/>
                <a:gd name="T3" fmla="*/ 8 h 31"/>
                <a:gd name="T4" fmla="*/ 38 w 43"/>
                <a:gd name="T5" fmla="*/ 0 h 31"/>
                <a:gd name="T6" fmla="*/ 0 w 43"/>
                <a:gd name="T7" fmla="*/ 22 h 31"/>
              </a:gdLst>
              <a:ahLst/>
              <a:cxnLst>
                <a:cxn ang="0">
                  <a:pos x="T0" y="T1"/>
                </a:cxn>
                <a:cxn ang="0">
                  <a:pos x="T2" y="T3"/>
                </a:cxn>
                <a:cxn ang="0">
                  <a:pos x="T4" y="T5"/>
                </a:cxn>
                <a:cxn ang="0">
                  <a:pos x="T6" y="T7"/>
                </a:cxn>
              </a:cxnLst>
              <a:rect l="0" t="0" r="r" b="b"/>
              <a:pathLst>
                <a:path w="43" h="31">
                  <a:moveTo>
                    <a:pt x="4" y="31"/>
                  </a:moveTo>
                  <a:lnTo>
                    <a:pt x="43" y="8"/>
                  </a:lnTo>
                  <a:lnTo>
                    <a:pt x="38" y="0"/>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ïśľîdé"/>
            <p:cNvSpPr/>
            <p:nvPr/>
          </p:nvSpPr>
          <p:spPr bwMode="auto">
            <a:xfrm>
              <a:off x="5065713" y="4311651"/>
              <a:ext cx="69850" cy="49213"/>
            </a:xfrm>
            <a:custGeom>
              <a:avLst/>
              <a:gdLst>
                <a:gd name="T0" fmla="*/ 5 w 44"/>
                <a:gd name="T1" fmla="*/ 31 h 31"/>
                <a:gd name="T2" fmla="*/ 44 w 44"/>
                <a:gd name="T3" fmla="*/ 9 h 31"/>
                <a:gd name="T4" fmla="*/ 39 w 44"/>
                <a:gd name="T5" fmla="*/ 0 h 31"/>
                <a:gd name="T6" fmla="*/ 0 w 44"/>
                <a:gd name="T7" fmla="*/ 21 h 31"/>
                <a:gd name="T8" fmla="*/ 5 w 44"/>
                <a:gd name="T9" fmla="*/ 31 h 31"/>
              </a:gdLst>
              <a:ahLst/>
              <a:cxnLst>
                <a:cxn ang="0">
                  <a:pos x="T0" y="T1"/>
                </a:cxn>
                <a:cxn ang="0">
                  <a:pos x="T2" y="T3"/>
                </a:cxn>
                <a:cxn ang="0">
                  <a:pos x="T4" y="T5"/>
                </a:cxn>
                <a:cxn ang="0">
                  <a:pos x="T6" y="T7"/>
                </a:cxn>
                <a:cxn ang="0">
                  <a:pos x="T8" y="T9"/>
                </a:cxn>
              </a:cxnLst>
              <a:rect l="0" t="0" r="r" b="b"/>
              <a:pathLst>
                <a:path w="44" h="31">
                  <a:moveTo>
                    <a:pt x="5" y="31"/>
                  </a:moveTo>
                  <a:lnTo>
                    <a:pt x="44" y="9"/>
                  </a:lnTo>
                  <a:lnTo>
                    <a:pt x="39" y="0"/>
                  </a:lnTo>
                  <a:lnTo>
                    <a:pt x="0" y="21"/>
                  </a:lnTo>
                  <a:lnTo>
                    <a:pt x="5"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iŝļiďê"/>
            <p:cNvSpPr/>
            <p:nvPr/>
          </p:nvSpPr>
          <p:spPr bwMode="auto">
            <a:xfrm>
              <a:off x="5065713" y="4311651"/>
              <a:ext cx="69850" cy="49213"/>
            </a:xfrm>
            <a:custGeom>
              <a:avLst/>
              <a:gdLst>
                <a:gd name="T0" fmla="*/ 5 w 44"/>
                <a:gd name="T1" fmla="*/ 31 h 31"/>
                <a:gd name="T2" fmla="*/ 44 w 44"/>
                <a:gd name="T3" fmla="*/ 9 h 31"/>
                <a:gd name="T4" fmla="*/ 39 w 44"/>
                <a:gd name="T5" fmla="*/ 0 h 31"/>
                <a:gd name="T6" fmla="*/ 0 w 44"/>
                <a:gd name="T7" fmla="*/ 21 h 31"/>
              </a:gdLst>
              <a:ahLst/>
              <a:cxnLst>
                <a:cxn ang="0">
                  <a:pos x="T0" y="T1"/>
                </a:cxn>
                <a:cxn ang="0">
                  <a:pos x="T2" y="T3"/>
                </a:cxn>
                <a:cxn ang="0">
                  <a:pos x="T4" y="T5"/>
                </a:cxn>
                <a:cxn ang="0">
                  <a:pos x="T6" y="T7"/>
                </a:cxn>
              </a:cxnLst>
              <a:rect l="0" t="0" r="r" b="b"/>
              <a:pathLst>
                <a:path w="44" h="31">
                  <a:moveTo>
                    <a:pt x="5" y="31"/>
                  </a:moveTo>
                  <a:lnTo>
                    <a:pt x="44" y="9"/>
                  </a:lnTo>
                  <a:lnTo>
                    <a:pt x="39" y="0"/>
                  </a:lnTo>
                  <a:lnTo>
                    <a:pt x="0"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îsľíḍê"/>
            <p:cNvSpPr/>
            <p:nvPr/>
          </p:nvSpPr>
          <p:spPr bwMode="auto">
            <a:xfrm>
              <a:off x="7112001" y="3751263"/>
              <a:ext cx="179388"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1" name="iṥḻiḑé"/>
            <p:cNvSpPr/>
            <p:nvPr/>
          </p:nvSpPr>
          <p:spPr bwMode="auto">
            <a:xfrm>
              <a:off x="7112001" y="3751263"/>
              <a:ext cx="179388" cy="15875"/>
            </a:xfrm>
            <a:custGeom>
              <a:avLst/>
              <a:gdLst>
                <a:gd name="T0" fmla="*/ 0 w 113"/>
                <a:gd name="T1" fmla="*/ 10 h 10"/>
                <a:gd name="T2" fmla="*/ 113 w 113"/>
                <a:gd name="T3" fmla="*/ 10 h 10"/>
                <a:gd name="T4" fmla="*/ 113 w 113"/>
                <a:gd name="T5" fmla="*/ 0 h 10"/>
                <a:gd name="T6" fmla="*/ 0 w 113"/>
                <a:gd name="T7" fmla="*/ 0 h 10"/>
              </a:gdLst>
              <a:ahLst/>
              <a:cxnLst>
                <a:cxn ang="0">
                  <a:pos x="T0" y="T1"/>
                </a:cxn>
                <a:cxn ang="0">
                  <a:pos x="T2" y="T3"/>
                </a:cxn>
                <a:cxn ang="0">
                  <a:pos x="T4" y="T5"/>
                </a:cxn>
                <a:cxn ang="0">
                  <a:pos x="T6" y="T7"/>
                </a:cxn>
              </a:cxnLst>
              <a:rect l="0" t="0" r="r" b="b"/>
              <a:pathLst>
                <a:path w="113" h="10">
                  <a:moveTo>
                    <a:pt x="0" y="10"/>
                  </a:moveTo>
                  <a:lnTo>
                    <a:pt x="113" y="10"/>
                  </a:lnTo>
                  <a:lnTo>
                    <a:pt x="1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íṩļïḓe"/>
            <p:cNvSpPr/>
            <p:nvPr/>
          </p:nvSpPr>
          <p:spPr bwMode="auto">
            <a:xfrm>
              <a:off x="4910138" y="3751263"/>
              <a:ext cx="1809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3" name="ísļîḑe"/>
            <p:cNvSpPr/>
            <p:nvPr/>
          </p:nvSpPr>
          <p:spPr bwMode="auto">
            <a:xfrm>
              <a:off x="4910138" y="3751263"/>
              <a:ext cx="180975" cy="15875"/>
            </a:xfrm>
            <a:custGeom>
              <a:avLst/>
              <a:gdLst>
                <a:gd name="T0" fmla="*/ 0 w 114"/>
                <a:gd name="T1" fmla="*/ 10 h 10"/>
                <a:gd name="T2" fmla="*/ 114 w 114"/>
                <a:gd name="T3" fmla="*/ 10 h 10"/>
                <a:gd name="T4" fmla="*/ 114 w 114"/>
                <a:gd name="T5" fmla="*/ 0 h 10"/>
                <a:gd name="T6" fmla="*/ 0 w 114"/>
                <a:gd name="T7" fmla="*/ 0 h 10"/>
              </a:gdLst>
              <a:ahLst/>
              <a:cxnLst>
                <a:cxn ang="0">
                  <a:pos x="T0" y="T1"/>
                </a:cxn>
                <a:cxn ang="0">
                  <a:pos x="T2" y="T3"/>
                </a:cxn>
                <a:cxn ang="0">
                  <a:pos x="T4" y="T5"/>
                </a:cxn>
                <a:cxn ang="0">
                  <a:pos x="T6" y="T7"/>
                </a:cxn>
              </a:cxnLst>
              <a:rect l="0" t="0" r="r" b="b"/>
              <a:pathLst>
                <a:path w="114" h="10">
                  <a:moveTo>
                    <a:pt x="0" y="10"/>
                  </a:moveTo>
                  <a:lnTo>
                    <a:pt x="114" y="10"/>
                  </a:lnTo>
                  <a:lnTo>
                    <a:pt x="11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îṥlíḋè"/>
            <p:cNvSpPr/>
            <p:nvPr/>
          </p:nvSpPr>
          <p:spPr bwMode="auto">
            <a:xfrm>
              <a:off x="4610101" y="2271713"/>
              <a:ext cx="747713" cy="746125"/>
            </a:xfrm>
            <a:custGeom>
              <a:avLst/>
              <a:gdLst>
                <a:gd name="T0" fmla="*/ 303 w 303"/>
                <a:gd name="T1" fmla="*/ 65 h 303"/>
                <a:gd name="T2" fmla="*/ 66 w 303"/>
                <a:gd name="T3" fmla="*/ 303 h 303"/>
                <a:gd name="T4" fmla="*/ 66 w 303"/>
                <a:gd name="T5" fmla="*/ 65 h 303"/>
                <a:gd name="T6" fmla="*/ 303 w 303"/>
                <a:gd name="T7" fmla="*/ 65 h 303"/>
              </a:gdLst>
              <a:ahLst/>
              <a:cxnLst>
                <a:cxn ang="0">
                  <a:pos x="T0" y="T1"/>
                </a:cxn>
                <a:cxn ang="0">
                  <a:pos x="T2" y="T3"/>
                </a:cxn>
                <a:cxn ang="0">
                  <a:pos x="T4" y="T5"/>
                </a:cxn>
                <a:cxn ang="0">
                  <a:pos x="T6" y="T7"/>
                </a:cxn>
              </a:cxnLst>
              <a:rect l="0" t="0" r="r" b="b"/>
              <a:pathLst>
                <a:path w="303" h="303">
                  <a:moveTo>
                    <a:pt x="303" y="65"/>
                  </a:moveTo>
                  <a:cubicBezTo>
                    <a:pt x="66" y="303"/>
                    <a:pt x="66" y="303"/>
                    <a:pt x="66" y="303"/>
                  </a:cubicBezTo>
                  <a:cubicBezTo>
                    <a:pt x="0" y="237"/>
                    <a:pt x="0" y="131"/>
                    <a:pt x="66" y="65"/>
                  </a:cubicBezTo>
                  <a:cubicBezTo>
                    <a:pt x="131" y="0"/>
                    <a:pt x="238" y="0"/>
                    <a:pt x="303" y="65"/>
                  </a:cubicBezTo>
                  <a:close/>
                </a:path>
              </a:pathLst>
            </a:custGeom>
            <a:solidFill>
              <a:srgbClr val="57B9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íŝľíḋê"/>
            <p:cNvSpPr/>
            <p:nvPr/>
          </p:nvSpPr>
          <p:spPr bwMode="auto">
            <a:xfrm>
              <a:off x="4806951" y="2362201"/>
              <a:ext cx="365125" cy="115888"/>
            </a:xfrm>
            <a:custGeom>
              <a:avLst/>
              <a:gdLst>
                <a:gd name="T0" fmla="*/ 5 w 148"/>
                <a:gd name="T1" fmla="*/ 47 h 47"/>
                <a:gd name="T2" fmla="*/ 105 w 148"/>
                <a:gd name="T3" fmla="*/ 6 h 47"/>
                <a:gd name="T4" fmla="*/ 146 w 148"/>
                <a:gd name="T5" fmla="*/ 12 h 47"/>
                <a:gd name="T6" fmla="*/ 148 w 148"/>
                <a:gd name="T7" fmla="*/ 6 h 47"/>
                <a:gd name="T8" fmla="*/ 105 w 148"/>
                <a:gd name="T9" fmla="*/ 0 h 47"/>
                <a:gd name="T10" fmla="*/ 0 w 148"/>
                <a:gd name="T11" fmla="*/ 43 h 47"/>
                <a:gd name="T12" fmla="*/ 5 w 14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48" h="47">
                  <a:moveTo>
                    <a:pt x="5" y="47"/>
                  </a:moveTo>
                  <a:cubicBezTo>
                    <a:pt x="31" y="21"/>
                    <a:pt x="67" y="6"/>
                    <a:pt x="105" y="6"/>
                  </a:cubicBezTo>
                  <a:cubicBezTo>
                    <a:pt x="119" y="6"/>
                    <a:pt x="133" y="8"/>
                    <a:pt x="146" y="12"/>
                  </a:cubicBezTo>
                  <a:cubicBezTo>
                    <a:pt x="148" y="6"/>
                    <a:pt x="148" y="6"/>
                    <a:pt x="148" y="6"/>
                  </a:cubicBezTo>
                  <a:cubicBezTo>
                    <a:pt x="134" y="2"/>
                    <a:pt x="119" y="0"/>
                    <a:pt x="105" y="0"/>
                  </a:cubicBezTo>
                  <a:cubicBezTo>
                    <a:pt x="65" y="0"/>
                    <a:pt x="28" y="15"/>
                    <a:pt x="0" y="43"/>
                  </a:cubicBezTo>
                  <a:cubicBezTo>
                    <a:pt x="5" y="47"/>
                    <a:pt x="5" y="47"/>
                    <a:pt x="5"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íṧḻïḍe"/>
            <p:cNvSpPr/>
            <p:nvPr/>
          </p:nvSpPr>
          <p:spPr bwMode="auto">
            <a:xfrm>
              <a:off x="6829426" y="2271713"/>
              <a:ext cx="747713" cy="746125"/>
            </a:xfrm>
            <a:custGeom>
              <a:avLst/>
              <a:gdLst>
                <a:gd name="T0" fmla="*/ 0 w 303"/>
                <a:gd name="T1" fmla="*/ 65 h 303"/>
                <a:gd name="T2" fmla="*/ 238 w 303"/>
                <a:gd name="T3" fmla="*/ 303 h 303"/>
                <a:gd name="T4" fmla="*/ 238 w 303"/>
                <a:gd name="T5" fmla="*/ 65 h 303"/>
                <a:gd name="T6" fmla="*/ 0 w 303"/>
                <a:gd name="T7" fmla="*/ 65 h 303"/>
              </a:gdLst>
              <a:ahLst/>
              <a:cxnLst>
                <a:cxn ang="0">
                  <a:pos x="T0" y="T1"/>
                </a:cxn>
                <a:cxn ang="0">
                  <a:pos x="T2" y="T3"/>
                </a:cxn>
                <a:cxn ang="0">
                  <a:pos x="T4" y="T5"/>
                </a:cxn>
                <a:cxn ang="0">
                  <a:pos x="T6" y="T7"/>
                </a:cxn>
              </a:cxnLst>
              <a:rect l="0" t="0" r="r" b="b"/>
              <a:pathLst>
                <a:path w="303" h="303">
                  <a:moveTo>
                    <a:pt x="0" y="65"/>
                  </a:moveTo>
                  <a:cubicBezTo>
                    <a:pt x="238" y="303"/>
                    <a:pt x="238" y="303"/>
                    <a:pt x="238" y="303"/>
                  </a:cubicBezTo>
                  <a:cubicBezTo>
                    <a:pt x="303" y="237"/>
                    <a:pt x="303" y="131"/>
                    <a:pt x="238" y="65"/>
                  </a:cubicBezTo>
                  <a:cubicBezTo>
                    <a:pt x="172" y="0"/>
                    <a:pt x="66" y="0"/>
                    <a:pt x="0" y="65"/>
                  </a:cubicBezTo>
                  <a:close/>
                </a:path>
              </a:pathLst>
            </a:custGeom>
            <a:solidFill>
              <a:srgbClr val="57B9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7" name="îšḷïḋé"/>
            <p:cNvSpPr/>
            <p:nvPr/>
          </p:nvSpPr>
          <p:spPr bwMode="auto">
            <a:xfrm>
              <a:off x="7018338" y="2362201"/>
              <a:ext cx="361950" cy="115888"/>
            </a:xfrm>
            <a:custGeom>
              <a:avLst/>
              <a:gdLst>
                <a:gd name="T0" fmla="*/ 147 w 147"/>
                <a:gd name="T1" fmla="*/ 43 h 47"/>
                <a:gd name="T2" fmla="*/ 43 w 147"/>
                <a:gd name="T3" fmla="*/ 0 h 47"/>
                <a:gd name="T4" fmla="*/ 0 w 147"/>
                <a:gd name="T5" fmla="*/ 6 h 47"/>
                <a:gd name="T6" fmla="*/ 2 w 147"/>
                <a:gd name="T7" fmla="*/ 12 h 47"/>
                <a:gd name="T8" fmla="*/ 43 w 147"/>
                <a:gd name="T9" fmla="*/ 6 h 47"/>
                <a:gd name="T10" fmla="*/ 143 w 147"/>
                <a:gd name="T11" fmla="*/ 47 h 47"/>
                <a:gd name="T12" fmla="*/ 147 w 147"/>
                <a:gd name="T13" fmla="*/ 43 h 47"/>
              </a:gdLst>
              <a:ahLst/>
              <a:cxnLst>
                <a:cxn ang="0">
                  <a:pos x="T0" y="T1"/>
                </a:cxn>
                <a:cxn ang="0">
                  <a:pos x="T2" y="T3"/>
                </a:cxn>
                <a:cxn ang="0">
                  <a:pos x="T4" y="T5"/>
                </a:cxn>
                <a:cxn ang="0">
                  <a:pos x="T6" y="T7"/>
                </a:cxn>
                <a:cxn ang="0">
                  <a:pos x="T8" y="T9"/>
                </a:cxn>
                <a:cxn ang="0">
                  <a:pos x="T10" y="T11"/>
                </a:cxn>
                <a:cxn ang="0">
                  <a:pos x="T12" y="T13"/>
                </a:cxn>
              </a:cxnLst>
              <a:rect l="0" t="0" r="r" b="b"/>
              <a:pathLst>
                <a:path w="147" h="47">
                  <a:moveTo>
                    <a:pt x="147" y="43"/>
                  </a:moveTo>
                  <a:cubicBezTo>
                    <a:pt x="119" y="15"/>
                    <a:pt x="82" y="0"/>
                    <a:pt x="43" y="0"/>
                  </a:cubicBezTo>
                  <a:cubicBezTo>
                    <a:pt x="28" y="0"/>
                    <a:pt x="14" y="2"/>
                    <a:pt x="0" y="6"/>
                  </a:cubicBezTo>
                  <a:cubicBezTo>
                    <a:pt x="2" y="12"/>
                    <a:pt x="2" y="12"/>
                    <a:pt x="2" y="12"/>
                  </a:cubicBezTo>
                  <a:cubicBezTo>
                    <a:pt x="15" y="8"/>
                    <a:pt x="29" y="6"/>
                    <a:pt x="43" y="6"/>
                  </a:cubicBezTo>
                  <a:cubicBezTo>
                    <a:pt x="81" y="6"/>
                    <a:pt x="116" y="21"/>
                    <a:pt x="143" y="47"/>
                  </a:cubicBezTo>
                  <a:cubicBezTo>
                    <a:pt x="147" y="43"/>
                    <a:pt x="147" y="43"/>
                    <a:pt x="147"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i$ḻíḓê"/>
            <p:cNvSpPr/>
            <p:nvPr/>
          </p:nvSpPr>
          <p:spPr bwMode="auto">
            <a:xfrm>
              <a:off x="3963988" y="3706813"/>
              <a:ext cx="703263" cy="493713"/>
            </a:xfrm>
            <a:custGeom>
              <a:avLst/>
              <a:gdLst>
                <a:gd name="T0" fmla="*/ 199 w 285"/>
                <a:gd name="T1" fmla="*/ 9 h 200"/>
                <a:gd name="T2" fmla="*/ 139 w 285"/>
                <a:gd name="T3" fmla="*/ 13 h 200"/>
                <a:gd name="T4" fmla="*/ 97 w 285"/>
                <a:gd name="T5" fmla="*/ 62 h 200"/>
                <a:gd name="T6" fmla="*/ 74 w 285"/>
                <a:gd name="T7" fmla="*/ 71 h 200"/>
                <a:gd name="T8" fmla="*/ 54 w 285"/>
                <a:gd name="T9" fmla="*/ 85 h 200"/>
                <a:gd name="T10" fmla="*/ 45 w 285"/>
                <a:gd name="T11" fmla="*/ 114 h 200"/>
                <a:gd name="T12" fmla="*/ 5 w 285"/>
                <a:gd name="T13" fmla="*/ 139 h 200"/>
                <a:gd name="T14" fmla="*/ 2 w 285"/>
                <a:gd name="T15" fmla="*/ 162 h 200"/>
                <a:gd name="T16" fmla="*/ 96 w 285"/>
                <a:gd name="T17" fmla="*/ 199 h 200"/>
                <a:gd name="T18" fmla="*/ 154 w 285"/>
                <a:gd name="T19" fmla="*/ 199 h 200"/>
                <a:gd name="T20" fmla="*/ 228 w 285"/>
                <a:gd name="T21" fmla="*/ 195 h 200"/>
                <a:gd name="T22" fmla="*/ 261 w 285"/>
                <a:gd name="T23" fmla="*/ 190 h 200"/>
                <a:gd name="T24" fmla="*/ 280 w 285"/>
                <a:gd name="T25" fmla="*/ 173 h 200"/>
                <a:gd name="T26" fmla="*/ 267 w 285"/>
                <a:gd name="T27" fmla="*/ 140 h 200"/>
                <a:gd name="T28" fmla="*/ 254 w 285"/>
                <a:gd name="T29" fmla="*/ 131 h 200"/>
                <a:gd name="T30" fmla="*/ 251 w 285"/>
                <a:gd name="T31" fmla="*/ 112 h 200"/>
                <a:gd name="T32" fmla="*/ 252 w 285"/>
                <a:gd name="T33" fmla="*/ 93 h 200"/>
                <a:gd name="T34" fmla="*/ 239 w 285"/>
                <a:gd name="T35" fmla="*/ 71 h 200"/>
                <a:gd name="T36" fmla="*/ 228 w 285"/>
                <a:gd name="T37" fmla="*/ 32 h 200"/>
                <a:gd name="T38" fmla="*/ 209 w 285"/>
                <a:gd name="T39" fmla="*/ 1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 h="200">
                  <a:moveTo>
                    <a:pt x="199" y="9"/>
                  </a:moveTo>
                  <a:cubicBezTo>
                    <a:pt x="180" y="0"/>
                    <a:pt x="157" y="2"/>
                    <a:pt x="139" y="13"/>
                  </a:cubicBezTo>
                  <a:cubicBezTo>
                    <a:pt x="119" y="25"/>
                    <a:pt x="115" y="49"/>
                    <a:pt x="97" y="62"/>
                  </a:cubicBezTo>
                  <a:cubicBezTo>
                    <a:pt x="90" y="67"/>
                    <a:pt x="82" y="69"/>
                    <a:pt x="74" y="71"/>
                  </a:cubicBezTo>
                  <a:cubicBezTo>
                    <a:pt x="66" y="74"/>
                    <a:pt x="58" y="78"/>
                    <a:pt x="54" y="85"/>
                  </a:cubicBezTo>
                  <a:cubicBezTo>
                    <a:pt x="49" y="94"/>
                    <a:pt x="51" y="106"/>
                    <a:pt x="45" y="114"/>
                  </a:cubicBezTo>
                  <a:cubicBezTo>
                    <a:pt x="37" y="128"/>
                    <a:pt x="15" y="126"/>
                    <a:pt x="5" y="139"/>
                  </a:cubicBezTo>
                  <a:cubicBezTo>
                    <a:pt x="1" y="146"/>
                    <a:pt x="0" y="154"/>
                    <a:pt x="2" y="162"/>
                  </a:cubicBezTo>
                  <a:cubicBezTo>
                    <a:pt x="11" y="197"/>
                    <a:pt x="67" y="198"/>
                    <a:pt x="96" y="199"/>
                  </a:cubicBezTo>
                  <a:cubicBezTo>
                    <a:pt x="115" y="200"/>
                    <a:pt x="135" y="199"/>
                    <a:pt x="154" y="199"/>
                  </a:cubicBezTo>
                  <a:cubicBezTo>
                    <a:pt x="179" y="198"/>
                    <a:pt x="203" y="198"/>
                    <a:pt x="228" y="195"/>
                  </a:cubicBezTo>
                  <a:cubicBezTo>
                    <a:pt x="239" y="194"/>
                    <a:pt x="250" y="190"/>
                    <a:pt x="261" y="190"/>
                  </a:cubicBezTo>
                  <a:cubicBezTo>
                    <a:pt x="270" y="190"/>
                    <a:pt x="277" y="181"/>
                    <a:pt x="280" y="173"/>
                  </a:cubicBezTo>
                  <a:cubicBezTo>
                    <a:pt x="285" y="161"/>
                    <a:pt x="278" y="147"/>
                    <a:pt x="267" y="140"/>
                  </a:cubicBezTo>
                  <a:cubicBezTo>
                    <a:pt x="263" y="138"/>
                    <a:pt x="257" y="136"/>
                    <a:pt x="254" y="131"/>
                  </a:cubicBezTo>
                  <a:cubicBezTo>
                    <a:pt x="250" y="126"/>
                    <a:pt x="250" y="119"/>
                    <a:pt x="251" y="112"/>
                  </a:cubicBezTo>
                  <a:cubicBezTo>
                    <a:pt x="252" y="106"/>
                    <a:pt x="254" y="99"/>
                    <a:pt x="252" y="93"/>
                  </a:cubicBezTo>
                  <a:cubicBezTo>
                    <a:pt x="250" y="84"/>
                    <a:pt x="243" y="79"/>
                    <a:pt x="239" y="71"/>
                  </a:cubicBezTo>
                  <a:cubicBezTo>
                    <a:pt x="232" y="59"/>
                    <a:pt x="234" y="44"/>
                    <a:pt x="228" y="32"/>
                  </a:cubicBezTo>
                  <a:cubicBezTo>
                    <a:pt x="224" y="24"/>
                    <a:pt x="216" y="19"/>
                    <a:pt x="209" y="13"/>
                  </a:cubicBezTo>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íSļíḑê"/>
            <p:cNvSpPr/>
            <p:nvPr/>
          </p:nvSpPr>
          <p:spPr bwMode="auto">
            <a:xfrm>
              <a:off x="4298951" y="4941888"/>
              <a:ext cx="201613" cy="485775"/>
            </a:xfrm>
            <a:custGeom>
              <a:avLst/>
              <a:gdLst>
                <a:gd name="T0" fmla="*/ 0 w 127"/>
                <a:gd name="T1" fmla="*/ 301 h 306"/>
                <a:gd name="T2" fmla="*/ 115 w 127"/>
                <a:gd name="T3" fmla="*/ 0 h 306"/>
                <a:gd name="T4" fmla="*/ 127 w 127"/>
                <a:gd name="T5" fmla="*/ 6 h 306"/>
                <a:gd name="T6" fmla="*/ 12 w 127"/>
                <a:gd name="T7" fmla="*/ 306 h 306"/>
                <a:gd name="T8" fmla="*/ 0 w 127"/>
                <a:gd name="T9" fmla="*/ 301 h 306"/>
              </a:gdLst>
              <a:ahLst/>
              <a:cxnLst>
                <a:cxn ang="0">
                  <a:pos x="T0" y="T1"/>
                </a:cxn>
                <a:cxn ang="0">
                  <a:pos x="T2" y="T3"/>
                </a:cxn>
                <a:cxn ang="0">
                  <a:pos x="T4" y="T5"/>
                </a:cxn>
                <a:cxn ang="0">
                  <a:pos x="T6" y="T7"/>
                </a:cxn>
                <a:cxn ang="0">
                  <a:pos x="T8" y="T9"/>
                </a:cxn>
              </a:cxnLst>
              <a:rect l="0" t="0" r="r" b="b"/>
              <a:pathLst>
                <a:path w="127" h="306">
                  <a:moveTo>
                    <a:pt x="0" y="301"/>
                  </a:moveTo>
                  <a:lnTo>
                    <a:pt x="115" y="0"/>
                  </a:lnTo>
                  <a:lnTo>
                    <a:pt x="127" y="6"/>
                  </a:lnTo>
                  <a:lnTo>
                    <a:pt x="12" y="306"/>
                  </a:lnTo>
                  <a:lnTo>
                    <a:pt x="0" y="301"/>
                  </a:lnTo>
                  <a:close/>
                </a:path>
              </a:pathLst>
            </a:custGeom>
            <a:solidFill>
              <a:srgbClr val="95E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ïṥlîḑê"/>
            <p:cNvSpPr/>
            <p:nvPr/>
          </p:nvSpPr>
          <p:spPr bwMode="auto">
            <a:xfrm>
              <a:off x="4318001" y="4951413"/>
              <a:ext cx="338138" cy="485775"/>
            </a:xfrm>
            <a:custGeom>
              <a:avLst/>
              <a:gdLst>
                <a:gd name="T0" fmla="*/ 135 w 137"/>
                <a:gd name="T1" fmla="*/ 58 h 197"/>
                <a:gd name="T2" fmla="*/ 137 w 137"/>
                <a:gd name="T3" fmla="*/ 38 h 197"/>
                <a:gd name="T4" fmla="*/ 104 w 137"/>
                <a:gd name="T5" fmla="*/ 14 h 197"/>
                <a:gd name="T6" fmla="*/ 74 w 137"/>
                <a:gd name="T7" fmla="*/ 0 h 197"/>
                <a:gd name="T8" fmla="*/ 0 w 137"/>
                <a:gd name="T9" fmla="*/ 193 h 197"/>
                <a:gd name="T10" fmla="*/ 63 w 137"/>
                <a:gd name="T11" fmla="*/ 171 h 197"/>
                <a:gd name="T12" fmla="*/ 97 w 137"/>
                <a:gd name="T13" fmla="*/ 150 h 197"/>
                <a:gd name="T14" fmla="*/ 135 w 137"/>
                <a:gd name="T15" fmla="*/ 58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97">
                  <a:moveTo>
                    <a:pt x="135" y="58"/>
                  </a:moveTo>
                  <a:cubicBezTo>
                    <a:pt x="137" y="38"/>
                    <a:pt x="137" y="38"/>
                    <a:pt x="137" y="38"/>
                  </a:cubicBezTo>
                  <a:cubicBezTo>
                    <a:pt x="137" y="38"/>
                    <a:pt x="118" y="22"/>
                    <a:pt x="104" y="14"/>
                  </a:cubicBezTo>
                  <a:cubicBezTo>
                    <a:pt x="90" y="5"/>
                    <a:pt x="74" y="0"/>
                    <a:pt x="74" y="0"/>
                  </a:cubicBezTo>
                  <a:cubicBezTo>
                    <a:pt x="0" y="193"/>
                    <a:pt x="0" y="193"/>
                    <a:pt x="0" y="193"/>
                  </a:cubicBezTo>
                  <a:cubicBezTo>
                    <a:pt x="0" y="193"/>
                    <a:pt x="30" y="197"/>
                    <a:pt x="63" y="171"/>
                  </a:cubicBezTo>
                  <a:cubicBezTo>
                    <a:pt x="82" y="156"/>
                    <a:pt x="97" y="150"/>
                    <a:pt x="97" y="150"/>
                  </a:cubicBezTo>
                  <a:lnTo>
                    <a:pt x="135" y="58"/>
                  </a:lnTo>
                  <a:close/>
                </a:path>
              </a:pathLst>
            </a:custGeom>
            <a:solidFill>
              <a:srgbClr val="0D0E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íşlîḍê"/>
            <p:cNvSpPr/>
            <p:nvPr/>
          </p:nvSpPr>
          <p:spPr bwMode="auto">
            <a:xfrm>
              <a:off x="4557713" y="4978401"/>
              <a:ext cx="285750" cy="344488"/>
            </a:xfrm>
            <a:custGeom>
              <a:avLst/>
              <a:gdLst>
                <a:gd name="T0" fmla="*/ 116 w 116"/>
                <a:gd name="T1" fmla="*/ 0 h 140"/>
                <a:gd name="T2" fmla="*/ 40 w 116"/>
                <a:gd name="T3" fmla="*/ 27 h 140"/>
                <a:gd name="T4" fmla="*/ 15 w 116"/>
                <a:gd name="T5" fmla="*/ 67 h 140"/>
                <a:gd name="T6" fmla="*/ 0 w 116"/>
                <a:gd name="T7" fmla="*/ 139 h 140"/>
                <a:gd name="T8" fmla="*/ 113 w 116"/>
                <a:gd name="T9" fmla="*/ 140 h 140"/>
              </a:gdLst>
              <a:ahLst/>
              <a:cxnLst>
                <a:cxn ang="0">
                  <a:pos x="T0" y="T1"/>
                </a:cxn>
                <a:cxn ang="0">
                  <a:pos x="T2" y="T3"/>
                </a:cxn>
                <a:cxn ang="0">
                  <a:pos x="T4" y="T5"/>
                </a:cxn>
                <a:cxn ang="0">
                  <a:pos x="T6" y="T7"/>
                </a:cxn>
                <a:cxn ang="0">
                  <a:pos x="T8" y="T9"/>
                </a:cxn>
              </a:cxnLst>
              <a:rect l="0" t="0" r="r" b="b"/>
              <a:pathLst>
                <a:path w="116" h="140">
                  <a:moveTo>
                    <a:pt x="116" y="0"/>
                  </a:moveTo>
                  <a:cubicBezTo>
                    <a:pt x="40" y="27"/>
                    <a:pt x="40" y="27"/>
                    <a:pt x="40" y="27"/>
                  </a:cubicBezTo>
                  <a:cubicBezTo>
                    <a:pt x="40" y="27"/>
                    <a:pt x="28" y="32"/>
                    <a:pt x="15" y="67"/>
                  </a:cubicBezTo>
                  <a:cubicBezTo>
                    <a:pt x="2" y="103"/>
                    <a:pt x="0" y="139"/>
                    <a:pt x="0" y="139"/>
                  </a:cubicBezTo>
                  <a:cubicBezTo>
                    <a:pt x="113" y="140"/>
                    <a:pt x="113" y="140"/>
                    <a:pt x="113" y="14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íṣļîďé"/>
            <p:cNvSpPr/>
            <p:nvPr/>
          </p:nvSpPr>
          <p:spPr bwMode="auto">
            <a:xfrm>
              <a:off x="4267201" y="4794251"/>
              <a:ext cx="1079500" cy="541338"/>
            </a:xfrm>
            <a:custGeom>
              <a:avLst/>
              <a:gdLst>
                <a:gd name="T0" fmla="*/ 0 w 438"/>
                <a:gd name="T1" fmla="*/ 2 h 220"/>
                <a:gd name="T2" fmla="*/ 208 w 438"/>
                <a:gd name="T3" fmla="*/ 33 h 220"/>
                <a:gd name="T4" fmla="*/ 432 w 438"/>
                <a:gd name="T5" fmla="*/ 122 h 220"/>
                <a:gd name="T6" fmla="*/ 332 w 438"/>
                <a:gd name="T7" fmla="*/ 210 h 220"/>
                <a:gd name="T8" fmla="*/ 85 w 438"/>
                <a:gd name="T9" fmla="*/ 216 h 220"/>
                <a:gd name="T10" fmla="*/ 1 w 438"/>
                <a:gd name="T11" fmla="*/ 115 h 220"/>
                <a:gd name="T12" fmla="*/ 0 w 438"/>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38" h="220">
                  <a:moveTo>
                    <a:pt x="0" y="2"/>
                  </a:moveTo>
                  <a:cubicBezTo>
                    <a:pt x="208" y="33"/>
                    <a:pt x="208" y="33"/>
                    <a:pt x="208" y="33"/>
                  </a:cubicBezTo>
                  <a:cubicBezTo>
                    <a:pt x="208" y="33"/>
                    <a:pt x="418" y="0"/>
                    <a:pt x="432" y="122"/>
                  </a:cubicBezTo>
                  <a:cubicBezTo>
                    <a:pt x="438" y="180"/>
                    <a:pt x="398" y="202"/>
                    <a:pt x="332" y="210"/>
                  </a:cubicBezTo>
                  <a:cubicBezTo>
                    <a:pt x="242" y="220"/>
                    <a:pt x="85" y="216"/>
                    <a:pt x="85" y="216"/>
                  </a:cubicBezTo>
                  <a:cubicBezTo>
                    <a:pt x="1" y="115"/>
                    <a:pt x="1" y="115"/>
                    <a:pt x="1" y="115"/>
                  </a:cubicBezTo>
                  <a:cubicBezTo>
                    <a:pt x="0" y="2"/>
                    <a:pt x="0" y="2"/>
                    <a:pt x="0" y="2"/>
                  </a:cubicBezTo>
                </a:path>
              </a:pathLst>
            </a:custGeom>
            <a:solidFill>
              <a:srgbClr val="0A87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íşľîḋe"/>
            <p:cNvSpPr/>
            <p:nvPr/>
          </p:nvSpPr>
          <p:spPr bwMode="auto">
            <a:xfrm>
              <a:off x="4540251" y="4959351"/>
              <a:ext cx="622300" cy="115888"/>
            </a:xfrm>
            <a:custGeom>
              <a:avLst/>
              <a:gdLst>
                <a:gd name="T0" fmla="*/ 252 w 252"/>
                <a:gd name="T1" fmla="*/ 1 h 47"/>
                <a:gd name="T2" fmla="*/ 218 w 252"/>
                <a:gd name="T3" fmla="*/ 0 h 47"/>
                <a:gd name="T4" fmla="*/ 0 w 252"/>
                <a:gd name="T5" fmla="*/ 43 h 47"/>
                <a:gd name="T6" fmla="*/ 1 w 252"/>
                <a:gd name="T7" fmla="*/ 47 h 47"/>
                <a:gd name="T8" fmla="*/ 218 w 252"/>
                <a:gd name="T9" fmla="*/ 4 h 47"/>
                <a:gd name="T10" fmla="*/ 251 w 252"/>
                <a:gd name="T11" fmla="*/ 5 h 47"/>
                <a:gd name="T12" fmla="*/ 252 w 252"/>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252" h="47">
                  <a:moveTo>
                    <a:pt x="252" y="1"/>
                  </a:moveTo>
                  <a:cubicBezTo>
                    <a:pt x="240" y="0"/>
                    <a:pt x="229" y="0"/>
                    <a:pt x="218" y="0"/>
                  </a:cubicBezTo>
                  <a:cubicBezTo>
                    <a:pt x="170" y="0"/>
                    <a:pt x="120" y="8"/>
                    <a:pt x="0" y="43"/>
                  </a:cubicBezTo>
                  <a:cubicBezTo>
                    <a:pt x="1" y="47"/>
                    <a:pt x="1" y="47"/>
                    <a:pt x="1" y="47"/>
                  </a:cubicBezTo>
                  <a:cubicBezTo>
                    <a:pt x="121" y="12"/>
                    <a:pt x="170" y="4"/>
                    <a:pt x="218" y="4"/>
                  </a:cubicBezTo>
                  <a:cubicBezTo>
                    <a:pt x="229" y="4"/>
                    <a:pt x="240" y="4"/>
                    <a:pt x="251" y="5"/>
                  </a:cubicBezTo>
                  <a:cubicBezTo>
                    <a:pt x="252" y="1"/>
                    <a:pt x="252" y="1"/>
                    <a:pt x="252" y="1"/>
                  </a:cubicBezTo>
                  <a:close/>
                </a:path>
              </a:pathLst>
            </a:custGeom>
            <a:solidFill>
              <a:srgbClr val="1833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íSḻîḋe"/>
            <p:cNvSpPr/>
            <p:nvPr/>
          </p:nvSpPr>
          <p:spPr bwMode="auto">
            <a:xfrm>
              <a:off x="4498976" y="4941888"/>
              <a:ext cx="204788" cy="523875"/>
            </a:xfrm>
            <a:custGeom>
              <a:avLst/>
              <a:gdLst>
                <a:gd name="T0" fmla="*/ 129 w 129"/>
                <a:gd name="T1" fmla="*/ 324 h 330"/>
                <a:gd name="T2" fmla="*/ 14 w 129"/>
                <a:gd name="T3" fmla="*/ 0 h 330"/>
                <a:gd name="T4" fmla="*/ 0 w 129"/>
                <a:gd name="T5" fmla="*/ 6 h 330"/>
                <a:gd name="T6" fmla="*/ 115 w 129"/>
                <a:gd name="T7" fmla="*/ 330 h 330"/>
                <a:gd name="T8" fmla="*/ 129 w 129"/>
                <a:gd name="T9" fmla="*/ 324 h 330"/>
              </a:gdLst>
              <a:ahLst/>
              <a:cxnLst>
                <a:cxn ang="0">
                  <a:pos x="T0" y="T1"/>
                </a:cxn>
                <a:cxn ang="0">
                  <a:pos x="T2" y="T3"/>
                </a:cxn>
                <a:cxn ang="0">
                  <a:pos x="T4" y="T5"/>
                </a:cxn>
                <a:cxn ang="0">
                  <a:pos x="T6" y="T7"/>
                </a:cxn>
                <a:cxn ang="0">
                  <a:pos x="T8" y="T9"/>
                </a:cxn>
              </a:cxnLst>
              <a:rect l="0" t="0" r="r" b="b"/>
              <a:pathLst>
                <a:path w="129" h="330">
                  <a:moveTo>
                    <a:pt x="129" y="324"/>
                  </a:moveTo>
                  <a:lnTo>
                    <a:pt x="14" y="0"/>
                  </a:lnTo>
                  <a:lnTo>
                    <a:pt x="0" y="6"/>
                  </a:lnTo>
                  <a:lnTo>
                    <a:pt x="115" y="330"/>
                  </a:lnTo>
                  <a:lnTo>
                    <a:pt x="129" y="324"/>
                  </a:lnTo>
                  <a:close/>
                </a:path>
              </a:pathLst>
            </a:custGeom>
            <a:solidFill>
              <a:srgbClr val="95E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í$lidê"/>
            <p:cNvSpPr/>
            <p:nvPr/>
          </p:nvSpPr>
          <p:spPr bwMode="auto">
            <a:xfrm>
              <a:off x="4343401" y="4951413"/>
              <a:ext cx="338138" cy="517525"/>
            </a:xfrm>
            <a:custGeom>
              <a:avLst/>
              <a:gdLst>
                <a:gd name="T0" fmla="*/ 3 w 137"/>
                <a:gd name="T1" fmla="*/ 58 h 210"/>
                <a:gd name="T2" fmla="*/ 0 w 137"/>
                <a:gd name="T3" fmla="*/ 38 h 210"/>
                <a:gd name="T4" fmla="*/ 34 w 137"/>
                <a:gd name="T5" fmla="*/ 14 h 210"/>
                <a:gd name="T6" fmla="*/ 63 w 137"/>
                <a:gd name="T7" fmla="*/ 0 h 210"/>
                <a:gd name="T8" fmla="*/ 137 w 137"/>
                <a:gd name="T9" fmla="*/ 209 h 210"/>
                <a:gd name="T10" fmla="*/ 74 w 137"/>
                <a:gd name="T11" fmla="*/ 171 h 210"/>
                <a:gd name="T12" fmla="*/ 41 w 137"/>
                <a:gd name="T13" fmla="*/ 150 h 210"/>
                <a:gd name="T14" fmla="*/ 3 w 137"/>
                <a:gd name="T15" fmla="*/ 5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10">
                  <a:moveTo>
                    <a:pt x="3" y="58"/>
                  </a:moveTo>
                  <a:cubicBezTo>
                    <a:pt x="0" y="38"/>
                    <a:pt x="0" y="38"/>
                    <a:pt x="0" y="38"/>
                  </a:cubicBezTo>
                  <a:cubicBezTo>
                    <a:pt x="0" y="38"/>
                    <a:pt x="19" y="22"/>
                    <a:pt x="34" y="14"/>
                  </a:cubicBezTo>
                  <a:cubicBezTo>
                    <a:pt x="48" y="5"/>
                    <a:pt x="63" y="0"/>
                    <a:pt x="63" y="0"/>
                  </a:cubicBezTo>
                  <a:cubicBezTo>
                    <a:pt x="137" y="209"/>
                    <a:pt x="137" y="209"/>
                    <a:pt x="137" y="209"/>
                  </a:cubicBezTo>
                  <a:cubicBezTo>
                    <a:pt x="137" y="209"/>
                    <a:pt x="119" y="210"/>
                    <a:pt x="74" y="171"/>
                  </a:cubicBezTo>
                  <a:cubicBezTo>
                    <a:pt x="57" y="155"/>
                    <a:pt x="41" y="150"/>
                    <a:pt x="41" y="150"/>
                  </a:cubicBezTo>
                  <a:lnTo>
                    <a:pt x="3" y="58"/>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6" name="îslïḑe"/>
            <p:cNvSpPr/>
            <p:nvPr/>
          </p:nvSpPr>
          <p:spPr bwMode="auto">
            <a:xfrm>
              <a:off x="4156076" y="4978401"/>
              <a:ext cx="288925" cy="344488"/>
            </a:xfrm>
            <a:custGeom>
              <a:avLst/>
              <a:gdLst>
                <a:gd name="T0" fmla="*/ 0 w 117"/>
                <a:gd name="T1" fmla="*/ 0 h 140"/>
                <a:gd name="T2" fmla="*/ 76 w 117"/>
                <a:gd name="T3" fmla="*/ 27 h 140"/>
                <a:gd name="T4" fmla="*/ 102 w 117"/>
                <a:gd name="T5" fmla="*/ 67 h 140"/>
                <a:gd name="T6" fmla="*/ 117 w 117"/>
                <a:gd name="T7" fmla="*/ 139 h 140"/>
                <a:gd name="T8" fmla="*/ 4 w 117"/>
                <a:gd name="T9" fmla="*/ 140 h 140"/>
              </a:gdLst>
              <a:ahLst/>
              <a:cxnLst>
                <a:cxn ang="0">
                  <a:pos x="T0" y="T1"/>
                </a:cxn>
                <a:cxn ang="0">
                  <a:pos x="T2" y="T3"/>
                </a:cxn>
                <a:cxn ang="0">
                  <a:pos x="T4" y="T5"/>
                </a:cxn>
                <a:cxn ang="0">
                  <a:pos x="T6" y="T7"/>
                </a:cxn>
                <a:cxn ang="0">
                  <a:pos x="T8" y="T9"/>
                </a:cxn>
              </a:cxnLst>
              <a:rect l="0" t="0" r="r" b="b"/>
              <a:pathLst>
                <a:path w="117" h="140">
                  <a:moveTo>
                    <a:pt x="0" y="0"/>
                  </a:moveTo>
                  <a:cubicBezTo>
                    <a:pt x="76" y="27"/>
                    <a:pt x="76" y="27"/>
                    <a:pt x="76" y="27"/>
                  </a:cubicBezTo>
                  <a:cubicBezTo>
                    <a:pt x="76" y="27"/>
                    <a:pt x="89" y="32"/>
                    <a:pt x="102" y="67"/>
                  </a:cubicBezTo>
                  <a:cubicBezTo>
                    <a:pt x="114" y="103"/>
                    <a:pt x="117" y="139"/>
                    <a:pt x="117" y="139"/>
                  </a:cubicBezTo>
                  <a:cubicBezTo>
                    <a:pt x="4" y="140"/>
                    <a:pt x="4" y="140"/>
                    <a:pt x="4" y="14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íŝḻide"/>
            <p:cNvSpPr/>
            <p:nvPr/>
          </p:nvSpPr>
          <p:spPr bwMode="auto">
            <a:xfrm>
              <a:off x="3360738" y="4827588"/>
              <a:ext cx="1049338" cy="508000"/>
            </a:xfrm>
            <a:custGeom>
              <a:avLst/>
              <a:gdLst>
                <a:gd name="T0" fmla="*/ 425 w 425"/>
                <a:gd name="T1" fmla="*/ 20 h 206"/>
                <a:gd name="T2" fmla="*/ 183 w 425"/>
                <a:gd name="T3" fmla="*/ 10 h 206"/>
                <a:gd name="T4" fmla="*/ 8 w 425"/>
                <a:gd name="T5" fmla="*/ 110 h 206"/>
                <a:gd name="T6" fmla="*/ 101 w 425"/>
                <a:gd name="T7" fmla="*/ 196 h 206"/>
                <a:gd name="T8" fmla="*/ 414 w 425"/>
                <a:gd name="T9" fmla="*/ 202 h 206"/>
                <a:gd name="T10" fmla="*/ 409 w 425"/>
                <a:gd name="T11" fmla="*/ 115 h 206"/>
              </a:gdLst>
              <a:ahLst/>
              <a:cxnLst>
                <a:cxn ang="0">
                  <a:pos x="T0" y="T1"/>
                </a:cxn>
                <a:cxn ang="0">
                  <a:pos x="T2" y="T3"/>
                </a:cxn>
                <a:cxn ang="0">
                  <a:pos x="T4" y="T5"/>
                </a:cxn>
                <a:cxn ang="0">
                  <a:pos x="T6" y="T7"/>
                </a:cxn>
                <a:cxn ang="0">
                  <a:pos x="T8" y="T9"/>
                </a:cxn>
                <a:cxn ang="0">
                  <a:pos x="T10" y="T11"/>
                </a:cxn>
              </a:cxnLst>
              <a:rect l="0" t="0" r="r" b="b"/>
              <a:pathLst>
                <a:path w="425" h="206">
                  <a:moveTo>
                    <a:pt x="425" y="20"/>
                  </a:moveTo>
                  <a:cubicBezTo>
                    <a:pt x="183" y="10"/>
                    <a:pt x="183" y="10"/>
                    <a:pt x="183" y="10"/>
                  </a:cubicBezTo>
                  <a:cubicBezTo>
                    <a:pt x="183" y="10"/>
                    <a:pt x="26" y="0"/>
                    <a:pt x="8" y="110"/>
                  </a:cubicBezTo>
                  <a:cubicBezTo>
                    <a:pt x="0" y="155"/>
                    <a:pt x="35" y="188"/>
                    <a:pt x="101" y="196"/>
                  </a:cubicBezTo>
                  <a:cubicBezTo>
                    <a:pt x="191" y="206"/>
                    <a:pt x="414" y="202"/>
                    <a:pt x="414" y="202"/>
                  </a:cubicBezTo>
                  <a:cubicBezTo>
                    <a:pt x="409" y="115"/>
                    <a:pt x="409" y="115"/>
                    <a:pt x="409" y="115"/>
                  </a:cubicBezTo>
                </a:path>
              </a:pathLst>
            </a:custGeom>
            <a:solidFill>
              <a:srgbClr val="0A87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8" name="iṣ1ïďé"/>
            <p:cNvSpPr/>
            <p:nvPr/>
          </p:nvSpPr>
          <p:spPr bwMode="auto">
            <a:xfrm>
              <a:off x="3621088" y="4954588"/>
              <a:ext cx="673100" cy="95250"/>
            </a:xfrm>
            <a:custGeom>
              <a:avLst/>
              <a:gdLst>
                <a:gd name="T0" fmla="*/ 0 w 273"/>
                <a:gd name="T1" fmla="*/ 7 h 39"/>
                <a:gd name="T2" fmla="*/ 70 w 273"/>
                <a:gd name="T3" fmla="*/ 4 h 39"/>
                <a:gd name="T4" fmla="*/ 271 w 273"/>
                <a:gd name="T5" fmla="*/ 39 h 39"/>
                <a:gd name="T6" fmla="*/ 273 w 273"/>
                <a:gd name="T7" fmla="*/ 35 h 39"/>
                <a:gd name="T8" fmla="*/ 70 w 273"/>
                <a:gd name="T9" fmla="*/ 0 h 39"/>
                <a:gd name="T10" fmla="*/ 0 w 273"/>
                <a:gd name="T11" fmla="*/ 3 h 39"/>
                <a:gd name="T12" fmla="*/ 0 w 273"/>
                <a:gd name="T13" fmla="*/ 7 h 39"/>
              </a:gdLst>
              <a:ahLst/>
              <a:cxnLst>
                <a:cxn ang="0">
                  <a:pos x="T0" y="T1"/>
                </a:cxn>
                <a:cxn ang="0">
                  <a:pos x="T2" y="T3"/>
                </a:cxn>
                <a:cxn ang="0">
                  <a:pos x="T4" y="T5"/>
                </a:cxn>
                <a:cxn ang="0">
                  <a:pos x="T6" y="T7"/>
                </a:cxn>
                <a:cxn ang="0">
                  <a:pos x="T8" y="T9"/>
                </a:cxn>
                <a:cxn ang="0">
                  <a:pos x="T10" y="T11"/>
                </a:cxn>
                <a:cxn ang="0">
                  <a:pos x="T12" y="T13"/>
                </a:cxn>
              </a:cxnLst>
              <a:rect l="0" t="0" r="r" b="b"/>
              <a:pathLst>
                <a:path w="273" h="39">
                  <a:moveTo>
                    <a:pt x="0" y="7"/>
                  </a:moveTo>
                  <a:cubicBezTo>
                    <a:pt x="22" y="6"/>
                    <a:pt x="44" y="4"/>
                    <a:pt x="70" y="4"/>
                  </a:cubicBezTo>
                  <a:cubicBezTo>
                    <a:pt x="117" y="4"/>
                    <a:pt x="176" y="10"/>
                    <a:pt x="271" y="39"/>
                  </a:cubicBezTo>
                  <a:cubicBezTo>
                    <a:pt x="273" y="35"/>
                    <a:pt x="273" y="35"/>
                    <a:pt x="273" y="35"/>
                  </a:cubicBezTo>
                  <a:cubicBezTo>
                    <a:pt x="177" y="6"/>
                    <a:pt x="117" y="0"/>
                    <a:pt x="70" y="0"/>
                  </a:cubicBezTo>
                  <a:cubicBezTo>
                    <a:pt x="44" y="0"/>
                    <a:pt x="22" y="2"/>
                    <a:pt x="0" y="3"/>
                  </a:cubicBezTo>
                  <a:cubicBezTo>
                    <a:pt x="0" y="7"/>
                    <a:pt x="0" y="7"/>
                    <a:pt x="0" y="7"/>
                  </a:cubicBezTo>
                  <a:close/>
                </a:path>
              </a:pathLst>
            </a:custGeom>
            <a:solidFill>
              <a:srgbClr val="1833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9" name="í$lidé"/>
            <p:cNvSpPr/>
            <p:nvPr/>
          </p:nvSpPr>
          <p:spPr bwMode="auto">
            <a:xfrm>
              <a:off x="4313238" y="5057776"/>
              <a:ext cx="30163" cy="263525"/>
            </a:xfrm>
            <a:custGeom>
              <a:avLst/>
              <a:gdLst>
                <a:gd name="T0" fmla="*/ 19 w 19"/>
                <a:gd name="T1" fmla="*/ 166 h 166"/>
                <a:gd name="T2" fmla="*/ 7 w 19"/>
                <a:gd name="T3" fmla="*/ 0 h 166"/>
                <a:gd name="T4" fmla="*/ 0 w 19"/>
                <a:gd name="T5" fmla="*/ 0 h 166"/>
                <a:gd name="T6" fmla="*/ 13 w 19"/>
                <a:gd name="T7" fmla="*/ 166 h 166"/>
                <a:gd name="T8" fmla="*/ 19 w 19"/>
                <a:gd name="T9" fmla="*/ 166 h 166"/>
              </a:gdLst>
              <a:ahLst/>
              <a:cxnLst>
                <a:cxn ang="0">
                  <a:pos x="T0" y="T1"/>
                </a:cxn>
                <a:cxn ang="0">
                  <a:pos x="T2" y="T3"/>
                </a:cxn>
                <a:cxn ang="0">
                  <a:pos x="T4" y="T5"/>
                </a:cxn>
                <a:cxn ang="0">
                  <a:pos x="T6" y="T7"/>
                </a:cxn>
                <a:cxn ang="0">
                  <a:pos x="T8" y="T9"/>
                </a:cxn>
              </a:cxnLst>
              <a:rect l="0" t="0" r="r" b="b"/>
              <a:pathLst>
                <a:path w="19" h="166">
                  <a:moveTo>
                    <a:pt x="19" y="166"/>
                  </a:moveTo>
                  <a:lnTo>
                    <a:pt x="7" y="0"/>
                  </a:lnTo>
                  <a:lnTo>
                    <a:pt x="0" y="0"/>
                  </a:lnTo>
                  <a:lnTo>
                    <a:pt x="13" y="166"/>
                  </a:lnTo>
                  <a:lnTo>
                    <a:pt x="19" y="166"/>
                  </a:lnTo>
                  <a:close/>
                </a:path>
              </a:pathLst>
            </a:custGeom>
            <a:solidFill>
              <a:srgbClr val="1833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ïŝḷide"/>
            <p:cNvSpPr/>
            <p:nvPr/>
          </p:nvSpPr>
          <p:spPr bwMode="auto">
            <a:xfrm>
              <a:off x="4313238" y="5057776"/>
              <a:ext cx="30163" cy="263525"/>
            </a:xfrm>
            <a:custGeom>
              <a:avLst/>
              <a:gdLst>
                <a:gd name="T0" fmla="*/ 19 w 19"/>
                <a:gd name="T1" fmla="*/ 166 h 166"/>
                <a:gd name="T2" fmla="*/ 7 w 19"/>
                <a:gd name="T3" fmla="*/ 0 h 166"/>
                <a:gd name="T4" fmla="*/ 0 w 19"/>
                <a:gd name="T5" fmla="*/ 0 h 166"/>
                <a:gd name="T6" fmla="*/ 13 w 19"/>
                <a:gd name="T7" fmla="*/ 166 h 166"/>
              </a:gdLst>
              <a:ahLst/>
              <a:cxnLst>
                <a:cxn ang="0">
                  <a:pos x="T0" y="T1"/>
                </a:cxn>
                <a:cxn ang="0">
                  <a:pos x="T2" y="T3"/>
                </a:cxn>
                <a:cxn ang="0">
                  <a:pos x="T4" y="T5"/>
                </a:cxn>
                <a:cxn ang="0">
                  <a:pos x="T6" y="T7"/>
                </a:cxn>
              </a:cxnLst>
              <a:rect l="0" t="0" r="r" b="b"/>
              <a:pathLst>
                <a:path w="19" h="166">
                  <a:moveTo>
                    <a:pt x="19" y="166"/>
                  </a:moveTo>
                  <a:lnTo>
                    <a:pt x="7" y="0"/>
                  </a:lnTo>
                  <a:lnTo>
                    <a:pt x="0" y="0"/>
                  </a:lnTo>
                  <a:lnTo>
                    <a:pt x="13" y="1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1" name="î$ļïďé"/>
            <p:cNvSpPr/>
            <p:nvPr/>
          </p:nvSpPr>
          <p:spPr bwMode="auto">
            <a:xfrm>
              <a:off x="4489451" y="4365626"/>
              <a:ext cx="554038" cy="679450"/>
            </a:xfrm>
            <a:custGeom>
              <a:avLst/>
              <a:gdLst>
                <a:gd name="T0" fmla="*/ 115 w 225"/>
                <a:gd name="T1" fmla="*/ 0 h 276"/>
                <a:gd name="T2" fmla="*/ 151 w 225"/>
                <a:gd name="T3" fmla="*/ 146 h 276"/>
                <a:gd name="T4" fmla="*/ 225 w 225"/>
                <a:gd name="T5" fmla="*/ 258 h 276"/>
                <a:gd name="T6" fmla="*/ 166 w 225"/>
                <a:gd name="T7" fmla="*/ 276 h 276"/>
                <a:gd name="T8" fmla="*/ 43 w 225"/>
                <a:gd name="T9" fmla="*/ 146 h 276"/>
                <a:gd name="T10" fmla="*/ 0 w 225"/>
                <a:gd name="T11" fmla="*/ 9 h 276"/>
                <a:gd name="T12" fmla="*/ 115 w 225"/>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225" h="276">
                  <a:moveTo>
                    <a:pt x="115" y="0"/>
                  </a:moveTo>
                  <a:cubicBezTo>
                    <a:pt x="115" y="7"/>
                    <a:pt x="151" y="146"/>
                    <a:pt x="151" y="146"/>
                  </a:cubicBezTo>
                  <a:cubicBezTo>
                    <a:pt x="225" y="258"/>
                    <a:pt x="225" y="258"/>
                    <a:pt x="225" y="258"/>
                  </a:cubicBezTo>
                  <a:cubicBezTo>
                    <a:pt x="166" y="276"/>
                    <a:pt x="166" y="276"/>
                    <a:pt x="166" y="276"/>
                  </a:cubicBezTo>
                  <a:cubicBezTo>
                    <a:pt x="43" y="146"/>
                    <a:pt x="43" y="146"/>
                    <a:pt x="43" y="146"/>
                  </a:cubicBezTo>
                  <a:cubicBezTo>
                    <a:pt x="0" y="9"/>
                    <a:pt x="0" y="9"/>
                    <a:pt x="0" y="9"/>
                  </a:cubicBezTo>
                  <a:cubicBezTo>
                    <a:pt x="115" y="0"/>
                    <a:pt x="115" y="0"/>
                    <a:pt x="115" y="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íṩľiḋé"/>
            <p:cNvSpPr/>
            <p:nvPr/>
          </p:nvSpPr>
          <p:spPr bwMode="auto">
            <a:xfrm>
              <a:off x="4410076" y="4014788"/>
              <a:ext cx="401638" cy="488950"/>
            </a:xfrm>
            <a:custGeom>
              <a:avLst/>
              <a:gdLst>
                <a:gd name="T0" fmla="*/ 0 w 163"/>
                <a:gd name="T1" fmla="*/ 0 h 198"/>
                <a:gd name="T2" fmla="*/ 14 w 163"/>
                <a:gd name="T3" fmla="*/ 10 h 198"/>
                <a:gd name="T4" fmla="*/ 138 w 163"/>
                <a:gd name="T5" fmla="*/ 90 h 198"/>
                <a:gd name="T6" fmla="*/ 163 w 163"/>
                <a:gd name="T7" fmla="*/ 189 h 198"/>
                <a:gd name="T8" fmla="*/ 73 w 163"/>
                <a:gd name="T9" fmla="*/ 198 h 198"/>
                <a:gd name="T10" fmla="*/ 29 w 163"/>
                <a:gd name="T11" fmla="*/ 87 h 198"/>
              </a:gdLst>
              <a:ahLst/>
              <a:cxnLst>
                <a:cxn ang="0">
                  <a:pos x="T0" y="T1"/>
                </a:cxn>
                <a:cxn ang="0">
                  <a:pos x="T2" y="T3"/>
                </a:cxn>
                <a:cxn ang="0">
                  <a:pos x="T4" y="T5"/>
                </a:cxn>
                <a:cxn ang="0">
                  <a:pos x="T6" y="T7"/>
                </a:cxn>
                <a:cxn ang="0">
                  <a:pos x="T8" y="T9"/>
                </a:cxn>
                <a:cxn ang="0">
                  <a:pos x="T10" y="T11"/>
                </a:cxn>
              </a:cxnLst>
              <a:rect l="0" t="0" r="r" b="b"/>
              <a:pathLst>
                <a:path w="163" h="198">
                  <a:moveTo>
                    <a:pt x="0" y="0"/>
                  </a:moveTo>
                  <a:cubicBezTo>
                    <a:pt x="0" y="0"/>
                    <a:pt x="8" y="11"/>
                    <a:pt x="14" y="10"/>
                  </a:cubicBezTo>
                  <a:cubicBezTo>
                    <a:pt x="42" y="10"/>
                    <a:pt x="114" y="23"/>
                    <a:pt x="138" y="90"/>
                  </a:cubicBezTo>
                  <a:cubicBezTo>
                    <a:pt x="157" y="143"/>
                    <a:pt x="163" y="189"/>
                    <a:pt x="163" y="189"/>
                  </a:cubicBezTo>
                  <a:cubicBezTo>
                    <a:pt x="73" y="198"/>
                    <a:pt x="73" y="198"/>
                    <a:pt x="73" y="198"/>
                  </a:cubicBezTo>
                  <a:cubicBezTo>
                    <a:pt x="29" y="87"/>
                    <a:pt x="29" y="87"/>
                    <a:pt x="29" y="87"/>
                  </a:cubicBezTo>
                </a:path>
              </a:pathLst>
            </a:custGeom>
            <a:solidFill>
              <a:srgbClr val="FF6E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iṡḻîḋé"/>
            <p:cNvSpPr/>
            <p:nvPr/>
          </p:nvSpPr>
          <p:spPr bwMode="auto">
            <a:xfrm>
              <a:off x="3813176" y="3973513"/>
              <a:ext cx="922338" cy="1084263"/>
            </a:xfrm>
            <a:custGeom>
              <a:avLst/>
              <a:gdLst>
                <a:gd name="T0" fmla="*/ 191 w 374"/>
                <a:gd name="T1" fmla="*/ 20 h 440"/>
                <a:gd name="T2" fmla="*/ 0 w 374"/>
                <a:gd name="T3" fmla="*/ 357 h 440"/>
                <a:gd name="T4" fmla="*/ 374 w 374"/>
                <a:gd name="T5" fmla="*/ 362 h 440"/>
                <a:gd name="T6" fmla="*/ 338 w 374"/>
                <a:gd name="T7" fmla="*/ 222 h 440"/>
                <a:gd name="T8" fmla="*/ 314 w 374"/>
                <a:gd name="T9" fmla="*/ 97 h 440"/>
                <a:gd name="T10" fmla="*/ 256 w 374"/>
                <a:gd name="T11" fmla="*/ 27 h 440"/>
                <a:gd name="T12" fmla="*/ 191 w 374"/>
                <a:gd name="T13" fmla="*/ 20 h 440"/>
              </a:gdLst>
              <a:ahLst/>
              <a:cxnLst>
                <a:cxn ang="0">
                  <a:pos x="T0" y="T1"/>
                </a:cxn>
                <a:cxn ang="0">
                  <a:pos x="T2" y="T3"/>
                </a:cxn>
                <a:cxn ang="0">
                  <a:pos x="T4" y="T5"/>
                </a:cxn>
                <a:cxn ang="0">
                  <a:pos x="T6" y="T7"/>
                </a:cxn>
                <a:cxn ang="0">
                  <a:pos x="T8" y="T9"/>
                </a:cxn>
                <a:cxn ang="0">
                  <a:pos x="T10" y="T11"/>
                </a:cxn>
                <a:cxn ang="0">
                  <a:pos x="T12" y="T13"/>
                </a:cxn>
              </a:cxnLst>
              <a:rect l="0" t="0" r="r" b="b"/>
              <a:pathLst>
                <a:path w="374" h="440">
                  <a:moveTo>
                    <a:pt x="191" y="20"/>
                  </a:moveTo>
                  <a:cubicBezTo>
                    <a:pt x="191" y="20"/>
                    <a:pt x="37" y="88"/>
                    <a:pt x="0" y="357"/>
                  </a:cubicBezTo>
                  <a:cubicBezTo>
                    <a:pt x="193" y="440"/>
                    <a:pt x="374" y="362"/>
                    <a:pt x="374" y="362"/>
                  </a:cubicBezTo>
                  <a:cubicBezTo>
                    <a:pt x="374" y="362"/>
                    <a:pt x="354" y="302"/>
                    <a:pt x="338" y="222"/>
                  </a:cubicBezTo>
                  <a:cubicBezTo>
                    <a:pt x="355" y="177"/>
                    <a:pt x="352" y="147"/>
                    <a:pt x="314" y="97"/>
                  </a:cubicBezTo>
                  <a:cubicBezTo>
                    <a:pt x="293" y="69"/>
                    <a:pt x="273" y="38"/>
                    <a:pt x="256" y="27"/>
                  </a:cubicBezTo>
                  <a:cubicBezTo>
                    <a:pt x="216" y="0"/>
                    <a:pt x="191" y="20"/>
                    <a:pt x="191" y="20"/>
                  </a:cubicBezTo>
                  <a:close/>
                </a:path>
              </a:pathLst>
            </a:custGeom>
            <a:solidFill>
              <a:srgbClr val="FF6E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ïṡlîḑê"/>
            <p:cNvSpPr/>
            <p:nvPr/>
          </p:nvSpPr>
          <p:spPr bwMode="auto">
            <a:xfrm>
              <a:off x="4584701" y="4210051"/>
              <a:ext cx="92075" cy="309563"/>
            </a:xfrm>
            <a:custGeom>
              <a:avLst/>
              <a:gdLst>
                <a:gd name="T0" fmla="*/ 27 w 37"/>
                <a:gd name="T1" fmla="*/ 126 h 126"/>
                <a:gd name="T2" fmla="*/ 37 w 37"/>
                <a:gd name="T3" fmla="*/ 80 h 126"/>
                <a:gd name="T4" fmla="*/ 2 w 37"/>
                <a:gd name="T5" fmla="*/ 0 h 126"/>
                <a:gd name="T6" fmla="*/ 0 w 37"/>
                <a:gd name="T7" fmla="*/ 2 h 126"/>
                <a:gd name="T8" fmla="*/ 34 w 37"/>
                <a:gd name="T9" fmla="*/ 80 h 126"/>
                <a:gd name="T10" fmla="*/ 24 w 37"/>
                <a:gd name="T11" fmla="*/ 125 h 126"/>
                <a:gd name="T12" fmla="*/ 27 w 37"/>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37" h="126">
                  <a:moveTo>
                    <a:pt x="27" y="126"/>
                  </a:moveTo>
                  <a:cubicBezTo>
                    <a:pt x="33" y="109"/>
                    <a:pt x="37" y="95"/>
                    <a:pt x="37" y="80"/>
                  </a:cubicBezTo>
                  <a:cubicBezTo>
                    <a:pt x="37" y="55"/>
                    <a:pt x="26" y="32"/>
                    <a:pt x="2" y="0"/>
                  </a:cubicBezTo>
                  <a:cubicBezTo>
                    <a:pt x="0" y="2"/>
                    <a:pt x="0" y="2"/>
                    <a:pt x="0" y="2"/>
                  </a:cubicBezTo>
                  <a:cubicBezTo>
                    <a:pt x="24" y="33"/>
                    <a:pt x="34" y="56"/>
                    <a:pt x="34" y="80"/>
                  </a:cubicBezTo>
                  <a:cubicBezTo>
                    <a:pt x="34" y="94"/>
                    <a:pt x="30" y="109"/>
                    <a:pt x="24" y="125"/>
                  </a:cubicBezTo>
                  <a:cubicBezTo>
                    <a:pt x="27" y="126"/>
                    <a:pt x="27" y="126"/>
                    <a:pt x="27" y="126"/>
                  </a:cubicBez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îṩ1ïďê"/>
            <p:cNvSpPr/>
            <p:nvPr/>
          </p:nvSpPr>
          <p:spPr bwMode="auto">
            <a:xfrm>
              <a:off x="4414838" y="4630738"/>
              <a:ext cx="747713" cy="454025"/>
            </a:xfrm>
            <a:custGeom>
              <a:avLst/>
              <a:gdLst>
                <a:gd name="T0" fmla="*/ 0 w 303"/>
                <a:gd name="T1" fmla="*/ 184 h 184"/>
                <a:gd name="T2" fmla="*/ 263 w 303"/>
                <a:gd name="T3" fmla="*/ 184 h 184"/>
                <a:gd name="T4" fmla="*/ 302 w 303"/>
                <a:gd name="T5" fmla="*/ 14 h 184"/>
                <a:gd name="T6" fmla="*/ 290 w 303"/>
                <a:gd name="T7" fmla="*/ 0 h 184"/>
                <a:gd name="T8" fmla="*/ 60 w 303"/>
                <a:gd name="T9" fmla="*/ 0 h 184"/>
                <a:gd name="T10" fmla="*/ 38 w 303"/>
                <a:gd name="T11" fmla="*/ 19 h 184"/>
                <a:gd name="T12" fmla="*/ 0 w 303"/>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03" h="184">
                  <a:moveTo>
                    <a:pt x="0" y="184"/>
                  </a:moveTo>
                  <a:cubicBezTo>
                    <a:pt x="263" y="184"/>
                    <a:pt x="263" y="184"/>
                    <a:pt x="263" y="184"/>
                  </a:cubicBezTo>
                  <a:cubicBezTo>
                    <a:pt x="302" y="14"/>
                    <a:pt x="302" y="14"/>
                    <a:pt x="302" y="14"/>
                  </a:cubicBezTo>
                  <a:cubicBezTo>
                    <a:pt x="303" y="7"/>
                    <a:pt x="298" y="0"/>
                    <a:pt x="290" y="0"/>
                  </a:cubicBezTo>
                  <a:cubicBezTo>
                    <a:pt x="60" y="0"/>
                    <a:pt x="60" y="0"/>
                    <a:pt x="60" y="0"/>
                  </a:cubicBezTo>
                  <a:cubicBezTo>
                    <a:pt x="49" y="0"/>
                    <a:pt x="40" y="8"/>
                    <a:pt x="38" y="19"/>
                  </a:cubicBezTo>
                  <a:cubicBezTo>
                    <a:pt x="0" y="184"/>
                    <a:pt x="0" y="184"/>
                    <a:pt x="0" y="184"/>
                  </a:cubicBezTo>
                </a:path>
              </a:pathLst>
            </a:custGeom>
            <a:solidFill>
              <a:srgbClr val="57B9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îśļîḋê"/>
            <p:cNvSpPr/>
            <p:nvPr/>
          </p:nvSpPr>
          <p:spPr bwMode="auto">
            <a:xfrm>
              <a:off x="4429126" y="4630738"/>
              <a:ext cx="750888" cy="454025"/>
            </a:xfrm>
            <a:custGeom>
              <a:avLst/>
              <a:gdLst>
                <a:gd name="T0" fmla="*/ 0 w 304"/>
                <a:gd name="T1" fmla="*/ 184 h 184"/>
                <a:gd name="T2" fmla="*/ 264 w 304"/>
                <a:gd name="T3" fmla="*/ 184 h 184"/>
                <a:gd name="T4" fmla="*/ 302 w 304"/>
                <a:gd name="T5" fmla="*/ 14 h 184"/>
                <a:gd name="T6" fmla="*/ 290 w 304"/>
                <a:gd name="T7" fmla="*/ 0 h 184"/>
                <a:gd name="T8" fmla="*/ 61 w 304"/>
                <a:gd name="T9" fmla="*/ 0 h 184"/>
                <a:gd name="T10" fmla="*/ 38 w 304"/>
                <a:gd name="T11" fmla="*/ 19 h 184"/>
                <a:gd name="T12" fmla="*/ 0 w 304"/>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04" h="184">
                  <a:moveTo>
                    <a:pt x="0" y="184"/>
                  </a:moveTo>
                  <a:cubicBezTo>
                    <a:pt x="264" y="184"/>
                    <a:pt x="264" y="184"/>
                    <a:pt x="264" y="184"/>
                  </a:cubicBezTo>
                  <a:cubicBezTo>
                    <a:pt x="302" y="14"/>
                    <a:pt x="302" y="14"/>
                    <a:pt x="302" y="14"/>
                  </a:cubicBezTo>
                  <a:cubicBezTo>
                    <a:pt x="304" y="7"/>
                    <a:pt x="298" y="0"/>
                    <a:pt x="290" y="0"/>
                  </a:cubicBezTo>
                  <a:cubicBezTo>
                    <a:pt x="61" y="0"/>
                    <a:pt x="61" y="0"/>
                    <a:pt x="61" y="0"/>
                  </a:cubicBezTo>
                  <a:cubicBezTo>
                    <a:pt x="50" y="0"/>
                    <a:pt x="40" y="8"/>
                    <a:pt x="38" y="19"/>
                  </a:cubicBezTo>
                  <a:cubicBezTo>
                    <a:pt x="0" y="184"/>
                    <a:pt x="0" y="184"/>
                    <a:pt x="0" y="184"/>
                  </a:cubicBezTo>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îṩḷíḓè"/>
            <p:cNvSpPr/>
            <p:nvPr/>
          </p:nvSpPr>
          <p:spPr bwMode="auto">
            <a:xfrm>
              <a:off x="4762501" y="4826001"/>
              <a:ext cx="142875" cy="95250"/>
            </a:xfrm>
            <a:custGeom>
              <a:avLst/>
              <a:gdLst>
                <a:gd name="T0" fmla="*/ 32 w 58"/>
                <a:gd name="T1" fmla="*/ 0 h 39"/>
                <a:gd name="T2" fmla="*/ 2 w 58"/>
                <a:gd name="T3" fmla="*/ 20 h 39"/>
                <a:gd name="T4" fmla="*/ 26 w 58"/>
                <a:gd name="T5" fmla="*/ 39 h 39"/>
                <a:gd name="T6" fmla="*/ 57 w 58"/>
                <a:gd name="T7" fmla="*/ 20 h 39"/>
                <a:gd name="T8" fmla="*/ 32 w 58"/>
                <a:gd name="T9" fmla="*/ 0 h 39"/>
              </a:gdLst>
              <a:ahLst/>
              <a:cxnLst>
                <a:cxn ang="0">
                  <a:pos x="T0" y="T1"/>
                </a:cxn>
                <a:cxn ang="0">
                  <a:pos x="T2" y="T3"/>
                </a:cxn>
                <a:cxn ang="0">
                  <a:pos x="T4" y="T5"/>
                </a:cxn>
                <a:cxn ang="0">
                  <a:pos x="T6" y="T7"/>
                </a:cxn>
                <a:cxn ang="0">
                  <a:pos x="T8" y="T9"/>
                </a:cxn>
              </a:cxnLst>
              <a:rect l="0" t="0" r="r" b="b"/>
              <a:pathLst>
                <a:path w="58" h="39">
                  <a:moveTo>
                    <a:pt x="32" y="0"/>
                  </a:moveTo>
                  <a:cubicBezTo>
                    <a:pt x="17" y="0"/>
                    <a:pt x="3" y="9"/>
                    <a:pt x="2" y="20"/>
                  </a:cubicBezTo>
                  <a:cubicBezTo>
                    <a:pt x="0" y="30"/>
                    <a:pt x="11" y="39"/>
                    <a:pt x="26" y="39"/>
                  </a:cubicBezTo>
                  <a:cubicBezTo>
                    <a:pt x="42" y="39"/>
                    <a:pt x="55" y="30"/>
                    <a:pt x="57" y="20"/>
                  </a:cubicBezTo>
                  <a:cubicBezTo>
                    <a:pt x="58" y="9"/>
                    <a:pt x="47" y="0"/>
                    <a:pt x="32" y="0"/>
                  </a:cubicBezTo>
                </a:path>
              </a:pathLst>
            </a:custGeom>
            <a:solidFill>
              <a:srgbClr val="BDD6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8" name="iś1îdé"/>
            <p:cNvSpPr/>
            <p:nvPr/>
          </p:nvSpPr>
          <p:spPr bwMode="auto">
            <a:xfrm>
              <a:off x="4664076" y="4448176"/>
              <a:ext cx="142875" cy="20638"/>
            </a:xfrm>
            <a:custGeom>
              <a:avLst/>
              <a:gdLst>
                <a:gd name="T0" fmla="*/ 90 w 90"/>
                <a:gd name="T1" fmla="*/ 0 h 13"/>
                <a:gd name="T2" fmla="*/ 0 w 90"/>
                <a:gd name="T3" fmla="*/ 8 h 13"/>
                <a:gd name="T4" fmla="*/ 0 w 90"/>
                <a:gd name="T5" fmla="*/ 13 h 13"/>
                <a:gd name="T6" fmla="*/ 90 w 90"/>
                <a:gd name="T7" fmla="*/ 5 h 13"/>
                <a:gd name="T8" fmla="*/ 90 w 90"/>
                <a:gd name="T9" fmla="*/ 0 h 13"/>
              </a:gdLst>
              <a:ahLst/>
              <a:cxnLst>
                <a:cxn ang="0">
                  <a:pos x="T0" y="T1"/>
                </a:cxn>
                <a:cxn ang="0">
                  <a:pos x="T2" y="T3"/>
                </a:cxn>
                <a:cxn ang="0">
                  <a:pos x="T4" y="T5"/>
                </a:cxn>
                <a:cxn ang="0">
                  <a:pos x="T6" y="T7"/>
                </a:cxn>
                <a:cxn ang="0">
                  <a:pos x="T8" y="T9"/>
                </a:cxn>
              </a:cxnLst>
              <a:rect l="0" t="0" r="r" b="b"/>
              <a:pathLst>
                <a:path w="90" h="13">
                  <a:moveTo>
                    <a:pt x="90" y="0"/>
                  </a:moveTo>
                  <a:lnTo>
                    <a:pt x="0" y="8"/>
                  </a:lnTo>
                  <a:lnTo>
                    <a:pt x="0" y="13"/>
                  </a:lnTo>
                  <a:lnTo>
                    <a:pt x="90" y="5"/>
                  </a:lnTo>
                  <a:lnTo>
                    <a:pt x="90" y="0"/>
                  </a:ln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î$ľidé"/>
            <p:cNvSpPr/>
            <p:nvPr/>
          </p:nvSpPr>
          <p:spPr bwMode="auto">
            <a:xfrm>
              <a:off x="4664076" y="4448176"/>
              <a:ext cx="142875" cy="20638"/>
            </a:xfrm>
            <a:custGeom>
              <a:avLst/>
              <a:gdLst>
                <a:gd name="T0" fmla="*/ 90 w 90"/>
                <a:gd name="T1" fmla="*/ 0 h 13"/>
                <a:gd name="T2" fmla="*/ 0 w 90"/>
                <a:gd name="T3" fmla="*/ 8 h 13"/>
                <a:gd name="T4" fmla="*/ 0 w 90"/>
                <a:gd name="T5" fmla="*/ 13 h 13"/>
                <a:gd name="T6" fmla="*/ 90 w 90"/>
                <a:gd name="T7" fmla="*/ 5 h 13"/>
              </a:gdLst>
              <a:ahLst/>
              <a:cxnLst>
                <a:cxn ang="0">
                  <a:pos x="T0" y="T1"/>
                </a:cxn>
                <a:cxn ang="0">
                  <a:pos x="T2" y="T3"/>
                </a:cxn>
                <a:cxn ang="0">
                  <a:pos x="T4" y="T5"/>
                </a:cxn>
                <a:cxn ang="0">
                  <a:pos x="T6" y="T7"/>
                </a:cxn>
              </a:cxnLst>
              <a:rect l="0" t="0" r="r" b="b"/>
              <a:pathLst>
                <a:path w="90" h="13">
                  <a:moveTo>
                    <a:pt x="90" y="0"/>
                  </a:moveTo>
                  <a:lnTo>
                    <a:pt x="0" y="8"/>
                  </a:lnTo>
                  <a:lnTo>
                    <a:pt x="0" y="13"/>
                  </a:lnTo>
                  <a:lnTo>
                    <a:pt x="9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0" name="ïSļïdè"/>
            <p:cNvSpPr/>
            <p:nvPr/>
          </p:nvSpPr>
          <p:spPr bwMode="auto">
            <a:xfrm>
              <a:off x="3881438" y="4456113"/>
              <a:ext cx="647700" cy="682625"/>
            </a:xfrm>
            <a:custGeom>
              <a:avLst/>
              <a:gdLst>
                <a:gd name="T0" fmla="*/ 36 w 262"/>
                <a:gd name="T1" fmla="*/ 0 h 277"/>
                <a:gd name="T2" fmla="*/ 122 w 262"/>
                <a:gd name="T3" fmla="*/ 19 h 277"/>
                <a:gd name="T4" fmla="*/ 144 w 262"/>
                <a:gd name="T5" fmla="*/ 134 h 277"/>
                <a:gd name="T6" fmla="*/ 262 w 262"/>
                <a:gd name="T7" fmla="*/ 237 h 277"/>
                <a:gd name="T8" fmla="*/ 238 w 262"/>
                <a:gd name="T9" fmla="*/ 277 h 277"/>
                <a:gd name="T10" fmla="*/ 49 w 262"/>
                <a:gd name="T11" fmla="*/ 181 h 277"/>
                <a:gd name="T12" fmla="*/ 0 w 262"/>
                <a:gd name="T13" fmla="*/ 26 h 277"/>
              </a:gdLst>
              <a:ahLst/>
              <a:cxnLst>
                <a:cxn ang="0">
                  <a:pos x="T0" y="T1"/>
                </a:cxn>
                <a:cxn ang="0">
                  <a:pos x="T2" y="T3"/>
                </a:cxn>
                <a:cxn ang="0">
                  <a:pos x="T4" y="T5"/>
                </a:cxn>
                <a:cxn ang="0">
                  <a:pos x="T6" y="T7"/>
                </a:cxn>
                <a:cxn ang="0">
                  <a:pos x="T8" y="T9"/>
                </a:cxn>
                <a:cxn ang="0">
                  <a:pos x="T10" y="T11"/>
                </a:cxn>
                <a:cxn ang="0">
                  <a:pos x="T12" y="T13"/>
                </a:cxn>
              </a:cxnLst>
              <a:rect l="0" t="0" r="r" b="b"/>
              <a:pathLst>
                <a:path w="262" h="277">
                  <a:moveTo>
                    <a:pt x="36" y="0"/>
                  </a:moveTo>
                  <a:cubicBezTo>
                    <a:pt x="122" y="19"/>
                    <a:pt x="122" y="19"/>
                    <a:pt x="122" y="19"/>
                  </a:cubicBezTo>
                  <a:cubicBezTo>
                    <a:pt x="122" y="19"/>
                    <a:pt x="139" y="126"/>
                    <a:pt x="144" y="134"/>
                  </a:cubicBezTo>
                  <a:cubicBezTo>
                    <a:pt x="156" y="154"/>
                    <a:pt x="262" y="237"/>
                    <a:pt x="262" y="237"/>
                  </a:cubicBezTo>
                  <a:cubicBezTo>
                    <a:pt x="238" y="277"/>
                    <a:pt x="238" y="277"/>
                    <a:pt x="238" y="277"/>
                  </a:cubicBezTo>
                  <a:cubicBezTo>
                    <a:pt x="238" y="277"/>
                    <a:pt x="108" y="258"/>
                    <a:pt x="49" y="181"/>
                  </a:cubicBezTo>
                  <a:cubicBezTo>
                    <a:pt x="19" y="141"/>
                    <a:pt x="0" y="26"/>
                    <a:pt x="0" y="26"/>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îṩļîḑê"/>
            <p:cNvSpPr/>
            <p:nvPr/>
          </p:nvSpPr>
          <p:spPr bwMode="auto">
            <a:xfrm>
              <a:off x="3817938" y="4014788"/>
              <a:ext cx="542925" cy="565150"/>
            </a:xfrm>
            <a:custGeom>
              <a:avLst/>
              <a:gdLst>
                <a:gd name="T0" fmla="*/ 220 w 220"/>
                <a:gd name="T1" fmla="*/ 0 h 229"/>
                <a:gd name="T2" fmla="*/ 182 w 220"/>
                <a:gd name="T3" fmla="*/ 0 h 229"/>
                <a:gd name="T4" fmla="*/ 54 w 220"/>
                <a:gd name="T5" fmla="*/ 69 h 229"/>
                <a:gd name="T6" fmla="*/ 27 w 220"/>
                <a:gd name="T7" fmla="*/ 229 h 229"/>
                <a:gd name="T8" fmla="*/ 152 w 220"/>
                <a:gd name="T9" fmla="*/ 205 h 229"/>
                <a:gd name="T10" fmla="*/ 145 w 220"/>
                <a:gd name="T11" fmla="*/ 99 h 229"/>
              </a:gdLst>
              <a:ahLst/>
              <a:cxnLst>
                <a:cxn ang="0">
                  <a:pos x="T0" y="T1"/>
                </a:cxn>
                <a:cxn ang="0">
                  <a:pos x="T2" y="T3"/>
                </a:cxn>
                <a:cxn ang="0">
                  <a:pos x="T4" y="T5"/>
                </a:cxn>
                <a:cxn ang="0">
                  <a:pos x="T6" y="T7"/>
                </a:cxn>
                <a:cxn ang="0">
                  <a:pos x="T8" y="T9"/>
                </a:cxn>
                <a:cxn ang="0">
                  <a:pos x="T10" y="T11"/>
                </a:cxn>
              </a:cxnLst>
              <a:rect l="0" t="0" r="r" b="b"/>
              <a:pathLst>
                <a:path w="220" h="229">
                  <a:moveTo>
                    <a:pt x="220" y="0"/>
                  </a:moveTo>
                  <a:cubicBezTo>
                    <a:pt x="182" y="0"/>
                    <a:pt x="182" y="0"/>
                    <a:pt x="182" y="0"/>
                  </a:cubicBezTo>
                  <a:cubicBezTo>
                    <a:pt x="182" y="0"/>
                    <a:pt x="101" y="3"/>
                    <a:pt x="54" y="69"/>
                  </a:cubicBezTo>
                  <a:cubicBezTo>
                    <a:pt x="0" y="146"/>
                    <a:pt x="27" y="229"/>
                    <a:pt x="27" y="229"/>
                  </a:cubicBezTo>
                  <a:cubicBezTo>
                    <a:pt x="152" y="205"/>
                    <a:pt x="152" y="205"/>
                    <a:pt x="152" y="205"/>
                  </a:cubicBezTo>
                  <a:cubicBezTo>
                    <a:pt x="145" y="99"/>
                    <a:pt x="145" y="99"/>
                    <a:pt x="145" y="99"/>
                  </a:cubicBezTo>
                </a:path>
              </a:pathLst>
            </a:custGeom>
            <a:solidFill>
              <a:srgbClr val="FF6E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ïṥ1idê"/>
            <p:cNvSpPr/>
            <p:nvPr/>
          </p:nvSpPr>
          <p:spPr bwMode="auto">
            <a:xfrm>
              <a:off x="4173538" y="4308476"/>
              <a:ext cx="23813" cy="211138"/>
            </a:xfrm>
            <a:custGeom>
              <a:avLst/>
              <a:gdLst>
                <a:gd name="T0" fmla="*/ 15 w 15"/>
                <a:gd name="T1" fmla="*/ 133 h 133"/>
                <a:gd name="T2" fmla="*/ 4 w 15"/>
                <a:gd name="T3" fmla="*/ 0 h 133"/>
                <a:gd name="T4" fmla="*/ 0 w 15"/>
                <a:gd name="T5" fmla="*/ 0 h 133"/>
                <a:gd name="T6" fmla="*/ 11 w 15"/>
                <a:gd name="T7" fmla="*/ 133 h 133"/>
                <a:gd name="T8" fmla="*/ 15 w 15"/>
                <a:gd name="T9" fmla="*/ 133 h 133"/>
              </a:gdLst>
              <a:ahLst/>
              <a:cxnLst>
                <a:cxn ang="0">
                  <a:pos x="T0" y="T1"/>
                </a:cxn>
                <a:cxn ang="0">
                  <a:pos x="T2" y="T3"/>
                </a:cxn>
                <a:cxn ang="0">
                  <a:pos x="T4" y="T5"/>
                </a:cxn>
                <a:cxn ang="0">
                  <a:pos x="T6" y="T7"/>
                </a:cxn>
                <a:cxn ang="0">
                  <a:pos x="T8" y="T9"/>
                </a:cxn>
              </a:cxnLst>
              <a:rect l="0" t="0" r="r" b="b"/>
              <a:pathLst>
                <a:path w="15" h="133">
                  <a:moveTo>
                    <a:pt x="15" y="133"/>
                  </a:moveTo>
                  <a:lnTo>
                    <a:pt x="4" y="0"/>
                  </a:lnTo>
                  <a:lnTo>
                    <a:pt x="0" y="0"/>
                  </a:lnTo>
                  <a:lnTo>
                    <a:pt x="11" y="133"/>
                  </a:lnTo>
                  <a:lnTo>
                    <a:pt x="15" y="133"/>
                  </a:ln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3" name="ïṥḷïḑè"/>
            <p:cNvSpPr/>
            <p:nvPr/>
          </p:nvSpPr>
          <p:spPr bwMode="auto">
            <a:xfrm>
              <a:off x="4173538" y="4308476"/>
              <a:ext cx="23813" cy="211138"/>
            </a:xfrm>
            <a:custGeom>
              <a:avLst/>
              <a:gdLst>
                <a:gd name="T0" fmla="*/ 15 w 15"/>
                <a:gd name="T1" fmla="*/ 133 h 133"/>
                <a:gd name="T2" fmla="*/ 4 w 15"/>
                <a:gd name="T3" fmla="*/ 0 h 133"/>
                <a:gd name="T4" fmla="*/ 0 w 15"/>
                <a:gd name="T5" fmla="*/ 0 h 133"/>
                <a:gd name="T6" fmla="*/ 11 w 15"/>
                <a:gd name="T7" fmla="*/ 133 h 133"/>
              </a:gdLst>
              <a:ahLst/>
              <a:cxnLst>
                <a:cxn ang="0">
                  <a:pos x="T0" y="T1"/>
                </a:cxn>
                <a:cxn ang="0">
                  <a:pos x="T2" y="T3"/>
                </a:cxn>
                <a:cxn ang="0">
                  <a:pos x="T4" y="T5"/>
                </a:cxn>
                <a:cxn ang="0">
                  <a:pos x="T6" y="T7"/>
                </a:cxn>
              </a:cxnLst>
              <a:rect l="0" t="0" r="r" b="b"/>
              <a:pathLst>
                <a:path w="15" h="133">
                  <a:moveTo>
                    <a:pt x="15" y="133"/>
                  </a:moveTo>
                  <a:lnTo>
                    <a:pt x="4" y="0"/>
                  </a:lnTo>
                  <a:lnTo>
                    <a:pt x="0" y="0"/>
                  </a:lnTo>
                  <a:lnTo>
                    <a:pt x="11" y="1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îšľíḋé"/>
            <p:cNvSpPr/>
            <p:nvPr/>
          </p:nvSpPr>
          <p:spPr bwMode="auto">
            <a:xfrm>
              <a:off x="4291013" y="4964113"/>
              <a:ext cx="336550" cy="193675"/>
            </a:xfrm>
            <a:custGeom>
              <a:avLst/>
              <a:gdLst>
                <a:gd name="T0" fmla="*/ 57 w 136"/>
                <a:gd name="T1" fmla="*/ 0 h 79"/>
                <a:gd name="T2" fmla="*/ 122 w 136"/>
                <a:gd name="T3" fmla="*/ 38 h 79"/>
                <a:gd name="T4" fmla="*/ 103 w 136"/>
                <a:gd name="T5" fmla="*/ 37 h 79"/>
                <a:gd name="T6" fmla="*/ 135 w 136"/>
                <a:gd name="T7" fmla="*/ 52 h 79"/>
                <a:gd name="T8" fmla="*/ 101 w 136"/>
                <a:gd name="T9" fmla="*/ 49 h 79"/>
                <a:gd name="T10" fmla="*/ 132 w 136"/>
                <a:gd name="T11" fmla="*/ 61 h 79"/>
                <a:gd name="T12" fmla="*/ 117 w 136"/>
                <a:gd name="T13" fmla="*/ 62 h 79"/>
                <a:gd name="T14" fmla="*/ 92 w 136"/>
                <a:gd name="T15" fmla="*/ 58 h 79"/>
                <a:gd name="T16" fmla="*/ 122 w 136"/>
                <a:gd name="T17" fmla="*/ 69 h 79"/>
                <a:gd name="T18" fmla="*/ 86 w 136"/>
                <a:gd name="T19" fmla="*/ 64 h 79"/>
                <a:gd name="T20" fmla="*/ 107 w 136"/>
                <a:gd name="T21" fmla="*/ 75 h 79"/>
                <a:gd name="T22" fmla="*/ 0 w 136"/>
                <a:gd name="T23" fmla="*/ 5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57" y="0"/>
                  </a:moveTo>
                  <a:cubicBezTo>
                    <a:pt x="74" y="8"/>
                    <a:pt x="122" y="34"/>
                    <a:pt x="122" y="38"/>
                  </a:cubicBezTo>
                  <a:cubicBezTo>
                    <a:pt x="122" y="41"/>
                    <a:pt x="102" y="34"/>
                    <a:pt x="103" y="37"/>
                  </a:cubicBezTo>
                  <a:cubicBezTo>
                    <a:pt x="104" y="40"/>
                    <a:pt x="134" y="48"/>
                    <a:pt x="135" y="52"/>
                  </a:cubicBezTo>
                  <a:cubicBezTo>
                    <a:pt x="136" y="56"/>
                    <a:pt x="112" y="51"/>
                    <a:pt x="101" y="49"/>
                  </a:cubicBezTo>
                  <a:cubicBezTo>
                    <a:pt x="111" y="52"/>
                    <a:pt x="133" y="58"/>
                    <a:pt x="132" y="61"/>
                  </a:cubicBezTo>
                  <a:cubicBezTo>
                    <a:pt x="131" y="65"/>
                    <a:pt x="122" y="62"/>
                    <a:pt x="117" y="62"/>
                  </a:cubicBezTo>
                  <a:cubicBezTo>
                    <a:pt x="109" y="60"/>
                    <a:pt x="100" y="59"/>
                    <a:pt x="92" y="58"/>
                  </a:cubicBezTo>
                  <a:cubicBezTo>
                    <a:pt x="102" y="61"/>
                    <a:pt x="122" y="65"/>
                    <a:pt x="122" y="69"/>
                  </a:cubicBezTo>
                  <a:cubicBezTo>
                    <a:pt x="122" y="72"/>
                    <a:pt x="98" y="68"/>
                    <a:pt x="86" y="64"/>
                  </a:cubicBezTo>
                  <a:cubicBezTo>
                    <a:pt x="93" y="67"/>
                    <a:pt x="110" y="73"/>
                    <a:pt x="107" y="75"/>
                  </a:cubicBezTo>
                  <a:cubicBezTo>
                    <a:pt x="102" y="79"/>
                    <a:pt x="38" y="63"/>
                    <a:pt x="0" y="52"/>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íṡ1ïḑè"/>
            <p:cNvSpPr/>
            <p:nvPr/>
          </p:nvSpPr>
          <p:spPr bwMode="auto">
            <a:xfrm>
              <a:off x="3875088" y="4470401"/>
              <a:ext cx="320675" cy="66675"/>
            </a:xfrm>
            <a:custGeom>
              <a:avLst/>
              <a:gdLst>
                <a:gd name="T0" fmla="*/ 200 w 202"/>
                <a:gd name="T1" fmla="*/ 0 h 42"/>
                <a:gd name="T2" fmla="*/ 0 w 202"/>
                <a:gd name="T3" fmla="*/ 38 h 42"/>
                <a:gd name="T4" fmla="*/ 0 w 202"/>
                <a:gd name="T5" fmla="*/ 42 h 42"/>
                <a:gd name="T6" fmla="*/ 202 w 202"/>
                <a:gd name="T7" fmla="*/ 5 h 42"/>
                <a:gd name="T8" fmla="*/ 200 w 202"/>
                <a:gd name="T9" fmla="*/ 0 h 42"/>
              </a:gdLst>
              <a:ahLst/>
              <a:cxnLst>
                <a:cxn ang="0">
                  <a:pos x="T0" y="T1"/>
                </a:cxn>
                <a:cxn ang="0">
                  <a:pos x="T2" y="T3"/>
                </a:cxn>
                <a:cxn ang="0">
                  <a:pos x="T4" y="T5"/>
                </a:cxn>
                <a:cxn ang="0">
                  <a:pos x="T6" y="T7"/>
                </a:cxn>
                <a:cxn ang="0">
                  <a:pos x="T8" y="T9"/>
                </a:cxn>
              </a:cxnLst>
              <a:rect l="0" t="0" r="r" b="b"/>
              <a:pathLst>
                <a:path w="202" h="42">
                  <a:moveTo>
                    <a:pt x="200" y="0"/>
                  </a:moveTo>
                  <a:lnTo>
                    <a:pt x="0" y="38"/>
                  </a:lnTo>
                  <a:lnTo>
                    <a:pt x="0" y="42"/>
                  </a:lnTo>
                  <a:lnTo>
                    <a:pt x="202" y="5"/>
                  </a:lnTo>
                  <a:lnTo>
                    <a:pt x="200" y="0"/>
                  </a:ln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íṧlíḓe"/>
            <p:cNvSpPr/>
            <p:nvPr/>
          </p:nvSpPr>
          <p:spPr bwMode="auto">
            <a:xfrm>
              <a:off x="3875088" y="4470401"/>
              <a:ext cx="320675" cy="66675"/>
            </a:xfrm>
            <a:custGeom>
              <a:avLst/>
              <a:gdLst>
                <a:gd name="T0" fmla="*/ 200 w 202"/>
                <a:gd name="T1" fmla="*/ 0 h 42"/>
                <a:gd name="T2" fmla="*/ 0 w 202"/>
                <a:gd name="T3" fmla="*/ 38 h 42"/>
                <a:gd name="T4" fmla="*/ 0 w 202"/>
                <a:gd name="T5" fmla="*/ 42 h 42"/>
                <a:gd name="T6" fmla="*/ 202 w 202"/>
                <a:gd name="T7" fmla="*/ 5 h 42"/>
              </a:gdLst>
              <a:ahLst/>
              <a:cxnLst>
                <a:cxn ang="0">
                  <a:pos x="T0" y="T1"/>
                </a:cxn>
                <a:cxn ang="0">
                  <a:pos x="T2" y="T3"/>
                </a:cxn>
                <a:cxn ang="0">
                  <a:pos x="T4" y="T5"/>
                </a:cxn>
                <a:cxn ang="0">
                  <a:pos x="T6" y="T7"/>
                </a:cxn>
              </a:cxnLst>
              <a:rect l="0" t="0" r="r" b="b"/>
              <a:pathLst>
                <a:path w="202" h="42">
                  <a:moveTo>
                    <a:pt x="200" y="0"/>
                  </a:moveTo>
                  <a:lnTo>
                    <a:pt x="0" y="38"/>
                  </a:lnTo>
                  <a:lnTo>
                    <a:pt x="0" y="42"/>
                  </a:lnTo>
                  <a:lnTo>
                    <a:pt x="20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ïṡḷiḓè"/>
            <p:cNvSpPr/>
            <p:nvPr/>
          </p:nvSpPr>
          <p:spPr bwMode="auto">
            <a:xfrm>
              <a:off x="4246563" y="4013201"/>
              <a:ext cx="220663" cy="71438"/>
            </a:xfrm>
            <a:custGeom>
              <a:avLst/>
              <a:gdLst>
                <a:gd name="T0" fmla="*/ 0 w 89"/>
                <a:gd name="T1" fmla="*/ 2 h 29"/>
                <a:gd name="T2" fmla="*/ 13 w 89"/>
                <a:gd name="T3" fmla="*/ 15 h 29"/>
                <a:gd name="T4" fmla="*/ 52 w 89"/>
                <a:gd name="T5" fmla="*/ 29 h 29"/>
                <a:gd name="T6" fmla="*/ 54 w 89"/>
                <a:gd name="T7" fmla="*/ 29 h 29"/>
                <a:gd name="T8" fmla="*/ 85 w 89"/>
                <a:gd name="T9" fmla="*/ 20 h 29"/>
                <a:gd name="T10" fmla="*/ 89 w 89"/>
                <a:gd name="T11" fmla="*/ 11 h 29"/>
                <a:gd name="T12" fmla="*/ 86 w 89"/>
                <a:gd name="T13" fmla="*/ 11 h 29"/>
                <a:gd name="T14" fmla="*/ 87 w 89"/>
                <a:gd name="T15" fmla="*/ 11 h 29"/>
                <a:gd name="T16" fmla="*/ 86 w 89"/>
                <a:gd name="T17" fmla="*/ 11 h 29"/>
                <a:gd name="T18" fmla="*/ 86 w 89"/>
                <a:gd name="T19" fmla="*/ 11 h 29"/>
                <a:gd name="T20" fmla="*/ 87 w 89"/>
                <a:gd name="T21" fmla="*/ 11 h 29"/>
                <a:gd name="T22" fmla="*/ 86 w 89"/>
                <a:gd name="T23" fmla="*/ 11 h 29"/>
                <a:gd name="T24" fmla="*/ 82 w 89"/>
                <a:gd name="T25" fmla="*/ 18 h 29"/>
                <a:gd name="T26" fmla="*/ 54 w 89"/>
                <a:gd name="T27" fmla="*/ 26 h 29"/>
                <a:gd name="T28" fmla="*/ 52 w 89"/>
                <a:gd name="T29" fmla="*/ 26 h 29"/>
                <a:gd name="T30" fmla="*/ 15 w 89"/>
                <a:gd name="T31" fmla="*/ 13 h 29"/>
                <a:gd name="T32" fmla="*/ 5 w 89"/>
                <a:gd name="T33" fmla="*/ 4 h 29"/>
                <a:gd name="T34" fmla="*/ 3 w 89"/>
                <a:gd name="T35" fmla="*/ 1 h 29"/>
                <a:gd name="T36" fmla="*/ 3 w 89"/>
                <a:gd name="T37" fmla="*/ 0 h 29"/>
                <a:gd name="T38" fmla="*/ 2 w 89"/>
                <a:gd name="T39" fmla="*/ 0 h 29"/>
                <a:gd name="T40" fmla="*/ 0 w 89"/>
                <a:gd name="T4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29">
                  <a:moveTo>
                    <a:pt x="0" y="2"/>
                  </a:moveTo>
                  <a:cubicBezTo>
                    <a:pt x="0" y="2"/>
                    <a:pt x="4" y="9"/>
                    <a:pt x="13" y="15"/>
                  </a:cubicBezTo>
                  <a:cubicBezTo>
                    <a:pt x="22" y="22"/>
                    <a:pt x="35" y="29"/>
                    <a:pt x="52" y="29"/>
                  </a:cubicBezTo>
                  <a:cubicBezTo>
                    <a:pt x="53" y="29"/>
                    <a:pt x="54" y="29"/>
                    <a:pt x="54" y="29"/>
                  </a:cubicBezTo>
                  <a:cubicBezTo>
                    <a:pt x="71" y="29"/>
                    <a:pt x="80" y="24"/>
                    <a:pt x="85" y="20"/>
                  </a:cubicBezTo>
                  <a:cubicBezTo>
                    <a:pt x="89" y="16"/>
                    <a:pt x="89" y="11"/>
                    <a:pt x="89" y="11"/>
                  </a:cubicBezTo>
                  <a:cubicBezTo>
                    <a:pt x="86" y="11"/>
                    <a:pt x="86" y="11"/>
                    <a:pt x="86" y="11"/>
                  </a:cubicBezTo>
                  <a:cubicBezTo>
                    <a:pt x="87" y="11"/>
                    <a:pt x="87" y="11"/>
                    <a:pt x="87" y="11"/>
                  </a:cubicBezTo>
                  <a:cubicBezTo>
                    <a:pt x="86" y="11"/>
                    <a:pt x="86" y="11"/>
                    <a:pt x="86" y="11"/>
                  </a:cubicBezTo>
                  <a:cubicBezTo>
                    <a:pt x="86" y="11"/>
                    <a:pt x="86" y="11"/>
                    <a:pt x="86" y="11"/>
                  </a:cubicBezTo>
                  <a:cubicBezTo>
                    <a:pt x="87" y="11"/>
                    <a:pt x="87" y="11"/>
                    <a:pt x="87" y="11"/>
                  </a:cubicBezTo>
                  <a:cubicBezTo>
                    <a:pt x="86" y="11"/>
                    <a:pt x="86" y="11"/>
                    <a:pt x="86" y="11"/>
                  </a:cubicBezTo>
                  <a:cubicBezTo>
                    <a:pt x="86" y="11"/>
                    <a:pt x="86" y="15"/>
                    <a:pt x="82" y="18"/>
                  </a:cubicBezTo>
                  <a:cubicBezTo>
                    <a:pt x="78" y="22"/>
                    <a:pt x="70" y="26"/>
                    <a:pt x="54" y="26"/>
                  </a:cubicBezTo>
                  <a:cubicBezTo>
                    <a:pt x="54" y="26"/>
                    <a:pt x="53" y="26"/>
                    <a:pt x="52" y="26"/>
                  </a:cubicBezTo>
                  <a:cubicBezTo>
                    <a:pt x="36" y="26"/>
                    <a:pt x="23" y="20"/>
                    <a:pt x="15" y="13"/>
                  </a:cubicBezTo>
                  <a:cubicBezTo>
                    <a:pt x="11" y="10"/>
                    <a:pt x="8" y="6"/>
                    <a:pt x="5" y="4"/>
                  </a:cubicBezTo>
                  <a:cubicBezTo>
                    <a:pt x="4" y="3"/>
                    <a:pt x="4" y="2"/>
                    <a:pt x="3" y="1"/>
                  </a:cubicBezTo>
                  <a:cubicBezTo>
                    <a:pt x="3" y="0"/>
                    <a:pt x="3" y="0"/>
                    <a:pt x="3" y="0"/>
                  </a:cubicBezTo>
                  <a:cubicBezTo>
                    <a:pt x="2" y="0"/>
                    <a:pt x="2" y="0"/>
                    <a:pt x="2" y="0"/>
                  </a:cubicBezTo>
                  <a:cubicBezTo>
                    <a:pt x="0" y="2"/>
                    <a:pt x="0" y="2"/>
                    <a:pt x="0" y="2"/>
                  </a:cubicBez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îṩ1îḋé"/>
            <p:cNvSpPr/>
            <p:nvPr/>
          </p:nvSpPr>
          <p:spPr bwMode="auto">
            <a:xfrm>
              <a:off x="4324351" y="3706813"/>
              <a:ext cx="225425" cy="301625"/>
            </a:xfrm>
            <a:custGeom>
              <a:avLst/>
              <a:gdLst>
                <a:gd name="T0" fmla="*/ 79 w 92"/>
                <a:gd name="T1" fmla="*/ 42 h 122"/>
                <a:gd name="T2" fmla="*/ 66 w 92"/>
                <a:gd name="T3" fmla="*/ 117 h 122"/>
                <a:gd name="T4" fmla="*/ 3 w 92"/>
                <a:gd name="T5" fmla="*/ 62 h 122"/>
                <a:gd name="T6" fmla="*/ 79 w 92"/>
                <a:gd name="T7" fmla="*/ 42 h 122"/>
              </a:gdLst>
              <a:ahLst/>
              <a:cxnLst>
                <a:cxn ang="0">
                  <a:pos x="T0" y="T1"/>
                </a:cxn>
                <a:cxn ang="0">
                  <a:pos x="T2" y="T3"/>
                </a:cxn>
                <a:cxn ang="0">
                  <a:pos x="T4" y="T5"/>
                </a:cxn>
                <a:cxn ang="0">
                  <a:pos x="T6" y="T7"/>
                </a:cxn>
              </a:cxnLst>
              <a:rect l="0" t="0" r="r" b="b"/>
              <a:pathLst>
                <a:path w="92" h="122">
                  <a:moveTo>
                    <a:pt x="79" y="42"/>
                  </a:moveTo>
                  <a:cubicBezTo>
                    <a:pt x="79" y="42"/>
                    <a:pt x="92" y="115"/>
                    <a:pt x="66" y="117"/>
                  </a:cubicBezTo>
                  <a:cubicBezTo>
                    <a:pt x="23" y="122"/>
                    <a:pt x="0" y="79"/>
                    <a:pt x="3" y="62"/>
                  </a:cubicBezTo>
                  <a:cubicBezTo>
                    <a:pt x="8" y="30"/>
                    <a:pt x="55" y="0"/>
                    <a:pt x="79" y="42"/>
                  </a:cubicBezTo>
                  <a:close/>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i$ľídè"/>
            <p:cNvSpPr/>
            <p:nvPr/>
          </p:nvSpPr>
          <p:spPr bwMode="auto">
            <a:xfrm>
              <a:off x="4422776" y="3857626"/>
              <a:ext cx="44450" cy="19050"/>
            </a:xfrm>
            <a:custGeom>
              <a:avLst/>
              <a:gdLst>
                <a:gd name="T0" fmla="*/ 17 w 18"/>
                <a:gd name="T1" fmla="*/ 2 h 8"/>
                <a:gd name="T2" fmla="*/ 12 w 18"/>
                <a:gd name="T3" fmla="*/ 0 h 8"/>
                <a:gd name="T4" fmla="*/ 1 w 18"/>
                <a:gd name="T5" fmla="*/ 6 h 8"/>
                <a:gd name="T6" fmla="*/ 1 w 18"/>
                <a:gd name="T7" fmla="*/ 8 h 8"/>
                <a:gd name="T8" fmla="*/ 2 w 18"/>
                <a:gd name="T9" fmla="*/ 7 h 8"/>
                <a:gd name="T10" fmla="*/ 12 w 18"/>
                <a:gd name="T11" fmla="*/ 2 h 8"/>
                <a:gd name="T12" fmla="*/ 16 w 18"/>
                <a:gd name="T13" fmla="*/ 3 h 8"/>
                <a:gd name="T14" fmla="*/ 18 w 18"/>
                <a:gd name="T15" fmla="*/ 3 h 8"/>
                <a:gd name="T16" fmla="*/ 17 w 18"/>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
                  <a:moveTo>
                    <a:pt x="17" y="2"/>
                  </a:moveTo>
                  <a:cubicBezTo>
                    <a:pt x="16" y="1"/>
                    <a:pt x="14" y="0"/>
                    <a:pt x="12" y="0"/>
                  </a:cubicBezTo>
                  <a:cubicBezTo>
                    <a:pt x="7" y="0"/>
                    <a:pt x="3" y="2"/>
                    <a:pt x="1" y="6"/>
                  </a:cubicBezTo>
                  <a:cubicBezTo>
                    <a:pt x="0" y="7"/>
                    <a:pt x="0" y="8"/>
                    <a:pt x="1" y="8"/>
                  </a:cubicBezTo>
                  <a:cubicBezTo>
                    <a:pt x="1" y="8"/>
                    <a:pt x="2" y="8"/>
                    <a:pt x="2" y="7"/>
                  </a:cubicBezTo>
                  <a:cubicBezTo>
                    <a:pt x="4" y="4"/>
                    <a:pt x="8" y="2"/>
                    <a:pt x="12" y="2"/>
                  </a:cubicBezTo>
                  <a:cubicBezTo>
                    <a:pt x="13" y="2"/>
                    <a:pt x="15" y="3"/>
                    <a:pt x="16" y="3"/>
                  </a:cubicBezTo>
                  <a:cubicBezTo>
                    <a:pt x="17" y="4"/>
                    <a:pt x="17" y="4"/>
                    <a:pt x="18" y="3"/>
                  </a:cubicBezTo>
                  <a:cubicBezTo>
                    <a:pt x="18" y="3"/>
                    <a:pt x="18" y="2"/>
                    <a:pt x="17" y="2"/>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ïṡlïḍè"/>
            <p:cNvSpPr/>
            <p:nvPr/>
          </p:nvSpPr>
          <p:spPr bwMode="auto">
            <a:xfrm>
              <a:off x="4440238" y="3876676"/>
              <a:ext cx="22225" cy="17463"/>
            </a:xfrm>
            <a:custGeom>
              <a:avLst/>
              <a:gdLst>
                <a:gd name="T0" fmla="*/ 4 w 9"/>
                <a:gd name="T1" fmla="*/ 6 h 7"/>
                <a:gd name="T2" fmla="*/ 5 w 9"/>
                <a:gd name="T3" fmla="*/ 1 h 7"/>
                <a:gd name="T4" fmla="*/ 4 w 9"/>
                <a:gd name="T5" fmla="*/ 6 h 7"/>
              </a:gdLst>
              <a:ahLst/>
              <a:cxnLst>
                <a:cxn ang="0">
                  <a:pos x="T0" y="T1"/>
                </a:cxn>
                <a:cxn ang="0">
                  <a:pos x="T2" y="T3"/>
                </a:cxn>
                <a:cxn ang="0">
                  <a:pos x="T4" y="T5"/>
                </a:cxn>
              </a:cxnLst>
              <a:rect l="0" t="0" r="r" b="b"/>
              <a:pathLst>
                <a:path w="9" h="7">
                  <a:moveTo>
                    <a:pt x="4" y="6"/>
                  </a:moveTo>
                  <a:cubicBezTo>
                    <a:pt x="0" y="6"/>
                    <a:pt x="1" y="0"/>
                    <a:pt x="5" y="1"/>
                  </a:cubicBezTo>
                  <a:cubicBezTo>
                    <a:pt x="9" y="1"/>
                    <a:pt x="8" y="7"/>
                    <a:pt x="4" y="6"/>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ï$ḻïḓè"/>
            <p:cNvSpPr/>
            <p:nvPr/>
          </p:nvSpPr>
          <p:spPr bwMode="auto">
            <a:xfrm>
              <a:off x="4491038" y="3849688"/>
              <a:ext cx="31750" cy="11113"/>
            </a:xfrm>
            <a:custGeom>
              <a:avLst/>
              <a:gdLst>
                <a:gd name="T0" fmla="*/ 12 w 13"/>
                <a:gd name="T1" fmla="*/ 3 h 4"/>
                <a:gd name="T2" fmla="*/ 7 w 13"/>
                <a:gd name="T3" fmla="*/ 0 h 4"/>
                <a:gd name="T4" fmla="*/ 0 w 13"/>
                <a:gd name="T5" fmla="*/ 3 h 4"/>
                <a:gd name="T6" fmla="*/ 0 w 13"/>
                <a:gd name="T7" fmla="*/ 4 h 4"/>
                <a:gd name="T8" fmla="*/ 2 w 13"/>
                <a:gd name="T9" fmla="*/ 4 h 4"/>
                <a:gd name="T10" fmla="*/ 7 w 13"/>
                <a:gd name="T11" fmla="*/ 2 h 4"/>
                <a:gd name="T12" fmla="*/ 11 w 13"/>
                <a:gd name="T13" fmla="*/ 4 h 4"/>
                <a:gd name="T14" fmla="*/ 12 w 13"/>
                <a:gd name="T15" fmla="*/ 4 h 4"/>
                <a:gd name="T16" fmla="*/ 12 w 13"/>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
                  <a:moveTo>
                    <a:pt x="12" y="3"/>
                  </a:moveTo>
                  <a:cubicBezTo>
                    <a:pt x="11" y="1"/>
                    <a:pt x="9" y="0"/>
                    <a:pt x="7" y="0"/>
                  </a:cubicBezTo>
                  <a:cubicBezTo>
                    <a:pt x="4" y="0"/>
                    <a:pt x="2" y="1"/>
                    <a:pt x="0" y="3"/>
                  </a:cubicBezTo>
                  <a:cubicBezTo>
                    <a:pt x="0" y="3"/>
                    <a:pt x="0" y="4"/>
                    <a:pt x="0" y="4"/>
                  </a:cubicBezTo>
                  <a:cubicBezTo>
                    <a:pt x="1" y="4"/>
                    <a:pt x="2" y="4"/>
                    <a:pt x="2" y="4"/>
                  </a:cubicBezTo>
                  <a:cubicBezTo>
                    <a:pt x="3" y="3"/>
                    <a:pt x="5" y="2"/>
                    <a:pt x="7" y="2"/>
                  </a:cubicBezTo>
                  <a:cubicBezTo>
                    <a:pt x="8" y="2"/>
                    <a:pt x="10" y="3"/>
                    <a:pt x="11" y="4"/>
                  </a:cubicBezTo>
                  <a:cubicBezTo>
                    <a:pt x="11" y="4"/>
                    <a:pt x="12" y="4"/>
                    <a:pt x="12" y="4"/>
                  </a:cubicBezTo>
                  <a:cubicBezTo>
                    <a:pt x="13" y="4"/>
                    <a:pt x="13" y="3"/>
                    <a:pt x="12" y="3"/>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íďe"/>
            <p:cNvSpPr/>
            <p:nvPr/>
          </p:nvSpPr>
          <p:spPr bwMode="auto">
            <a:xfrm>
              <a:off x="4498976" y="3867151"/>
              <a:ext cx="19050" cy="17463"/>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0" y="6"/>
                    <a:pt x="1" y="0"/>
                    <a:pt x="4" y="1"/>
                  </a:cubicBezTo>
                  <a:cubicBezTo>
                    <a:pt x="8" y="1"/>
                    <a:pt x="7" y="7"/>
                    <a:pt x="3" y="6"/>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îṣ1ïḓê"/>
            <p:cNvSpPr/>
            <p:nvPr/>
          </p:nvSpPr>
          <p:spPr bwMode="auto">
            <a:xfrm>
              <a:off x="4281488" y="3854451"/>
              <a:ext cx="169863" cy="236538"/>
            </a:xfrm>
            <a:custGeom>
              <a:avLst/>
              <a:gdLst>
                <a:gd name="T0" fmla="*/ 69 w 69"/>
                <a:gd name="T1" fmla="*/ 44 h 96"/>
                <a:gd name="T2" fmla="*/ 66 w 69"/>
                <a:gd name="T3" fmla="*/ 75 h 96"/>
                <a:gd name="T4" fmla="*/ 0 w 69"/>
                <a:gd name="T5" fmla="*/ 65 h 96"/>
                <a:gd name="T6" fmla="*/ 20 w 69"/>
                <a:gd name="T7" fmla="*/ 0 h 96"/>
              </a:gdLst>
              <a:ahLst/>
              <a:cxnLst>
                <a:cxn ang="0">
                  <a:pos x="T0" y="T1"/>
                </a:cxn>
                <a:cxn ang="0">
                  <a:pos x="T2" y="T3"/>
                </a:cxn>
                <a:cxn ang="0">
                  <a:pos x="T4" y="T5"/>
                </a:cxn>
                <a:cxn ang="0">
                  <a:pos x="T6" y="T7"/>
                </a:cxn>
              </a:cxnLst>
              <a:rect l="0" t="0" r="r" b="b"/>
              <a:pathLst>
                <a:path w="69" h="96">
                  <a:moveTo>
                    <a:pt x="69" y="44"/>
                  </a:moveTo>
                  <a:cubicBezTo>
                    <a:pt x="66" y="75"/>
                    <a:pt x="66" y="75"/>
                    <a:pt x="66" y="75"/>
                  </a:cubicBezTo>
                  <a:cubicBezTo>
                    <a:pt x="66" y="75"/>
                    <a:pt x="39" y="96"/>
                    <a:pt x="0" y="65"/>
                  </a:cubicBezTo>
                  <a:cubicBezTo>
                    <a:pt x="20" y="0"/>
                    <a:pt x="20" y="0"/>
                    <a:pt x="20" y="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ṣ1îḓè"/>
            <p:cNvSpPr/>
            <p:nvPr/>
          </p:nvSpPr>
          <p:spPr bwMode="auto">
            <a:xfrm>
              <a:off x="4143376" y="3702051"/>
              <a:ext cx="417513" cy="339725"/>
            </a:xfrm>
            <a:custGeom>
              <a:avLst/>
              <a:gdLst>
                <a:gd name="T0" fmla="*/ 50 w 169"/>
                <a:gd name="T1" fmla="*/ 52 h 138"/>
                <a:gd name="T2" fmla="*/ 54 w 169"/>
                <a:gd name="T3" fmla="*/ 42 h 138"/>
                <a:gd name="T4" fmla="*/ 75 w 169"/>
                <a:gd name="T5" fmla="*/ 20 h 138"/>
                <a:gd name="T6" fmla="*/ 83 w 169"/>
                <a:gd name="T7" fmla="*/ 17 h 138"/>
                <a:gd name="T8" fmla="*/ 89 w 169"/>
                <a:gd name="T9" fmla="*/ 10 h 138"/>
                <a:gd name="T10" fmla="*/ 101 w 169"/>
                <a:gd name="T11" fmla="*/ 4 h 138"/>
                <a:gd name="T12" fmla="*/ 149 w 169"/>
                <a:gd name="T13" fmla="*/ 15 h 138"/>
                <a:gd name="T14" fmla="*/ 161 w 169"/>
                <a:gd name="T15" fmla="*/ 56 h 138"/>
                <a:gd name="T16" fmla="*/ 134 w 169"/>
                <a:gd name="T17" fmla="*/ 44 h 138"/>
                <a:gd name="T18" fmla="*/ 127 w 169"/>
                <a:gd name="T19" fmla="*/ 43 h 138"/>
                <a:gd name="T20" fmla="*/ 123 w 169"/>
                <a:gd name="T21" fmla="*/ 48 h 138"/>
                <a:gd name="T22" fmla="*/ 102 w 169"/>
                <a:gd name="T23" fmla="*/ 76 h 138"/>
                <a:gd name="T24" fmla="*/ 86 w 169"/>
                <a:gd name="T25" fmla="*/ 69 h 138"/>
                <a:gd name="T26" fmla="*/ 95 w 169"/>
                <a:gd name="T27" fmla="*/ 102 h 138"/>
                <a:gd name="T28" fmla="*/ 89 w 169"/>
                <a:gd name="T29" fmla="*/ 112 h 138"/>
                <a:gd name="T30" fmla="*/ 56 w 169"/>
                <a:gd name="T31" fmla="*/ 129 h 138"/>
                <a:gd name="T32" fmla="*/ 1 w 169"/>
                <a:gd name="T33" fmla="*/ 138 h 138"/>
                <a:gd name="T34" fmla="*/ 50 w 169"/>
                <a:gd name="T35" fmla="*/ 5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38">
                  <a:moveTo>
                    <a:pt x="50" y="52"/>
                  </a:moveTo>
                  <a:cubicBezTo>
                    <a:pt x="51" y="49"/>
                    <a:pt x="53" y="46"/>
                    <a:pt x="54" y="42"/>
                  </a:cubicBezTo>
                  <a:cubicBezTo>
                    <a:pt x="57" y="32"/>
                    <a:pt x="65" y="23"/>
                    <a:pt x="75" y="20"/>
                  </a:cubicBezTo>
                  <a:cubicBezTo>
                    <a:pt x="78" y="19"/>
                    <a:pt x="81" y="18"/>
                    <a:pt x="83" y="17"/>
                  </a:cubicBezTo>
                  <a:cubicBezTo>
                    <a:pt x="86" y="15"/>
                    <a:pt x="87" y="12"/>
                    <a:pt x="89" y="10"/>
                  </a:cubicBezTo>
                  <a:cubicBezTo>
                    <a:pt x="92" y="7"/>
                    <a:pt x="96" y="6"/>
                    <a:pt x="101" y="4"/>
                  </a:cubicBezTo>
                  <a:cubicBezTo>
                    <a:pt x="117" y="0"/>
                    <a:pt x="137" y="2"/>
                    <a:pt x="149" y="15"/>
                  </a:cubicBezTo>
                  <a:cubicBezTo>
                    <a:pt x="169" y="34"/>
                    <a:pt x="161" y="56"/>
                    <a:pt x="161" y="56"/>
                  </a:cubicBezTo>
                  <a:cubicBezTo>
                    <a:pt x="161" y="56"/>
                    <a:pt x="142" y="48"/>
                    <a:pt x="134" y="44"/>
                  </a:cubicBezTo>
                  <a:cubicBezTo>
                    <a:pt x="132" y="43"/>
                    <a:pt x="129" y="42"/>
                    <a:pt x="127" y="43"/>
                  </a:cubicBezTo>
                  <a:cubicBezTo>
                    <a:pt x="125" y="44"/>
                    <a:pt x="124" y="46"/>
                    <a:pt x="123" y="48"/>
                  </a:cubicBezTo>
                  <a:cubicBezTo>
                    <a:pt x="119" y="59"/>
                    <a:pt x="112" y="69"/>
                    <a:pt x="102" y="76"/>
                  </a:cubicBezTo>
                  <a:cubicBezTo>
                    <a:pt x="100" y="77"/>
                    <a:pt x="95" y="57"/>
                    <a:pt x="86" y="69"/>
                  </a:cubicBezTo>
                  <a:cubicBezTo>
                    <a:pt x="79" y="80"/>
                    <a:pt x="96" y="90"/>
                    <a:pt x="95" y="102"/>
                  </a:cubicBezTo>
                  <a:cubicBezTo>
                    <a:pt x="94" y="106"/>
                    <a:pt x="92" y="109"/>
                    <a:pt x="89" y="112"/>
                  </a:cubicBezTo>
                  <a:cubicBezTo>
                    <a:pt x="81" y="122"/>
                    <a:pt x="69" y="127"/>
                    <a:pt x="56" y="129"/>
                  </a:cubicBezTo>
                  <a:cubicBezTo>
                    <a:pt x="44" y="131"/>
                    <a:pt x="19" y="132"/>
                    <a:pt x="1" y="138"/>
                  </a:cubicBezTo>
                  <a:cubicBezTo>
                    <a:pt x="0" y="138"/>
                    <a:pt x="40" y="76"/>
                    <a:pt x="50" y="52"/>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ïşḷiḋè"/>
            <p:cNvSpPr/>
            <p:nvPr/>
          </p:nvSpPr>
          <p:spPr bwMode="auto">
            <a:xfrm>
              <a:off x="4389438" y="3973513"/>
              <a:ext cx="60325" cy="30163"/>
            </a:xfrm>
            <a:custGeom>
              <a:avLst/>
              <a:gdLst>
                <a:gd name="T0" fmla="*/ 24 w 24"/>
                <a:gd name="T1" fmla="*/ 10 h 12"/>
                <a:gd name="T2" fmla="*/ 1 w 24"/>
                <a:gd name="T3" fmla="*/ 0 h 12"/>
                <a:gd name="T4" fmla="*/ 0 w 24"/>
                <a:gd name="T5" fmla="*/ 2 h 12"/>
                <a:gd name="T6" fmla="*/ 24 w 24"/>
                <a:gd name="T7" fmla="*/ 12 h 12"/>
                <a:gd name="T8" fmla="*/ 24 w 24"/>
                <a:gd name="T9" fmla="*/ 10 h 12"/>
              </a:gdLst>
              <a:ahLst/>
              <a:cxnLst>
                <a:cxn ang="0">
                  <a:pos x="T0" y="T1"/>
                </a:cxn>
                <a:cxn ang="0">
                  <a:pos x="T2" y="T3"/>
                </a:cxn>
                <a:cxn ang="0">
                  <a:pos x="T4" y="T5"/>
                </a:cxn>
                <a:cxn ang="0">
                  <a:pos x="T6" y="T7"/>
                </a:cxn>
                <a:cxn ang="0">
                  <a:pos x="T8" y="T9"/>
                </a:cxn>
              </a:cxnLst>
              <a:rect l="0" t="0" r="r" b="b"/>
              <a:pathLst>
                <a:path w="24" h="12">
                  <a:moveTo>
                    <a:pt x="24" y="10"/>
                  </a:moveTo>
                  <a:cubicBezTo>
                    <a:pt x="19" y="10"/>
                    <a:pt x="10" y="7"/>
                    <a:pt x="1" y="0"/>
                  </a:cubicBezTo>
                  <a:cubicBezTo>
                    <a:pt x="0" y="2"/>
                    <a:pt x="0" y="2"/>
                    <a:pt x="0" y="2"/>
                  </a:cubicBezTo>
                  <a:cubicBezTo>
                    <a:pt x="9" y="9"/>
                    <a:pt x="18" y="12"/>
                    <a:pt x="24" y="12"/>
                  </a:cubicBezTo>
                  <a:cubicBezTo>
                    <a:pt x="24" y="10"/>
                    <a:pt x="24" y="10"/>
                    <a:pt x="24" y="10"/>
                  </a:cubicBezTo>
                  <a:close/>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ïS1íḍé"/>
            <p:cNvSpPr/>
            <p:nvPr/>
          </p:nvSpPr>
          <p:spPr bwMode="auto">
            <a:xfrm>
              <a:off x="4445001" y="3941763"/>
              <a:ext cx="55563" cy="28575"/>
            </a:xfrm>
            <a:custGeom>
              <a:avLst/>
              <a:gdLst>
                <a:gd name="T0" fmla="*/ 23 w 23"/>
                <a:gd name="T1" fmla="*/ 2 h 12"/>
                <a:gd name="T2" fmla="*/ 0 w 23"/>
                <a:gd name="T3" fmla="*/ 0 h 12"/>
                <a:gd name="T4" fmla="*/ 14 w 23"/>
                <a:gd name="T5" fmla="*/ 12 h 12"/>
                <a:gd name="T6" fmla="*/ 23 w 23"/>
                <a:gd name="T7" fmla="*/ 2 h 12"/>
              </a:gdLst>
              <a:ahLst/>
              <a:cxnLst>
                <a:cxn ang="0">
                  <a:pos x="T0" y="T1"/>
                </a:cxn>
                <a:cxn ang="0">
                  <a:pos x="T2" y="T3"/>
                </a:cxn>
                <a:cxn ang="0">
                  <a:pos x="T4" y="T5"/>
                </a:cxn>
                <a:cxn ang="0">
                  <a:pos x="T6" y="T7"/>
                </a:cxn>
              </a:cxnLst>
              <a:rect l="0" t="0" r="r" b="b"/>
              <a:pathLst>
                <a:path w="23" h="12">
                  <a:moveTo>
                    <a:pt x="23" y="2"/>
                  </a:moveTo>
                  <a:cubicBezTo>
                    <a:pt x="0" y="0"/>
                    <a:pt x="0" y="0"/>
                    <a:pt x="0" y="0"/>
                  </a:cubicBezTo>
                  <a:cubicBezTo>
                    <a:pt x="0" y="0"/>
                    <a:pt x="1" y="12"/>
                    <a:pt x="14" y="12"/>
                  </a:cubicBezTo>
                  <a:cubicBezTo>
                    <a:pt x="21" y="12"/>
                    <a:pt x="23" y="2"/>
                    <a:pt x="2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ŝļïdé"/>
            <p:cNvSpPr/>
            <p:nvPr/>
          </p:nvSpPr>
          <p:spPr bwMode="auto">
            <a:xfrm>
              <a:off x="4484688" y="3889376"/>
              <a:ext cx="22225" cy="42863"/>
            </a:xfrm>
            <a:custGeom>
              <a:avLst/>
              <a:gdLst>
                <a:gd name="T0" fmla="*/ 1 w 9"/>
                <a:gd name="T1" fmla="*/ 1 h 17"/>
                <a:gd name="T2" fmla="*/ 4 w 9"/>
                <a:gd name="T3" fmla="*/ 6 h 17"/>
                <a:gd name="T4" fmla="*/ 6 w 9"/>
                <a:gd name="T5" fmla="*/ 9 h 17"/>
                <a:gd name="T6" fmla="*/ 7 w 9"/>
                <a:gd name="T7" fmla="*/ 12 h 17"/>
                <a:gd name="T8" fmla="*/ 7 w 9"/>
                <a:gd name="T9" fmla="*/ 12 h 17"/>
                <a:gd name="T10" fmla="*/ 7 w 9"/>
                <a:gd name="T11" fmla="*/ 12 h 17"/>
                <a:gd name="T12" fmla="*/ 7 w 9"/>
                <a:gd name="T13" fmla="*/ 12 h 17"/>
                <a:gd name="T14" fmla="*/ 7 w 9"/>
                <a:gd name="T15" fmla="*/ 12 h 17"/>
                <a:gd name="T16" fmla="*/ 7 w 9"/>
                <a:gd name="T17" fmla="*/ 12 h 17"/>
                <a:gd name="T18" fmla="*/ 7 w 9"/>
                <a:gd name="T19" fmla="*/ 12 h 17"/>
                <a:gd name="T20" fmla="*/ 7 w 9"/>
                <a:gd name="T21" fmla="*/ 12 h 17"/>
                <a:gd name="T22" fmla="*/ 3 w 9"/>
                <a:gd name="T23" fmla="*/ 14 h 17"/>
                <a:gd name="T24" fmla="*/ 1 w 9"/>
                <a:gd name="T25" fmla="*/ 15 h 17"/>
                <a:gd name="T26" fmla="*/ 0 w 9"/>
                <a:gd name="T27" fmla="*/ 15 h 17"/>
                <a:gd name="T28" fmla="*/ 0 w 9"/>
                <a:gd name="T29" fmla="*/ 17 h 17"/>
                <a:gd name="T30" fmla="*/ 4 w 9"/>
                <a:gd name="T31" fmla="*/ 16 h 17"/>
                <a:gd name="T32" fmla="*/ 9 w 9"/>
                <a:gd name="T33" fmla="*/ 13 h 17"/>
                <a:gd name="T34" fmla="*/ 9 w 9"/>
                <a:gd name="T35" fmla="*/ 13 h 17"/>
                <a:gd name="T36" fmla="*/ 9 w 9"/>
                <a:gd name="T37" fmla="*/ 12 h 17"/>
                <a:gd name="T38" fmla="*/ 8 w 9"/>
                <a:gd name="T39" fmla="*/ 9 h 17"/>
                <a:gd name="T40" fmla="*/ 3 w 9"/>
                <a:gd name="T41" fmla="*/ 0 h 17"/>
                <a:gd name="T42" fmla="*/ 1 w 9"/>
                <a:gd name="T4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7">
                  <a:moveTo>
                    <a:pt x="1" y="1"/>
                  </a:moveTo>
                  <a:cubicBezTo>
                    <a:pt x="1" y="1"/>
                    <a:pt x="2" y="3"/>
                    <a:pt x="4" y="6"/>
                  </a:cubicBezTo>
                  <a:cubicBezTo>
                    <a:pt x="5" y="7"/>
                    <a:pt x="5" y="8"/>
                    <a:pt x="6" y="9"/>
                  </a:cubicBezTo>
                  <a:cubicBezTo>
                    <a:pt x="6" y="11"/>
                    <a:pt x="7" y="12"/>
                    <a:pt x="7" y="12"/>
                  </a:cubicBezTo>
                  <a:cubicBezTo>
                    <a:pt x="7" y="12"/>
                    <a:pt x="7" y="12"/>
                    <a:pt x="7" y="12"/>
                  </a:cubicBezTo>
                  <a:cubicBezTo>
                    <a:pt x="7" y="12"/>
                    <a:pt x="7" y="12"/>
                    <a:pt x="7" y="12"/>
                  </a:cubicBezTo>
                  <a:cubicBezTo>
                    <a:pt x="7" y="12"/>
                    <a:pt x="7" y="12"/>
                    <a:pt x="7" y="12"/>
                  </a:cubicBezTo>
                  <a:cubicBezTo>
                    <a:pt x="7" y="12"/>
                    <a:pt x="7" y="12"/>
                    <a:pt x="7" y="12"/>
                  </a:cubicBezTo>
                  <a:cubicBezTo>
                    <a:pt x="7" y="12"/>
                    <a:pt x="7" y="12"/>
                    <a:pt x="7" y="12"/>
                  </a:cubicBezTo>
                  <a:cubicBezTo>
                    <a:pt x="7" y="12"/>
                    <a:pt x="7" y="12"/>
                    <a:pt x="7" y="12"/>
                  </a:cubicBezTo>
                  <a:cubicBezTo>
                    <a:pt x="7" y="12"/>
                    <a:pt x="7" y="12"/>
                    <a:pt x="7" y="12"/>
                  </a:cubicBezTo>
                  <a:cubicBezTo>
                    <a:pt x="6" y="13"/>
                    <a:pt x="5" y="14"/>
                    <a:pt x="3" y="14"/>
                  </a:cubicBezTo>
                  <a:cubicBezTo>
                    <a:pt x="2" y="15"/>
                    <a:pt x="1" y="15"/>
                    <a:pt x="1" y="15"/>
                  </a:cubicBezTo>
                  <a:cubicBezTo>
                    <a:pt x="0" y="15"/>
                    <a:pt x="0" y="15"/>
                    <a:pt x="0" y="15"/>
                  </a:cubicBezTo>
                  <a:cubicBezTo>
                    <a:pt x="0" y="17"/>
                    <a:pt x="0" y="17"/>
                    <a:pt x="0" y="17"/>
                  </a:cubicBezTo>
                  <a:cubicBezTo>
                    <a:pt x="0" y="17"/>
                    <a:pt x="2" y="17"/>
                    <a:pt x="4" y="16"/>
                  </a:cubicBezTo>
                  <a:cubicBezTo>
                    <a:pt x="5" y="15"/>
                    <a:pt x="7" y="14"/>
                    <a:pt x="9" y="13"/>
                  </a:cubicBezTo>
                  <a:cubicBezTo>
                    <a:pt x="9" y="13"/>
                    <a:pt x="9" y="13"/>
                    <a:pt x="9" y="13"/>
                  </a:cubicBezTo>
                  <a:cubicBezTo>
                    <a:pt x="9" y="12"/>
                    <a:pt x="9" y="12"/>
                    <a:pt x="9" y="12"/>
                  </a:cubicBezTo>
                  <a:cubicBezTo>
                    <a:pt x="9" y="11"/>
                    <a:pt x="8" y="10"/>
                    <a:pt x="8" y="9"/>
                  </a:cubicBezTo>
                  <a:cubicBezTo>
                    <a:pt x="6" y="5"/>
                    <a:pt x="3" y="0"/>
                    <a:pt x="3" y="0"/>
                  </a:cubicBezTo>
                  <a:cubicBezTo>
                    <a:pt x="1" y="1"/>
                    <a:pt x="1" y="1"/>
                    <a:pt x="1" y="1"/>
                  </a:cubicBezTo>
                  <a:close/>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îṥľiḓè"/>
            <p:cNvSpPr/>
            <p:nvPr/>
          </p:nvSpPr>
          <p:spPr bwMode="auto">
            <a:xfrm>
              <a:off x="4298951" y="3638551"/>
              <a:ext cx="119063" cy="98425"/>
            </a:xfrm>
            <a:custGeom>
              <a:avLst/>
              <a:gdLst>
                <a:gd name="T0" fmla="*/ 36 w 48"/>
                <a:gd name="T1" fmla="*/ 36 h 40"/>
                <a:gd name="T2" fmla="*/ 45 w 48"/>
                <a:gd name="T3" fmla="*/ 26 h 40"/>
                <a:gd name="T4" fmla="*/ 45 w 48"/>
                <a:gd name="T5" fmla="*/ 13 h 40"/>
                <a:gd name="T6" fmla="*/ 39 w 48"/>
                <a:gd name="T7" fmla="*/ 6 h 40"/>
                <a:gd name="T8" fmla="*/ 8 w 48"/>
                <a:gd name="T9" fmla="*/ 6 h 40"/>
                <a:gd name="T10" fmla="*/ 3 w 48"/>
                <a:gd name="T11" fmla="*/ 11 h 40"/>
                <a:gd name="T12" fmla="*/ 1 w 48"/>
                <a:gd name="T13" fmla="*/ 21 h 40"/>
                <a:gd name="T14" fmla="*/ 7 w 48"/>
                <a:gd name="T15" fmla="*/ 31 h 40"/>
                <a:gd name="T16" fmla="*/ 24 w 48"/>
                <a:gd name="T17"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0">
                  <a:moveTo>
                    <a:pt x="36" y="36"/>
                  </a:moveTo>
                  <a:cubicBezTo>
                    <a:pt x="40" y="34"/>
                    <a:pt x="43" y="31"/>
                    <a:pt x="45" y="26"/>
                  </a:cubicBezTo>
                  <a:cubicBezTo>
                    <a:pt x="47" y="22"/>
                    <a:pt x="48" y="17"/>
                    <a:pt x="45" y="13"/>
                  </a:cubicBezTo>
                  <a:cubicBezTo>
                    <a:pt x="44" y="10"/>
                    <a:pt x="42" y="8"/>
                    <a:pt x="39" y="6"/>
                  </a:cubicBezTo>
                  <a:cubicBezTo>
                    <a:pt x="30" y="0"/>
                    <a:pt x="17" y="0"/>
                    <a:pt x="8" y="6"/>
                  </a:cubicBezTo>
                  <a:cubicBezTo>
                    <a:pt x="6" y="7"/>
                    <a:pt x="4" y="9"/>
                    <a:pt x="3" y="11"/>
                  </a:cubicBezTo>
                  <a:cubicBezTo>
                    <a:pt x="1" y="14"/>
                    <a:pt x="0" y="18"/>
                    <a:pt x="1" y="21"/>
                  </a:cubicBezTo>
                  <a:cubicBezTo>
                    <a:pt x="2" y="25"/>
                    <a:pt x="5" y="28"/>
                    <a:pt x="7" y="31"/>
                  </a:cubicBezTo>
                  <a:cubicBezTo>
                    <a:pt x="11" y="36"/>
                    <a:pt x="18" y="40"/>
                    <a:pt x="24" y="39"/>
                  </a:cubicBezTo>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işļíḋê"/>
            <p:cNvSpPr/>
            <p:nvPr/>
          </p:nvSpPr>
          <p:spPr bwMode="auto">
            <a:xfrm>
              <a:off x="7161213" y="5141913"/>
              <a:ext cx="473075" cy="263525"/>
            </a:xfrm>
            <a:custGeom>
              <a:avLst/>
              <a:gdLst>
                <a:gd name="T0" fmla="*/ 187 w 192"/>
                <a:gd name="T1" fmla="*/ 70 h 107"/>
                <a:gd name="T2" fmla="*/ 192 w 192"/>
                <a:gd name="T3" fmla="*/ 34 h 107"/>
                <a:gd name="T4" fmla="*/ 178 w 192"/>
                <a:gd name="T5" fmla="*/ 24 h 107"/>
                <a:gd name="T6" fmla="*/ 98 w 192"/>
                <a:gd name="T7" fmla="*/ 0 h 107"/>
                <a:gd name="T8" fmla="*/ 66 w 192"/>
                <a:gd name="T9" fmla="*/ 12 h 107"/>
                <a:gd name="T10" fmla="*/ 5 w 192"/>
                <a:gd name="T11" fmla="*/ 36 h 107"/>
                <a:gd name="T12" fmla="*/ 0 w 192"/>
                <a:gd name="T13" fmla="*/ 43 h 107"/>
                <a:gd name="T14" fmla="*/ 100 w 192"/>
                <a:gd name="T15" fmla="*/ 79 h 107"/>
                <a:gd name="T16" fmla="*/ 145 w 192"/>
                <a:gd name="T17" fmla="*/ 83 h 107"/>
                <a:gd name="T18" fmla="*/ 142 w 192"/>
                <a:gd name="T19" fmla="*/ 94 h 107"/>
                <a:gd name="T20" fmla="*/ 176 w 192"/>
                <a:gd name="T21" fmla="*/ 107 h 107"/>
                <a:gd name="T22" fmla="*/ 179 w 192"/>
                <a:gd name="T23" fmla="*/ 99 h 107"/>
                <a:gd name="T24" fmla="*/ 187 w 192"/>
                <a:gd name="T25"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07">
                  <a:moveTo>
                    <a:pt x="187" y="70"/>
                  </a:moveTo>
                  <a:cubicBezTo>
                    <a:pt x="190" y="56"/>
                    <a:pt x="192" y="34"/>
                    <a:pt x="192" y="34"/>
                  </a:cubicBezTo>
                  <a:cubicBezTo>
                    <a:pt x="178" y="24"/>
                    <a:pt x="178" y="24"/>
                    <a:pt x="178" y="24"/>
                  </a:cubicBezTo>
                  <a:cubicBezTo>
                    <a:pt x="98" y="0"/>
                    <a:pt x="98" y="0"/>
                    <a:pt x="98" y="0"/>
                  </a:cubicBezTo>
                  <a:cubicBezTo>
                    <a:pt x="98" y="0"/>
                    <a:pt x="85" y="8"/>
                    <a:pt x="66" y="12"/>
                  </a:cubicBezTo>
                  <a:cubicBezTo>
                    <a:pt x="25" y="21"/>
                    <a:pt x="15" y="26"/>
                    <a:pt x="5" y="36"/>
                  </a:cubicBezTo>
                  <a:cubicBezTo>
                    <a:pt x="4" y="37"/>
                    <a:pt x="0" y="43"/>
                    <a:pt x="0" y="43"/>
                  </a:cubicBezTo>
                  <a:cubicBezTo>
                    <a:pt x="0" y="43"/>
                    <a:pt x="89" y="75"/>
                    <a:pt x="100" y="79"/>
                  </a:cubicBezTo>
                  <a:cubicBezTo>
                    <a:pt x="110" y="83"/>
                    <a:pt x="128" y="77"/>
                    <a:pt x="145" y="83"/>
                  </a:cubicBezTo>
                  <a:cubicBezTo>
                    <a:pt x="142" y="94"/>
                    <a:pt x="142" y="94"/>
                    <a:pt x="142" y="94"/>
                  </a:cubicBezTo>
                  <a:cubicBezTo>
                    <a:pt x="176" y="107"/>
                    <a:pt x="176" y="107"/>
                    <a:pt x="176" y="107"/>
                  </a:cubicBezTo>
                  <a:cubicBezTo>
                    <a:pt x="179" y="99"/>
                    <a:pt x="179" y="99"/>
                    <a:pt x="179" y="99"/>
                  </a:cubicBezTo>
                  <a:cubicBezTo>
                    <a:pt x="179" y="99"/>
                    <a:pt x="185" y="85"/>
                    <a:pt x="187" y="70"/>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isľídê"/>
            <p:cNvSpPr/>
            <p:nvPr/>
          </p:nvSpPr>
          <p:spPr bwMode="auto">
            <a:xfrm>
              <a:off x="7161213" y="5229226"/>
              <a:ext cx="315913" cy="111125"/>
            </a:xfrm>
            <a:custGeom>
              <a:avLst/>
              <a:gdLst>
                <a:gd name="T0" fmla="*/ 128 w 128"/>
                <a:gd name="T1" fmla="*/ 44 h 45"/>
                <a:gd name="T2" fmla="*/ 5 w 128"/>
                <a:gd name="T3" fmla="*/ 0 h 45"/>
                <a:gd name="T4" fmla="*/ 0 w 128"/>
                <a:gd name="T5" fmla="*/ 7 h 45"/>
                <a:gd name="T6" fmla="*/ 100 w 128"/>
                <a:gd name="T7" fmla="*/ 43 h 45"/>
                <a:gd name="T8" fmla="*/ 128 w 128"/>
                <a:gd name="T9" fmla="*/ 44 h 45"/>
              </a:gdLst>
              <a:ahLst/>
              <a:cxnLst>
                <a:cxn ang="0">
                  <a:pos x="T0" y="T1"/>
                </a:cxn>
                <a:cxn ang="0">
                  <a:pos x="T2" y="T3"/>
                </a:cxn>
                <a:cxn ang="0">
                  <a:pos x="T4" y="T5"/>
                </a:cxn>
                <a:cxn ang="0">
                  <a:pos x="T6" y="T7"/>
                </a:cxn>
                <a:cxn ang="0">
                  <a:pos x="T8" y="T9"/>
                </a:cxn>
              </a:cxnLst>
              <a:rect l="0" t="0" r="r" b="b"/>
              <a:pathLst>
                <a:path w="128" h="45">
                  <a:moveTo>
                    <a:pt x="128" y="44"/>
                  </a:moveTo>
                  <a:cubicBezTo>
                    <a:pt x="5" y="0"/>
                    <a:pt x="5" y="0"/>
                    <a:pt x="5" y="0"/>
                  </a:cubicBezTo>
                  <a:cubicBezTo>
                    <a:pt x="4" y="1"/>
                    <a:pt x="0" y="7"/>
                    <a:pt x="0" y="7"/>
                  </a:cubicBezTo>
                  <a:cubicBezTo>
                    <a:pt x="0" y="7"/>
                    <a:pt x="89" y="39"/>
                    <a:pt x="100" y="43"/>
                  </a:cubicBezTo>
                  <a:cubicBezTo>
                    <a:pt x="107" y="45"/>
                    <a:pt x="117" y="44"/>
                    <a:pt x="128" y="44"/>
                  </a:cubicBezTo>
                  <a:close/>
                </a:path>
              </a:pathLst>
            </a:custGeom>
            <a:solidFill>
              <a:srgbClr val="0093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íṩľîḍê"/>
            <p:cNvSpPr/>
            <p:nvPr/>
          </p:nvSpPr>
          <p:spPr bwMode="auto">
            <a:xfrm>
              <a:off x="7510463" y="5353051"/>
              <a:ext cx="92075" cy="52388"/>
            </a:xfrm>
            <a:custGeom>
              <a:avLst/>
              <a:gdLst>
                <a:gd name="T0" fmla="*/ 3 w 58"/>
                <a:gd name="T1" fmla="*/ 0 h 33"/>
                <a:gd name="T2" fmla="*/ 0 w 58"/>
                <a:gd name="T3" fmla="*/ 12 h 33"/>
                <a:gd name="T4" fmla="*/ 53 w 58"/>
                <a:gd name="T5" fmla="*/ 33 h 33"/>
                <a:gd name="T6" fmla="*/ 58 w 58"/>
                <a:gd name="T7" fmla="*/ 20 h 33"/>
                <a:gd name="T8" fmla="*/ 3 w 58"/>
                <a:gd name="T9" fmla="*/ 0 h 33"/>
              </a:gdLst>
              <a:ahLst/>
              <a:cxnLst>
                <a:cxn ang="0">
                  <a:pos x="T0" y="T1"/>
                </a:cxn>
                <a:cxn ang="0">
                  <a:pos x="T2" y="T3"/>
                </a:cxn>
                <a:cxn ang="0">
                  <a:pos x="T4" y="T5"/>
                </a:cxn>
                <a:cxn ang="0">
                  <a:pos x="T6" y="T7"/>
                </a:cxn>
                <a:cxn ang="0">
                  <a:pos x="T8" y="T9"/>
                </a:cxn>
              </a:cxnLst>
              <a:rect l="0" t="0" r="r" b="b"/>
              <a:pathLst>
                <a:path w="58" h="33">
                  <a:moveTo>
                    <a:pt x="3" y="0"/>
                  </a:moveTo>
                  <a:lnTo>
                    <a:pt x="0" y="12"/>
                  </a:lnTo>
                  <a:lnTo>
                    <a:pt x="53" y="33"/>
                  </a:lnTo>
                  <a:lnTo>
                    <a:pt x="58" y="20"/>
                  </a:lnTo>
                  <a:lnTo>
                    <a:pt x="3" y="0"/>
                  </a:lnTo>
                  <a:close/>
                </a:path>
              </a:pathLst>
            </a:custGeom>
            <a:solidFill>
              <a:srgbClr val="0093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i$lîḍe"/>
            <p:cNvSpPr/>
            <p:nvPr/>
          </p:nvSpPr>
          <p:spPr bwMode="auto">
            <a:xfrm>
              <a:off x="7402513" y="4948238"/>
              <a:ext cx="303213" cy="292100"/>
            </a:xfrm>
            <a:custGeom>
              <a:avLst/>
              <a:gdLst>
                <a:gd name="T0" fmla="*/ 123 w 123"/>
                <a:gd name="T1" fmla="*/ 62 h 118"/>
                <a:gd name="T2" fmla="*/ 94 w 123"/>
                <a:gd name="T3" fmla="*/ 112 h 118"/>
                <a:gd name="T4" fmla="*/ 54 w 123"/>
                <a:gd name="T5" fmla="*/ 107 h 118"/>
                <a:gd name="T6" fmla="*/ 0 w 123"/>
                <a:gd name="T7" fmla="*/ 78 h 118"/>
                <a:gd name="T8" fmla="*/ 33 w 123"/>
                <a:gd name="T9" fmla="*/ 0 h 118"/>
              </a:gdLst>
              <a:ahLst/>
              <a:cxnLst>
                <a:cxn ang="0">
                  <a:pos x="T0" y="T1"/>
                </a:cxn>
                <a:cxn ang="0">
                  <a:pos x="T2" y="T3"/>
                </a:cxn>
                <a:cxn ang="0">
                  <a:pos x="T4" y="T5"/>
                </a:cxn>
                <a:cxn ang="0">
                  <a:pos x="T6" y="T7"/>
                </a:cxn>
                <a:cxn ang="0">
                  <a:pos x="T8" y="T9"/>
                </a:cxn>
              </a:cxnLst>
              <a:rect l="0" t="0" r="r" b="b"/>
              <a:pathLst>
                <a:path w="123" h="118">
                  <a:moveTo>
                    <a:pt x="123" y="62"/>
                  </a:moveTo>
                  <a:cubicBezTo>
                    <a:pt x="94" y="112"/>
                    <a:pt x="94" y="112"/>
                    <a:pt x="94" y="112"/>
                  </a:cubicBezTo>
                  <a:cubicBezTo>
                    <a:pt x="94" y="112"/>
                    <a:pt x="83" y="118"/>
                    <a:pt x="54" y="107"/>
                  </a:cubicBezTo>
                  <a:cubicBezTo>
                    <a:pt x="9" y="91"/>
                    <a:pt x="0" y="78"/>
                    <a:pt x="0" y="78"/>
                  </a:cubicBezTo>
                  <a:cubicBezTo>
                    <a:pt x="33" y="0"/>
                    <a:pt x="33" y="0"/>
                    <a:pt x="33" y="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ṣľíďe"/>
            <p:cNvSpPr/>
            <p:nvPr/>
          </p:nvSpPr>
          <p:spPr bwMode="auto">
            <a:xfrm>
              <a:off x="7380288" y="3744913"/>
              <a:ext cx="1125538" cy="1455738"/>
            </a:xfrm>
            <a:custGeom>
              <a:avLst/>
              <a:gdLst>
                <a:gd name="T0" fmla="*/ 320 w 456"/>
                <a:gd name="T1" fmla="*/ 0 h 591"/>
                <a:gd name="T2" fmla="*/ 111 w 456"/>
                <a:gd name="T3" fmla="*/ 254 h 591"/>
                <a:gd name="T4" fmla="*/ 0 w 456"/>
                <a:gd name="T5" fmla="*/ 548 h 591"/>
                <a:gd name="T6" fmla="*/ 150 w 456"/>
                <a:gd name="T7" fmla="*/ 591 h 591"/>
                <a:gd name="T8" fmla="*/ 254 w 456"/>
                <a:gd name="T9" fmla="*/ 320 h 591"/>
                <a:gd name="T10" fmla="*/ 348 w 456"/>
                <a:gd name="T11" fmla="*/ 208 h 591"/>
                <a:gd name="T12" fmla="*/ 456 w 456"/>
                <a:gd name="T13" fmla="*/ 134 h 591"/>
              </a:gdLst>
              <a:ahLst/>
              <a:cxnLst>
                <a:cxn ang="0">
                  <a:pos x="T0" y="T1"/>
                </a:cxn>
                <a:cxn ang="0">
                  <a:pos x="T2" y="T3"/>
                </a:cxn>
                <a:cxn ang="0">
                  <a:pos x="T4" y="T5"/>
                </a:cxn>
                <a:cxn ang="0">
                  <a:pos x="T6" y="T7"/>
                </a:cxn>
                <a:cxn ang="0">
                  <a:pos x="T8" y="T9"/>
                </a:cxn>
                <a:cxn ang="0">
                  <a:pos x="T10" y="T11"/>
                </a:cxn>
                <a:cxn ang="0">
                  <a:pos x="T12" y="T13"/>
                </a:cxn>
              </a:cxnLst>
              <a:rect l="0" t="0" r="r" b="b"/>
              <a:pathLst>
                <a:path w="456" h="591">
                  <a:moveTo>
                    <a:pt x="320" y="0"/>
                  </a:moveTo>
                  <a:cubicBezTo>
                    <a:pt x="320" y="0"/>
                    <a:pt x="150" y="165"/>
                    <a:pt x="111" y="254"/>
                  </a:cubicBezTo>
                  <a:cubicBezTo>
                    <a:pt x="72" y="344"/>
                    <a:pt x="0" y="548"/>
                    <a:pt x="0" y="548"/>
                  </a:cubicBezTo>
                  <a:cubicBezTo>
                    <a:pt x="150" y="591"/>
                    <a:pt x="150" y="591"/>
                    <a:pt x="150" y="591"/>
                  </a:cubicBezTo>
                  <a:cubicBezTo>
                    <a:pt x="150" y="591"/>
                    <a:pt x="243" y="344"/>
                    <a:pt x="254" y="320"/>
                  </a:cubicBezTo>
                  <a:cubicBezTo>
                    <a:pt x="266" y="296"/>
                    <a:pt x="348" y="208"/>
                    <a:pt x="348" y="208"/>
                  </a:cubicBezTo>
                  <a:cubicBezTo>
                    <a:pt x="348" y="208"/>
                    <a:pt x="430" y="163"/>
                    <a:pt x="456" y="134"/>
                  </a:cubicBezTo>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líďè"/>
            <p:cNvSpPr/>
            <p:nvPr/>
          </p:nvSpPr>
          <p:spPr bwMode="auto">
            <a:xfrm>
              <a:off x="7683501" y="4168776"/>
              <a:ext cx="550863" cy="1014413"/>
            </a:xfrm>
            <a:custGeom>
              <a:avLst/>
              <a:gdLst>
                <a:gd name="T0" fmla="*/ 3 w 223"/>
                <a:gd name="T1" fmla="*/ 412 h 412"/>
                <a:gd name="T2" fmla="*/ 7 w 223"/>
                <a:gd name="T3" fmla="*/ 402 h 412"/>
                <a:gd name="T4" fmla="*/ 61 w 223"/>
                <a:gd name="T5" fmla="*/ 261 h 412"/>
                <a:gd name="T6" fmla="*/ 91 w 223"/>
                <a:gd name="T7" fmla="*/ 183 h 412"/>
                <a:gd name="T8" fmla="*/ 108 w 223"/>
                <a:gd name="T9" fmla="*/ 140 h 412"/>
                <a:gd name="T10" fmla="*/ 116 w 223"/>
                <a:gd name="T11" fmla="*/ 128 h 412"/>
                <a:gd name="T12" fmla="*/ 180 w 223"/>
                <a:gd name="T13" fmla="*/ 51 h 412"/>
                <a:gd name="T14" fmla="*/ 210 w 223"/>
                <a:gd name="T15" fmla="*/ 17 h 412"/>
                <a:gd name="T16" fmla="*/ 219 w 223"/>
                <a:gd name="T17" fmla="*/ 7 h 412"/>
                <a:gd name="T18" fmla="*/ 223 w 223"/>
                <a:gd name="T19" fmla="*/ 3 h 412"/>
                <a:gd name="T20" fmla="*/ 220 w 223"/>
                <a:gd name="T21" fmla="*/ 0 h 412"/>
                <a:gd name="T22" fmla="*/ 167 w 223"/>
                <a:gd name="T23" fmla="*/ 60 h 412"/>
                <a:gd name="T24" fmla="*/ 128 w 223"/>
                <a:gd name="T25" fmla="*/ 107 h 412"/>
                <a:gd name="T26" fmla="*/ 113 w 223"/>
                <a:gd name="T27" fmla="*/ 125 h 412"/>
                <a:gd name="T28" fmla="*/ 105 w 223"/>
                <a:gd name="T29" fmla="*/ 139 h 412"/>
                <a:gd name="T30" fmla="*/ 83 w 223"/>
                <a:gd name="T31" fmla="*/ 191 h 412"/>
                <a:gd name="T32" fmla="*/ 0 w 223"/>
                <a:gd name="T33" fmla="*/ 411 h 412"/>
                <a:gd name="T34" fmla="*/ 3 w 223"/>
                <a:gd name="T35"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12">
                  <a:moveTo>
                    <a:pt x="3" y="412"/>
                  </a:moveTo>
                  <a:cubicBezTo>
                    <a:pt x="3" y="412"/>
                    <a:pt x="5" y="408"/>
                    <a:pt x="7" y="402"/>
                  </a:cubicBezTo>
                  <a:cubicBezTo>
                    <a:pt x="16" y="378"/>
                    <a:pt x="39" y="318"/>
                    <a:pt x="61" y="261"/>
                  </a:cubicBezTo>
                  <a:cubicBezTo>
                    <a:pt x="72" y="233"/>
                    <a:pt x="82" y="205"/>
                    <a:pt x="91" y="183"/>
                  </a:cubicBezTo>
                  <a:cubicBezTo>
                    <a:pt x="99" y="162"/>
                    <a:pt x="106" y="145"/>
                    <a:pt x="108" y="140"/>
                  </a:cubicBezTo>
                  <a:cubicBezTo>
                    <a:pt x="110" y="138"/>
                    <a:pt x="113" y="133"/>
                    <a:pt x="116" y="128"/>
                  </a:cubicBezTo>
                  <a:cubicBezTo>
                    <a:pt x="130" y="109"/>
                    <a:pt x="157" y="78"/>
                    <a:pt x="180" y="51"/>
                  </a:cubicBezTo>
                  <a:cubicBezTo>
                    <a:pt x="191" y="38"/>
                    <a:pt x="202" y="26"/>
                    <a:pt x="210" y="17"/>
                  </a:cubicBezTo>
                  <a:cubicBezTo>
                    <a:pt x="214" y="13"/>
                    <a:pt x="217" y="9"/>
                    <a:pt x="219" y="7"/>
                  </a:cubicBezTo>
                  <a:cubicBezTo>
                    <a:pt x="221" y="4"/>
                    <a:pt x="223" y="3"/>
                    <a:pt x="223" y="3"/>
                  </a:cubicBezTo>
                  <a:cubicBezTo>
                    <a:pt x="220" y="0"/>
                    <a:pt x="220" y="0"/>
                    <a:pt x="220" y="0"/>
                  </a:cubicBezTo>
                  <a:cubicBezTo>
                    <a:pt x="220" y="0"/>
                    <a:pt x="194" y="29"/>
                    <a:pt x="167" y="60"/>
                  </a:cubicBezTo>
                  <a:cubicBezTo>
                    <a:pt x="153" y="76"/>
                    <a:pt x="139" y="92"/>
                    <a:pt x="128" y="107"/>
                  </a:cubicBezTo>
                  <a:cubicBezTo>
                    <a:pt x="122" y="114"/>
                    <a:pt x="117" y="120"/>
                    <a:pt x="113" y="125"/>
                  </a:cubicBezTo>
                  <a:cubicBezTo>
                    <a:pt x="109" y="131"/>
                    <a:pt x="106" y="135"/>
                    <a:pt x="105" y="139"/>
                  </a:cubicBezTo>
                  <a:cubicBezTo>
                    <a:pt x="102" y="145"/>
                    <a:pt x="94" y="165"/>
                    <a:pt x="83" y="191"/>
                  </a:cubicBezTo>
                  <a:cubicBezTo>
                    <a:pt x="52" y="271"/>
                    <a:pt x="0" y="411"/>
                    <a:pt x="0" y="411"/>
                  </a:cubicBezTo>
                  <a:cubicBezTo>
                    <a:pt x="3" y="412"/>
                    <a:pt x="3" y="412"/>
                    <a:pt x="3" y="412"/>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îṣḷide"/>
            <p:cNvSpPr/>
            <p:nvPr/>
          </p:nvSpPr>
          <p:spPr bwMode="auto">
            <a:xfrm>
              <a:off x="8578851" y="5146676"/>
              <a:ext cx="436563" cy="319088"/>
            </a:xfrm>
            <a:custGeom>
              <a:avLst/>
              <a:gdLst>
                <a:gd name="T0" fmla="*/ 162 w 177"/>
                <a:gd name="T1" fmla="*/ 31 h 130"/>
                <a:gd name="T2" fmla="*/ 142 w 177"/>
                <a:gd name="T3" fmla="*/ 0 h 130"/>
                <a:gd name="T4" fmla="*/ 126 w 177"/>
                <a:gd name="T5" fmla="*/ 2 h 130"/>
                <a:gd name="T6" fmla="*/ 49 w 177"/>
                <a:gd name="T7" fmla="*/ 35 h 130"/>
                <a:gd name="T8" fmla="*/ 32 w 177"/>
                <a:gd name="T9" fmla="*/ 65 h 130"/>
                <a:gd name="T10" fmla="*/ 0 w 177"/>
                <a:gd name="T11" fmla="*/ 121 h 130"/>
                <a:gd name="T12" fmla="*/ 1 w 177"/>
                <a:gd name="T13" fmla="*/ 130 h 130"/>
                <a:gd name="T14" fmla="*/ 101 w 177"/>
                <a:gd name="T15" fmla="*/ 94 h 130"/>
                <a:gd name="T16" fmla="*/ 138 w 177"/>
                <a:gd name="T17" fmla="*/ 68 h 130"/>
                <a:gd name="T18" fmla="*/ 143 w 177"/>
                <a:gd name="T19" fmla="*/ 78 h 130"/>
                <a:gd name="T20" fmla="*/ 177 w 177"/>
                <a:gd name="T21" fmla="*/ 66 h 130"/>
                <a:gd name="T22" fmla="*/ 174 w 177"/>
                <a:gd name="T23" fmla="*/ 58 h 130"/>
                <a:gd name="T24" fmla="*/ 162 w 177"/>
                <a:gd name="T25" fmla="*/ 3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130">
                  <a:moveTo>
                    <a:pt x="162" y="31"/>
                  </a:moveTo>
                  <a:cubicBezTo>
                    <a:pt x="155" y="18"/>
                    <a:pt x="142" y="0"/>
                    <a:pt x="142" y="0"/>
                  </a:cubicBezTo>
                  <a:cubicBezTo>
                    <a:pt x="126" y="2"/>
                    <a:pt x="126" y="2"/>
                    <a:pt x="126" y="2"/>
                  </a:cubicBezTo>
                  <a:cubicBezTo>
                    <a:pt x="49" y="35"/>
                    <a:pt x="49" y="35"/>
                    <a:pt x="49" y="35"/>
                  </a:cubicBezTo>
                  <a:cubicBezTo>
                    <a:pt x="49" y="35"/>
                    <a:pt x="44" y="49"/>
                    <a:pt x="32" y="65"/>
                  </a:cubicBezTo>
                  <a:cubicBezTo>
                    <a:pt x="6" y="97"/>
                    <a:pt x="2" y="108"/>
                    <a:pt x="0" y="121"/>
                  </a:cubicBezTo>
                  <a:cubicBezTo>
                    <a:pt x="0" y="123"/>
                    <a:pt x="1" y="130"/>
                    <a:pt x="1" y="130"/>
                  </a:cubicBezTo>
                  <a:cubicBezTo>
                    <a:pt x="1" y="130"/>
                    <a:pt x="90" y="98"/>
                    <a:pt x="101" y="94"/>
                  </a:cubicBezTo>
                  <a:cubicBezTo>
                    <a:pt x="111" y="90"/>
                    <a:pt x="121" y="74"/>
                    <a:pt x="138" y="68"/>
                  </a:cubicBezTo>
                  <a:cubicBezTo>
                    <a:pt x="143" y="78"/>
                    <a:pt x="143" y="78"/>
                    <a:pt x="143" y="78"/>
                  </a:cubicBezTo>
                  <a:cubicBezTo>
                    <a:pt x="177" y="66"/>
                    <a:pt x="177" y="66"/>
                    <a:pt x="177" y="66"/>
                  </a:cubicBezTo>
                  <a:cubicBezTo>
                    <a:pt x="174" y="58"/>
                    <a:pt x="174" y="58"/>
                    <a:pt x="174" y="58"/>
                  </a:cubicBezTo>
                  <a:cubicBezTo>
                    <a:pt x="174" y="58"/>
                    <a:pt x="170" y="44"/>
                    <a:pt x="162" y="31"/>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iSḷïḍé"/>
            <p:cNvSpPr/>
            <p:nvPr/>
          </p:nvSpPr>
          <p:spPr bwMode="auto">
            <a:xfrm>
              <a:off x="8578851" y="5335588"/>
              <a:ext cx="303213" cy="130175"/>
            </a:xfrm>
            <a:custGeom>
              <a:avLst/>
              <a:gdLst>
                <a:gd name="T0" fmla="*/ 123 w 123"/>
                <a:gd name="T1" fmla="*/ 0 h 53"/>
                <a:gd name="T2" fmla="*/ 0 w 123"/>
                <a:gd name="T3" fmla="*/ 44 h 53"/>
                <a:gd name="T4" fmla="*/ 1 w 123"/>
                <a:gd name="T5" fmla="*/ 53 h 53"/>
                <a:gd name="T6" fmla="*/ 101 w 123"/>
                <a:gd name="T7" fmla="*/ 17 h 53"/>
                <a:gd name="T8" fmla="*/ 123 w 123"/>
                <a:gd name="T9" fmla="*/ 0 h 53"/>
              </a:gdLst>
              <a:ahLst/>
              <a:cxnLst>
                <a:cxn ang="0">
                  <a:pos x="T0" y="T1"/>
                </a:cxn>
                <a:cxn ang="0">
                  <a:pos x="T2" y="T3"/>
                </a:cxn>
                <a:cxn ang="0">
                  <a:pos x="T4" y="T5"/>
                </a:cxn>
                <a:cxn ang="0">
                  <a:pos x="T6" y="T7"/>
                </a:cxn>
                <a:cxn ang="0">
                  <a:pos x="T8" y="T9"/>
                </a:cxn>
              </a:cxnLst>
              <a:rect l="0" t="0" r="r" b="b"/>
              <a:pathLst>
                <a:path w="123" h="53">
                  <a:moveTo>
                    <a:pt x="123" y="0"/>
                  </a:moveTo>
                  <a:cubicBezTo>
                    <a:pt x="0" y="44"/>
                    <a:pt x="0" y="44"/>
                    <a:pt x="0" y="44"/>
                  </a:cubicBezTo>
                  <a:cubicBezTo>
                    <a:pt x="0" y="46"/>
                    <a:pt x="1" y="53"/>
                    <a:pt x="1" y="53"/>
                  </a:cubicBezTo>
                  <a:cubicBezTo>
                    <a:pt x="1" y="53"/>
                    <a:pt x="90" y="21"/>
                    <a:pt x="101" y="17"/>
                  </a:cubicBezTo>
                  <a:cubicBezTo>
                    <a:pt x="108" y="14"/>
                    <a:pt x="114" y="6"/>
                    <a:pt x="123" y="0"/>
                  </a:cubicBezTo>
                  <a:close/>
                </a:path>
              </a:pathLst>
            </a:custGeom>
            <a:solidFill>
              <a:srgbClr val="0093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s1îdè"/>
            <p:cNvSpPr/>
            <p:nvPr/>
          </p:nvSpPr>
          <p:spPr bwMode="auto">
            <a:xfrm>
              <a:off x="8921751" y="5289551"/>
              <a:ext cx="93663" cy="49213"/>
            </a:xfrm>
            <a:custGeom>
              <a:avLst/>
              <a:gdLst>
                <a:gd name="T0" fmla="*/ 0 w 59"/>
                <a:gd name="T1" fmla="*/ 20 h 31"/>
                <a:gd name="T2" fmla="*/ 6 w 59"/>
                <a:gd name="T3" fmla="*/ 31 h 31"/>
                <a:gd name="T4" fmla="*/ 59 w 59"/>
                <a:gd name="T5" fmla="*/ 12 h 31"/>
                <a:gd name="T6" fmla="*/ 55 w 59"/>
                <a:gd name="T7" fmla="*/ 0 h 31"/>
                <a:gd name="T8" fmla="*/ 0 w 59"/>
                <a:gd name="T9" fmla="*/ 20 h 31"/>
              </a:gdLst>
              <a:ahLst/>
              <a:cxnLst>
                <a:cxn ang="0">
                  <a:pos x="T0" y="T1"/>
                </a:cxn>
                <a:cxn ang="0">
                  <a:pos x="T2" y="T3"/>
                </a:cxn>
                <a:cxn ang="0">
                  <a:pos x="T4" y="T5"/>
                </a:cxn>
                <a:cxn ang="0">
                  <a:pos x="T6" y="T7"/>
                </a:cxn>
                <a:cxn ang="0">
                  <a:pos x="T8" y="T9"/>
                </a:cxn>
              </a:cxnLst>
              <a:rect l="0" t="0" r="r" b="b"/>
              <a:pathLst>
                <a:path w="59" h="31">
                  <a:moveTo>
                    <a:pt x="0" y="20"/>
                  </a:moveTo>
                  <a:lnTo>
                    <a:pt x="6" y="31"/>
                  </a:lnTo>
                  <a:lnTo>
                    <a:pt x="59" y="12"/>
                  </a:lnTo>
                  <a:lnTo>
                    <a:pt x="55" y="0"/>
                  </a:lnTo>
                  <a:lnTo>
                    <a:pt x="0" y="20"/>
                  </a:lnTo>
                  <a:close/>
                </a:path>
              </a:pathLst>
            </a:custGeom>
            <a:solidFill>
              <a:srgbClr val="0093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ṣļîḋé"/>
            <p:cNvSpPr/>
            <p:nvPr/>
          </p:nvSpPr>
          <p:spPr bwMode="auto">
            <a:xfrm>
              <a:off x="8574088" y="5026026"/>
              <a:ext cx="355600" cy="215900"/>
            </a:xfrm>
            <a:custGeom>
              <a:avLst/>
              <a:gdLst>
                <a:gd name="T0" fmla="*/ 109 w 144"/>
                <a:gd name="T1" fmla="*/ 0 h 88"/>
                <a:gd name="T2" fmla="*/ 144 w 144"/>
                <a:gd name="T3" fmla="*/ 49 h 88"/>
                <a:gd name="T4" fmla="*/ 111 w 144"/>
                <a:gd name="T5" fmla="*/ 71 h 88"/>
                <a:gd name="T6" fmla="*/ 51 w 144"/>
                <a:gd name="T7" fmla="*/ 84 h 88"/>
                <a:gd name="T8" fmla="*/ 0 w 144"/>
                <a:gd name="T9" fmla="*/ 10 h 88"/>
              </a:gdLst>
              <a:ahLst/>
              <a:cxnLst>
                <a:cxn ang="0">
                  <a:pos x="T0" y="T1"/>
                </a:cxn>
                <a:cxn ang="0">
                  <a:pos x="T2" y="T3"/>
                </a:cxn>
                <a:cxn ang="0">
                  <a:pos x="T4" y="T5"/>
                </a:cxn>
                <a:cxn ang="0">
                  <a:pos x="T6" y="T7"/>
                </a:cxn>
                <a:cxn ang="0">
                  <a:pos x="T8" y="T9"/>
                </a:cxn>
              </a:cxnLst>
              <a:rect l="0" t="0" r="r" b="b"/>
              <a:pathLst>
                <a:path w="144" h="88">
                  <a:moveTo>
                    <a:pt x="109" y="0"/>
                  </a:moveTo>
                  <a:cubicBezTo>
                    <a:pt x="144" y="49"/>
                    <a:pt x="144" y="49"/>
                    <a:pt x="144" y="49"/>
                  </a:cubicBezTo>
                  <a:cubicBezTo>
                    <a:pt x="144" y="49"/>
                    <a:pt x="140" y="61"/>
                    <a:pt x="111" y="71"/>
                  </a:cubicBezTo>
                  <a:cubicBezTo>
                    <a:pt x="66" y="88"/>
                    <a:pt x="51" y="84"/>
                    <a:pt x="51" y="84"/>
                  </a:cubicBezTo>
                  <a:cubicBezTo>
                    <a:pt x="0" y="10"/>
                    <a:pt x="0" y="10"/>
                    <a:pt x="0" y="1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ṧliḍè"/>
            <p:cNvSpPr/>
            <p:nvPr/>
          </p:nvSpPr>
          <p:spPr bwMode="auto">
            <a:xfrm>
              <a:off x="8172451" y="3776663"/>
              <a:ext cx="739775" cy="1477963"/>
            </a:xfrm>
            <a:custGeom>
              <a:avLst/>
              <a:gdLst>
                <a:gd name="T0" fmla="*/ 10 w 300"/>
                <a:gd name="T1" fmla="*/ 0 h 600"/>
                <a:gd name="T2" fmla="*/ 27 w 300"/>
                <a:gd name="T3" fmla="*/ 360 h 600"/>
                <a:gd name="T4" fmla="*/ 151 w 300"/>
                <a:gd name="T5" fmla="*/ 600 h 600"/>
                <a:gd name="T6" fmla="*/ 300 w 300"/>
                <a:gd name="T7" fmla="*/ 531 h 600"/>
                <a:gd name="T8" fmla="*/ 185 w 300"/>
                <a:gd name="T9" fmla="*/ 313 h 600"/>
                <a:gd name="T10" fmla="*/ 177 w 300"/>
                <a:gd name="T11" fmla="*/ 158 h 600"/>
                <a:gd name="T12" fmla="*/ 192 w 300"/>
                <a:gd name="T13" fmla="*/ 22 h 600"/>
              </a:gdLst>
              <a:ahLst/>
              <a:cxnLst>
                <a:cxn ang="0">
                  <a:pos x="T0" y="T1"/>
                </a:cxn>
                <a:cxn ang="0">
                  <a:pos x="T2" y="T3"/>
                </a:cxn>
                <a:cxn ang="0">
                  <a:pos x="T4" y="T5"/>
                </a:cxn>
                <a:cxn ang="0">
                  <a:pos x="T6" y="T7"/>
                </a:cxn>
                <a:cxn ang="0">
                  <a:pos x="T8" y="T9"/>
                </a:cxn>
                <a:cxn ang="0">
                  <a:pos x="T10" y="T11"/>
                </a:cxn>
                <a:cxn ang="0">
                  <a:pos x="T12" y="T13"/>
                </a:cxn>
              </a:cxnLst>
              <a:rect l="0" t="0" r="r" b="b"/>
              <a:pathLst>
                <a:path w="300" h="600">
                  <a:moveTo>
                    <a:pt x="10" y="0"/>
                  </a:moveTo>
                  <a:cubicBezTo>
                    <a:pt x="10" y="0"/>
                    <a:pt x="0" y="266"/>
                    <a:pt x="27" y="360"/>
                  </a:cubicBezTo>
                  <a:cubicBezTo>
                    <a:pt x="54" y="454"/>
                    <a:pt x="151" y="600"/>
                    <a:pt x="151" y="600"/>
                  </a:cubicBezTo>
                  <a:cubicBezTo>
                    <a:pt x="300" y="531"/>
                    <a:pt x="300" y="531"/>
                    <a:pt x="300" y="531"/>
                  </a:cubicBezTo>
                  <a:cubicBezTo>
                    <a:pt x="300" y="531"/>
                    <a:pt x="192" y="339"/>
                    <a:pt x="185" y="313"/>
                  </a:cubicBezTo>
                  <a:cubicBezTo>
                    <a:pt x="179" y="287"/>
                    <a:pt x="177" y="158"/>
                    <a:pt x="177" y="158"/>
                  </a:cubicBezTo>
                  <a:cubicBezTo>
                    <a:pt x="177" y="158"/>
                    <a:pt x="206" y="86"/>
                    <a:pt x="192" y="22"/>
                  </a:cubicBezTo>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îsļiďê"/>
            <p:cNvSpPr/>
            <p:nvPr/>
          </p:nvSpPr>
          <p:spPr bwMode="auto">
            <a:xfrm>
              <a:off x="8542338" y="3860801"/>
              <a:ext cx="312738" cy="1255713"/>
            </a:xfrm>
            <a:custGeom>
              <a:avLst/>
              <a:gdLst>
                <a:gd name="T0" fmla="*/ 127 w 127"/>
                <a:gd name="T1" fmla="*/ 508 h 510"/>
                <a:gd name="T2" fmla="*/ 123 w 127"/>
                <a:gd name="T3" fmla="*/ 500 h 510"/>
                <a:gd name="T4" fmla="*/ 62 w 127"/>
                <a:gd name="T5" fmla="*/ 390 h 510"/>
                <a:gd name="T6" fmla="*/ 29 w 127"/>
                <a:gd name="T7" fmla="*/ 328 h 510"/>
                <a:gd name="T8" fmla="*/ 18 w 127"/>
                <a:gd name="T9" fmla="*/ 305 h 510"/>
                <a:gd name="T10" fmla="*/ 12 w 127"/>
                <a:gd name="T11" fmla="*/ 291 h 510"/>
                <a:gd name="T12" fmla="*/ 9 w 127"/>
                <a:gd name="T13" fmla="*/ 268 h 510"/>
                <a:gd name="T14" fmla="*/ 4 w 127"/>
                <a:gd name="T15" fmla="*/ 158 h 510"/>
                <a:gd name="T16" fmla="*/ 4 w 127"/>
                <a:gd name="T17" fmla="*/ 155 h 510"/>
                <a:gd name="T18" fmla="*/ 9 w 127"/>
                <a:gd name="T19" fmla="*/ 120 h 510"/>
                <a:gd name="T20" fmla="*/ 23 w 127"/>
                <a:gd name="T21" fmla="*/ 37 h 510"/>
                <a:gd name="T22" fmla="*/ 19 w 127"/>
                <a:gd name="T23" fmla="*/ 0 h 510"/>
                <a:gd name="T24" fmla="*/ 15 w 127"/>
                <a:gd name="T25" fmla="*/ 0 h 510"/>
                <a:gd name="T26" fmla="*/ 19 w 127"/>
                <a:gd name="T27" fmla="*/ 37 h 510"/>
                <a:gd name="T28" fmla="*/ 5 w 127"/>
                <a:gd name="T29" fmla="*/ 119 h 510"/>
                <a:gd name="T30" fmla="*/ 0 w 127"/>
                <a:gd name="T31" fmla="*/ 155 h 510"/>
                <a:gd name="T32" fmla="*/ 0 w 127"/>
                <a:gd name="T33" fmla="*/ 158 h 510"/>
                <a:gd name="T34" fmla="*/ 3 w 127"/>
                <a:gd name="T35" fmla="*/ 232 h 510"/>
                <a:gd name="T36" fmla="*/ 5 w 127"/>
                <a:gd name="T37" fmla="*/ 268 h 510"/>
                <a:gd name="T38" fmla="*/ 8 w 127"/>
                <a:gd name="T39" fmla="*/ 292 h 510"/>
                <a:gd name="T40" fmla="*/ 15 w 127"/>
                <a:gd name="T41" fmla="*/ 309 h 510"/>
                <a:gd name="T42" fmla="*/ 124 w 127"/>
                <a:gd name="T43" fmla="*/ 510 h 510"/>
                <a:gd name="T44" fmla="*/ 127 w 127"/>
                <a:gd name="T45" fmla="*/ 50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510">
                  <a:moveTo>
                    <a:pt x="127" y="508"/>
                  </a:moveTo>
                  <a:cubicBezTo>
                    <a:pt x="127" y="508"/>
                    <a:pt x="125" y="505"/>
                    <a:pt x="123" y="500"/>
                  </a:cubicBezTo>
                  <a:cubicBezTo>
                    <a:pt x="112" y="482"/>
                    <a:pt x="86" y="435"/>
                    <a:pt x="62" y="390"/>
                  </a:cubicBezTo>
                  <a:cubicBezTo>
                    <a:pt x="49" y="368"/>
                    <a:pt x="38" y="346"/>
                    <a:pt x="29" y="328"/>
                  </a:cubicBezTo>
                  <a:cubicBezTo>
                    <a:pt x="24" y="319"/>
                    <a:pt x="20" y="311"/>
                    <a:pt x="18" y="305"/>
                  </a:cubicBezTo>
                  <a:cubicBezTo>
                    <a:pt x="15" y="299"/>
                    <a:pt x="13" y="294"/>
                    <a:pt x="12" y="291"/>
                  </a:cubicBezTo>
                  <a:cubicBezTo>
                    <a:pt x="11" y="287"/>
                    <a:pt x="10" y="278"/>
                    <a:pt x="9" y="268"/>
                  </a:cubicBezTo>
                  <a:cubicBezTo>
                    <a:pt x="6" y="237"/>
                    <a:pt x="5" y="186"/>
                    <a:pt x="4" y="158"/>
                  </a:cubicBezTo>
                  <a:cubicBezTo>
                    <a:pt x="4" y="157"/>
                    <a:pt x="4" y="156"/>
                    <a:pt x="4" y="155"/>
                  </a:cubicBezTo>
                  <a:cubicBezTo>
                    <a:pt x="4" y="143"/>
                    <a:pt x="6" y="131"/>
                    <a:pt x="9" y="120"/>
                  </a:cubicBezTo>
                  <a:cubicBezTo>
                    <a:pt x="15" y="102"/>
                    <a:pt x="23" y="71"/>
                    <a:pt x="23" y="37"/>
                  </a:cubicBezTo>
                  <a:cubicBezTo>
                    <a:pt x="23" y="25"/>
                    <a:pt x="22" y="12"/>
                    <a:pt x="19" y="0"/>
                  </a:cubicBezTo>
                  <a:cubicBezTo>
                    <a:pt x="15" y="0"/>
                    <a:pt x="15" y="0"/>
                    <a:pt x="15" y="0"/>
                  </a:cubicBezTo>
                  <a:cubicBezTo>
                    <a:pt x="18" y="13"/>
                    <a:pt x="19" y="25"/>
                    <a:pt x="19" y="37"/>
                  </a:cubicBezTo>
                  <a:cubicBezTo>
                    <a:pt x="19" y="70"/>
                    <a:pt x="11" y="101"/>
                    <a:pt x="5" y="119"/>
                  </a:cubicBezTo>
                  <a:cubicBezTo>
                    <a:pt x="2" y="131"/>
                    <a:pt x="0" y="143"/>
                    <a:pt x="0" y="155"/>
                  </a:cubicBezTo>
                  <a:cubicBezTo>
                    <a:pt x="0" y="156"/>
                    <a:pt x="0" y="157"/>
                    <a:pt x="0" y="158"/>
                  </a:cubicBezTo>
                  <a:cubicBezTo>
                    <a:pt x="1" y="177"/>
                    <a:pt x="1" y="206"/>
                    <a:pt x="3" y="232"/>
                  </a:cubicBezTo>
                  <a:cubicBezTo>
                    <a:pt x="3" y="245"/>
                    <a:pt x="4" y="258"/>
                    <a:pt x="5" y="268"/>
                  </a:cubicBezTo>
                  <a:cubicBezTo>
                    <a:pt x="6" y="279"/>
                    <a:pt x="7" y="287"/>
                    <a:pt x="8" y="292"/>
                  </a:cubicBezTo>
                  <a:cubicBezTo>
                    <a:pt x="9" y="296"/>
                    <a:pt x="12" y="302"/>
                    <a:pt x="15" y="309"/>
                  </a:cubicBezTo>
                  <a:cubicBezTo>
                    <a:pt x="41" y="364"/>
                    <a:pt x="124" y="510"/>
                    <a:pt x="124" y="510"/>
                  </a:cubicBezTo>
                  <a:cubicBezTo>
                    <a:pt x="127" y="508"/>
                    <a:pt x="127" y="508"/>
                    <a:pt x="127" y="508"/>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iş1iḍè"/>
            <p:cNvSpPr/>
            <p:nvPr/>
          </p:nvSpPr>
          <p:spPr bwMode="auto">
            <a:xfrm>
              <a:off x="8355013" y="4778376"/>
              <a:ext cx="307975" cy="176213"/>
            </a:xfrm>
            <a:custGeom>
              <a:avLst/>
              <a:gdLst>
                <a:gd name="T0" fmla="*/ 0 w 125"/>
                <a:gd name="T1" fmla="*/ 4 h 71"/>
                <a:gd name="T2" fmla="*/ 50 w 125"/>
                <a:gd name="T3" fmla="*/ 32 h 71"/>
                <a:gd name="T4" fmla="*/ 124 w 125"/>
                <a:gd name="T5" fmla="*/ 71 h 71"/>
                <a:gd name="T6" fmla="*/ 125 w 125"/>
                <a:gd name="T7" fmla="*/ 67 h 71"/>
                <a:gd name="T8" fmla="*/ 51 w 125"/>
                <a:gd name="T9" fmla="*/ 29 h 71"/>
                <a:gd name="T10" fmla="*/ 17 w 125"/>
                <a:gd name="T11" fmla="*/ 9 h 71"/>
                <a:gd name="T12" fmla="*/ 6 w 125"/>
                <a:gd name="T13" fmla="*/ 3 h 71"/>
                <a:gd name="T14" fmla="*/ 2 w 125"/>
                <a:gd name="T15" fmla="*/ 0 h 71"/>
                <a:gd name="T16" fmla="*/ 0 w 125"/>
                <a:gd name="T17"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1">
                  <a:moveTo>
                    <a:pt x="0" y="4"/>
                  </a:moveTo>
                  <a:cubicBezTo>
                    <a:pt x="0" y="4"/>
                    <a:pt x="23" y="17"/>
                    <a:pt x="50" y="32"/>
                  </a:cubicBezTo>
                  <a:cubicBezTo>
                    <a:pt x="76" y="47"/>
                    <a:pt x="107" y="64"/>
                    <a:pt x="124" y="71"/>
                  </a:cubicBezTo>
                  <a:cubicBezTo>
                    <a:pt x="125" y="67"/>
                    <a:pt x="125" y="67"/>
                    <a:pt x="125" y="67"/>
                  </a:cubicBezTo>
                  <a:cubicBezTo>
                    <a:pt x="109" y="61"/>
                    <a:pt x="78" y="44"/>
                    <a:pt x="51" y="29"/>
                  </a:cubicBezTo>
                  <a:cubicBezTo>
                    <a:pt x="38" y="21"/>
                    <a:pt x="26" y="14"/>
                    <a:pt x="17" y="9"/>
                  </a:cubicBezTo>
                  <a:cubicBezTo>
                    <a:pt x="12" y="6"/>
                    <a:pt x="9" y="4"/>
                    <a:pt x="6" y="3"/>
                  </a:cubicBezTo>
                  <a:cubicBezTo>
                    <a:pt x="4" y="1"/>
                    <a:pt x="2" y="0"/>
                    <a:pt x="2" y="0"/>
                  </a:cubicBezTo>
                  <a:cubicBezTo>
                    <a:pt x="0" y="4"/>
                    <a:pt x="0" y="4"/>
                    <a:pt x="0" y="4"/>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íṡlïḋê"/>
            <p:cNvSpPr/>
            <p:nvPr/>
          </p:nvSpPr>
          <p:spPr bwMode="auto">
            <a:xfrm>
              <a:off x="8355013" y="4835526"/>
              <a:ext cx="161925" cy="173038"/>
            </a:xfrm>
            <a:custGeom>
              <a:avLst/>
              <a:gdLst>
                <a:gd name="T0" fmla="*/ 0 w 66"/>
                <a:gd name="T1" fmla="*/ 3 h 70"/>
                <a:gd name="T2" fmla="*/ 63 w 66"/>
                <a:gd name="T3" fmla="*/ 70 h 70"/>
                <a:gd name="T4" fmla="*/ 66 w 66"/>
                <a:gd name="T5" fmla="*/ 67 h 70"/>
                <a:gd name="T6" fmla="*/ 23 w 66"/>
                <a:gd name="T7" fmla="*/ 24 h 70"/>
                <a:gd name="T8" fmla="*/ 8 w 66"/>
                <a:gd name="T9" fmla="*/ 7 h 70"/>
                <a:gd name="T10" fmla="*/ 3 w 66"/>
                <a:gd name="T11" fmla="*/ 0 h 70"/>
                <a:gd name="T12" fmla="*/ 0 w 66"/>
                <a:gd name="T13" fmla="*/ 3 h 70"/>
              </a:gdLst>
              <a:ahLst/>
              <a:cxnLst>
                <a:cxn ang="0">
                  <a:pos x="T0" y="T1"/>
                </a:cxn>
                <a:cxn ang="0">
                  <a:pos x="T2" y="T3"/>
                </a:cxn>
                <a:cxn ang="0">
                  <a:pos x="T4" y="T5"/>
                </a:cxn>
                <a:cxn ang="0">
                  <a:pos x="T6" y="T7"/>
                </a:cxn>
                <a:cxn ang="0">
                  <a:pos x="T8" y="T9"/>
                </a:cxn>
                <a:cxn ang="0">
                  <a:pos x="T10" y="T11"/>
                </a:cxn>
                <a:cxn ang="0">
                  <a:pos x="T12" y="T13"/>
                </a:cxn>
              </a:cxnLst>
              <a:rect l="0" t="0" r="r" b="b"/>
              <a:pathLst>
                <a:path w="66" h="70">
                  <a:moveTo>
                    <a:pt x="0" y="3"/>
                  </a:moveTo>
                  <a:cubicBezTo>
                    <a:pt x="0" y="3"/>
                    <a:pt x="33" y="43"/>
                    <a:pt x="63" y="70"/>
                  </a:cubicBezTo>
                  <a:cubicBezTo>
                    <a:pt x="66" y="67"/>
                    <a:pt x="66" y="67"/>
                    <a:pt x="66" y="67"/>
                  </a:cubicBezTo>
                  <a:cubicBezTo>
                    <a:pt x="51" y="54"/>
                    <a:pt x="35" y="37"/>
                    <a:pt x="23" y="24"/>
                  </a:cubicBezTo>
                  <a:cubicBezTo>
                    <a:pt x="17" y="17"/>
                    <a:pt x="12" y="11"/>
                    <a:pt x="8" y="7"/>
                  </a:cubicBezTo>
                  <a:cubicBezTo>
                    <a:pt x="5" y="3"/>
                    <a:pt x="3" y="0"/>
                    <a:pt x="3" y="0"/>
                  </a:cubicBezTo>
                  <a:cubicBezTo>
                    <a:pt x="0" y="3"/>
                    <a:pt x="0" y="3"/>
                    <a:pt x="0" y="3"/>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iṣļïḋè"/>
            <p:cNvSpPr/>
            <p:nvPr/>
          </p:nvSpPr>
          <p:spPr bwMode="auto">
            <a:xfrm>
              <a:off x="8191501" y="3800476"/>
              <a:ext cx="42863" cy="500063"/>
            </a:xfrm>
            <a:custGeom>
              <a:avLst/>
              <a:gdLst>
                <a:gd name="T0" fmla="*/ 4 w 17"/>
                <a:gd name="T1" fmla="*/ 203 h 203"/>
                <a:gd name="T2" fmla="*/ 4 w 17"/>
                <a:gd name="T3" fmla="*/ 193 h 203"/>
                <a:gd name="T4" fmla="*/ 6 w 17"/>
                <a:gd name="T5" fmla="*/ 97 h 203"/>
                <a:gd name="T6" fmla="*/ 10 w 17"/>
                <a:gd name="T7" fmla="*/ 41 h 203"/>
                <a:gd name="T8" fmla="*/ 17 w 17"/>
                <a:gd name="T9" fmla="*/ 2 h 203"/>
                <a:gd name="T10" fmla="*/ 13 w 17"/>
                <a:gd name="T11" fmla="*/ 0 h 203"/>
                <a:gd name="T12" fmla="*/ 6 w 17"/>
                <a:gd name="T13" fmla="*/ 41 h 203"/>
                <a:gd name="T14" fmla="*/ 0 w 17"/>
                <a:gd name="T15" fmla="*/ 193 h 203"/>
                <a:gd name="T16" fmla="*/ 0 w 17"/>
                <a:gd name="T17" fmla="*/ 203 h 203"/>
                <a:gd name="T18" fmla="*/ 4 w 17"/>
                <a:gd name="T19"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03">
                  <a:moveTo>
                    <a:pt x="4" y="203"/>
                  </a:moveTo>
                  <a:cubicBezTo>
                    <a:pt x="4" y="203"/>
                    <a:pt x="4" y="200"/>
                    <a:pt x="4" y="193"/>
                  </a:cubicBezTo>
                  <a:cubicBezTo>
                    <a:pt x="4" y="175"/>
                    <a:pt x="4" y="136"/>
                    <a:pt x="6" y="97"/>
                  </a:cubicBezTo>
                  <a:cubicBezTo>
                    <a:pt x="7" y="78"/>
                    <a:pt x="8" y="58"/>
                    <a:pt x="10" y="41"/>
                  </a:cubicBezTo>
                  <a:cubicBezTo>
                    <a:pt x="12" y="24"/>
                    <a:pt x="14" y="10"/>
                    <a:pt x="17" y="2"/>
                  </a:cubicBezTo>
                  <a:cubicBezTo>
                    <a:pt x="13" y="0"/>
                    <a:pt x="13" y="0"/>
                    <a:pt x="13" y="0"/>
                  </a:cubicBezTo>
                  <a:cubicBezTo>
                    <a:pt x="10" y="9"/>
                    <a:pt x="8" y="24"/>
                    <a:pt x="6" y="41"/>
                  </a:cubicBezTo>
                  <a:cubicBezTo>
                    <a:pt x="0" y="92"/>
                    <a:pt x="0" y="166"/>
                    <a:pt x="0" y="193"/>
                  </a:cubicBezTo>
                  <a:cubicBezTo>
                    <a:pt x="0" y="200"/>
                    <a:pt x="0" y="203"/>
                    <a:pt x="0" y="203"/>
                  </a:cubicBezTo>
                  <a:cubicBezTo>
                    <a:pt x="4" y="203"/>
                    <a:pt x="4" y="203"/>
                    <a:pt x="4" y="203"/>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ïşľiďè"/>
            <p:cNvSpPr/>
            <p:nvPr/>
          </p:nvSpPr>
          <p:spPr bwMode="auto">
            <a:xfrm>
              <a:off x="8145463" y="3849688"/>
              <a:ext cx="53975" cy="254000"/>
            </a:xfrm>
            <a:custGeom>
              <a:avLst/>
              <a:gdLst>
                <a:gd name="T0" fmla="*/ 7 w 22"/>
                <a:gd name="T1" fmla="*/ 0 h 103"/>
                <a:gd name="T2" fmla="*/ 4 w 22"/>
                <a:gd name="T3" fmla="*/ 29 h 103"/>
                <a:gd name="T4" fmla="*/ 0 w 22"/>
                <a:gd name="T5" fmla="*/ 74 h 103"/>
                <a:gd name="T6" fmla="*/ 1 w 22"/>
                <a:gd name="T7" fmla="*/ 79 h 103"/>
                <a:gd name="T8" fmla="*/ 1 w 22"/>
                <a:gd name="T9" fmla="*/ 83 h 103"/>
                <a:gd name="T10" fmla="*/ 12 w 22"/>
                <a:gd name="T11" fmla="*/ 97 h 103"/>
                <a:gd name="T12" fmla="*/ 20 w 22"/>
                <a:gd name="T13" fmla="*/ 103 h 103"/>
                <a:gd name="T14" fmla="*/ 22 w 22"/>
                <a:gd name="T15" fmla="*/ 100 h 103"/>
                <a:gd name="T16" fmla="*/ 22 w 22"/>
                <a:gd name="T17" fmla="*/ 100 h 103"/>
                <a:gd name="T18" fmla="*/ 14 w 22"/>
                <a:gd name="T19" fmla="*/ 93 h 103"/>
                <a:gd name="T20" fmla="*/ 5 w 22"/>
                <a:gd name="T21" fmla="*/ 81 h 103"/>
                <a:gd name="T22" fmla="*/ 5 w 22"/>
                <a:gd name="T23" fmla="*/ 79 h 103"/>
                <a:gd name="T24" fmla="*/ 4 w 22"/>
                <a:gd name="T25" fmla="*/ 74 h 103"/>
                <a:gd name="T26" fmla="*/ 8 w 22"/>
                <a:gd name="T27" fmla="*/ 30 h 103"/>
                <a:gd name="T28" fmla="*/ 10 w 22"/>
                <a:gd name="T29" fmla="*/ 9 h 103"/>
                <a:gd name="T30" fmla="*/ 11 w 22"/>
                <a:gd name="T31" fmla="*/ 1 h 103"/>
                <a:gd name="T32" fmla="*/ 7 w 22"/>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03">
                  <a:moveTo>
                    <a:pt x="7" y="0"/>
                  </a:moveTo>
                  <a:cubicBezTo>
                    <a:pt x="7" y="0"/>
                    <a:pt x="6" y="14"/>
                    <a:pt x="4" y="29"/>
                  </a:cubicBezTo>
                  <a:cubicBezTo>
                    <a:pt x="2" y="45"/>
                    <a:pt x="0" y="63"/>
                    <a:pt x="0" y="74"/>
                  </a:cubicBezTo>
                  <a:cubicBezTo>
                    <a:pt x="0" y="76"/>
                    <a:pt x="0" y="78"/>
                    <a:pt x="1" y="79"/>
                  </a:cubicBezTo>
                  <a:cubicBezTo>
                    <a:pt x="1" y="80"/>
                    <a:pt x="1" y="82"/>
                    <a:pt x="1" y="83"/>
                  </a:cubicBezTo>
                  <a:cubicBezTo>
                    <a:pt x="4" y="88"/>
                    <a:pt x="8" y="93"/>
                    <a:pt x="12" y="97"/>
                  </a:cubicBezTo>
                  <a:cubicBezTo>
                    <a:pt x="16" y="101"/>
                    <a:pt x="20" y="103"/>
                    <a:pt x="20" y="103"/>
                  </a:cubicBezTo>
                  <a:cubicBezTo>
                    <a:pt x="22" y="100"/>
                    <a:pt x="22" y="100"/>
                    <a:pt x="22" y="100"/>
                  </a:cubicBezTo>
                  <a:cubicBezTo>
                    <a:pt x="22" y="100"/>
                    <a:pt x="22" y="100"/>
                    <a:pt x="22" y="100"/>
                  </a:cubicBezTo>
                  <a:cubicBezTo>
                    <a:pt x="20" y="99"/>
                    <a:pt x="17" y="96"/>
                    <a:pt x="14" y="93"/>
                  </a:cubicBezTo>
                  <a:cubicBezTo>
                    <a:pt x="10" y="89"/>
                    <a:pt x="7" y="85"/>
                    <a:pt x="5" y="81"/>
                  </a:cubicBezTo>
                  <a:cubicBezTo>
                    <a:pt x="5" y="81"/>
                    <a:pt x="5" y="80"/>
                    <a:pt x="5" y="79"/>
                  </a:cubicBezTo>
                  <a:cubicBezTo>
                    <a:pt x="4" y="77"/>
                    <a:pt x="4" y="76"/>
                    <a:pt x="4" y="74"/>
                  </a:cubicBezTo>
                  <a:cubicBezTo>
                    <a:pt x="4" y="64"/>
                    <a:pt x="6" y="45"/>
                    <a:pt x="8" y="30"/>
                  </a:cubicBezTo>
                  <a:cubicBezTo>
                    <a:pt x="9" y="22"/>
                    <a:pt x="9" y="15"/>
                    <a:pt x="10" y="9"/>
                  </a:cubicBezTo>
                  <a:cubicBezTo>
                    <a:pt x="11" y="4"/>
                    <a:pt x="11" y="1"/>
                    <a:pt x="11" y="1"/>
                  </a:cubicBezTo>
                  <a:cubicBezTo>
                    <a:pt x="7" y="0"/>
                    <a:pt x="7" y="0"/>
                    <a:pt x="7" y="0"/>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ïşḷídè"/>
            <p:cNvSpPr/>
            <p:nvPr/>
          </p:nvSpPr>
          <p:spPr bwMode="auto">
            <a:xfrm>
              <a:off x="8080376" y="2981326"/>
              <a:ext cx="728663" cy="908050"/>
            </a:xfrm>
            <a:custGeom>
              <a:avLst/>
              <a:gdLst>
                <a:gd name="T0" fmla="*/ 61 w 295"/>
                <a:gd name="T1" fmla="*/ 65 h 369"/>
                <a:gd name="T2" fmla="*/ 0 w 295"/>
                <a:gd name="T3" fmla="*/ 309 h 369"/>
                <a:gd name="T4" fmla="*/ 247 w 295"/>
                <a:gd name="T5" fmla="*/ 369 h 369"/>
                <a:gd name="T6" fmla="*/ 295 w 295"/>
                <a:gd name="T7" fmla="*/ 134 h 369"/>
                <a:gd name="T8" fmla="*/ 220 w 295"/>
                <a:gd name="T9" fmla="*/ 16 h 369"/>
                <a:gd name="T10" fmla="*/ 146 w 295"/>
                <a:gd name="T11" fmla="*/ 0 h 369"/>
                <a:gd name="T12" fmla="*/ 61 w 295"/>
                <a:gd name="T13" fmla="*/ 65 h 369"/>
              </a:gdLst>
              <a:ahLst/>
              <a:cxnLst>
                <a:cxn ang="0">
                  <a:pos x="T0" y="T1"/>
                </a:cxn>
                <a:cxn ang="0">
                  <a:pos x="T2" y="T3"/>
                </a:cxn>
                <a:cxn ang="0">
                  <a:pos x="T4" y="T5"/>
                </a:cxn>
                <a:cxn ang="0">
                  <a:pos x="T6" y="T7"/>
                </a:cxn>
                <a:cxn ang="0">
                  <a:pos x="T8" y="T9"/>
                </a:cxn>
                <a:cxn ang="0">
                  <a:pos x="T10" y="T11"/>
                </a:cxn>
                <a:cxn ang="0">
                  <a:pos x="T12" y="T13"/>
                </a:cxn>
              </a:cxnLst>
              <a:rect l="0" t="0" r="r" b="b"/>
              <a:pathLst>
                <a:path w="295" h="369">
                  <a:moveTo>
                    <a:pt x="61" y="65"/>
                  </a:moveTo>
                  <a:cubicBezTo>
                    <a:pt x="0" y="309"/>
                    <a:pt x="0" y="309"/>
                    <a:pt x="0" y="309"/>
                  </a:cubicBezTo>
                  <a:cubicBezTo>
                    <a:pt x="247" y="369"/>
                    <a:pt x="247" y="369"/>
                    <a:pt x="247" y="369"/>
                  </a:cubicBezTo>
                  <a:cubicBezTo>
                    <a:pt x="247" y="369"/>
                    <a:pt x="295" y="178"/>
                    <a:pt x="295" y="134"/>
                  </a:cubicBezTo>
                  <a:cubicBezTo>
                    <a:pt x="295" y="90"/>
                    <a:pt x="220" y="16"/>
                    <a:pt x="220" y="16"/>
                  </a:cubicBezTo>
                  <a:cubicBezTo>
                    <a:pt x="146" y="0"/>
                    <a:pt x="146" y="0"/>
                    <a:pt x="146" y="0"/>
                  </a:cubicBezTo>
                  <a:lnTo>
                    <a:pt x="61" y="65"/>
                  </a:lnTo>
                  <a:close/>
                </a:path>
              </a:pathLst>
            </a:custGeom>
            <a:solidFill>
              <a:srgbClr val="0A87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i$liḍe"/>
            <p:cNvSpPr/>
            <p:nvPr/>
          </p:nvSpPr>
          <p:spPr bwMode="auto">
            <a:xfrm>
              <a:off x="8312151" y="3019426"/>
              <a:ext cx="496888" cy="1082675"/>
            </a:xfrm>
            <a:custGeom>
              <a:avLst/>
              <a:gdLst>
                <a:gd name="T0" fmla="*/ 0 w 201"/>
                <a:gd name="T1" fmla="*/ 411 h 439"/>
                <a:gd name="T2" fmla="*/ 149 w 201"/>
                <a:gd name="T3" fmla="*/ 439 h 439"/>
                <a:gd name="T4" fmla="*/ 177 w 201"/>
                <a:gd name="T5" fmla="*/ 249 h 439"/>
                <a:gd name="T6" fmla="*/ 201 w 201"/>
                <a:gd name="T7" fmla="*/ 65 h 439"/>
                <a:gd name="T8" fmla="*/ 126 w 201"/>
                <a:gd name="T9" fmla="*/ 0 h 439"/>
                <a:gd name="T10" fmla="*/ 0 w 201"/>
                <a:gd name="T11" fmla="*/ 411 h 439"/>
              </a:gdLst>
              <a:ahLst/>
              <a:cxnLst>
                <a:cxn ang="0">
                  <a:pos x="T0" y="T1"/>
                </a:cxn>
                <a:cxn ang="0">
                  <a:pos x="T2" y="T3"/>
                </a:cxn>
                <a:cxn ang="0">
                  <a:pos x="T4" y="T5"/>
                </a:cxn>
                <a:cxn ang="0">
                  <a:pos x="T6" y="T7"/>
                </a:cxn>
                <a:cxn ang="0">
                  <a:pos x="T8" y="T9"/>
                </a:cxn>
                <a:cxn ang="0">
                  <a:pos x="T10" y="T11"/>
                </a:cxn>
              </a:cxnLst>
              <a:rect l="0" t="0" r="r" b="b"/>
              <a:pathLst>
                <a:path w="201" h="439">
                  <a:moveTo>
                    <a:pt x="0" y="411"/>
                  </a:moveTo>
                  <a:cubicBezTo>
                    <a:pt x="46" y="419"/>
                    <a:pt x="149" y="439"/>
                    <a:pt x="149" y="439"/>
                  </a:cubicBezTo>
                  <a:cubicBezTo>
                    <a:pt x="149" y="439"/>
                    <a:pt x="167" y="300"/>
                    <a:pt x="177" y="249"/>
                  </a:cubicBezTo>
                  <a:cubicBezTo>
                    <a:pt x="192" y="180"/>
                    <a:pt x="201" y="65"/>
                    <a:pt x="201" y="65"/>
                  </a:cubicBezTo>
                  <a:cubicBezTo>
                    <a:pt x="126" y="0"/>
                    <a:pt x="126" y="0"/>
                    <a:pt x="126" y="0"/>
                  </a:cubicBezTo>
                  <a:cubicBezTo>
                    <a:pt x="126" y="0"/>
                    <a:pt x="57" y="155"/>
                    <a:pt x="0" y="411"/>
                  </a:cubicBezTo>
                  <a:close/>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íSliḋê"/>
            <p:cNvSpPr/>
            <p:nvPr/>
          </p:nvSpPr>
          <p:spPr bwMode="auto">
            <a:xfrm>
              <a:off x="7675563" y="2955926"/>
              <a:ext cx="765175" cy="931863"/>
            </a:xfrm>
            <a:custGeom>
              <a:avLst/>
              <a:gdLst>
                <a:gd name="T0" fmla="*/ 262 w 310"/>
                <a:gd name="T1" fmla="*/ 57 h 378"/>
                <a:gd name="T2" fmla="*/ 310 w 310"/>
                <a:gd name="T3" fmla="*/ 10 h 378"/>
                <a:gd name="T4" fmla="*/ 188 w 310"/>
                <a:gd name="T5" fmla="*/ 41 h 378"/>
                <a:gd name="T6" fmla="*/ 117 w 310"/>
                <a:gd name="T7" fmla="*/ 218 h 378"/>
                <a:gd name="T8" fmla="*/ 0 w 310"/>
                <a:gd name="T9" fmla="*/ 331 h 378"/>
                <a:gd name="T10" fmla="*/ 62 w 310"/>
                <a:gd name="T11" fmla="*/ 378 h 378"/>
                <a:gd name="T12" fmla="*/ 217 w 310"/>
                <a:gd name="T13" fmla="*/ 263 h 378"/>
                <a:gd name="T14" fmla="*/ 253 w 310"/>
                <a:gd name="T15" fmla="*/ 93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378">
                  <a:moveTo>
                    <a:pt x="262" y="57"/>
                  </a:moveTo>
                  <a:cubicBezTo>
                    <a:pt x="310" y="10"/>
                    <a:pt x="310" y="10"/>
                    <a:pt x="310" y="10"/>
                  </a:cubicBezTo>
                  <a:cubicBezTo>
                    <a:pt x="310" y="10"/>
                    <a:pt x="229" y="0"/>
                    <a:pt x="188" y="41"/>
                  </a:cubicBezTo>
                  <a:cubicBezTo>
                    <a:pt x="147" y="83"/>
                    <a:pt x="117" y="218"/>
                    <a:pt x="117" y="218"/>
                  </a:cubicBezTo>
                  <a:cubicBezTo>
                    <a:pt x="0" y="331"/>
                    <a:pt x="0" y="331"/>
                    <a:pt x="0" y="331"/>
                  </a:cubicBezTo>
                  <a:cubicBezTo>
                    <a:pt x="62" y="378"/>
                    <a:pt x="62" y="378"/>
                    <a:pt x="62" y="378"/>
                  </a:cubicBezTo>
                  <a:cubicBezTo>
                    <a:pt x="217" y="263"/>
                    <a:pt x="217" y="263"/>
                    <a:pt x="217" y="263"/>
                  </a:cubicBezTo>
                  <a:cubicBezTo>
                    <a:pt x="253" y="93"/>
                    <a:pt x="253" y="93"/>
                    <a:pt x="253" y="93"/>
                  </a:cubicBezTo>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îṩļídê"/>
            <p:cNvSpPr/>
            <p:nvPr/>
          </p:nvSpPr>
          <p:spPr bwMode="auto">
            <a:xfrm>
              <a:off x="7924801" y="2981326"/>
              <a:ext cx="515938" cy="1014413"/>
            </a:xfrm>
            <a:custGeom>
              <a:avLst/>
              <a:gdLst>
                <a:gd name="T0" fmla="*/ 209 w 209"/>
                <a:gd name="T1" fmla="*/ 0 h 412"/>
                <a:gd name="T2" fmla="*/ 73 w 209"/>
                <a:gd name="T3" fmla="*/ 412 h 412"/>
                <a:gd name="T4" fmla="*/ 0 w 209"/>
                <a:gd name="T5" fmla="*/ 387 h 412"/>
                <a:gd name="T6" fmla="*/ 108 w 209"/>
                <a:gd name="T7" fmla="*/ 62 h 412"/>
                <a:gd name="T8" fmla="*/ 172 w 209"/>
                <a:gd name="T9" fmla="*/ 10 h 412"/>
                <a:gd name="T10" fmla="*/ 209 w 209"/>
                <a:gd name="T11" fmla="*/ 0 h 412"/>
              </a:gdLst>
              <a:ahLst/>
              <a:cxnLst>
                <a:cxn ang="0">
                  <a:pos x="T0" y="T1"/>
                </a:cxn>
                <a:cxn ang="0">
                  <a:pos x="T2" y="T3"/>
                </a:cxn>
                <a:cxn ang="0">
                  <a:pos x="T4" y="T5"/>
                </a:cxn>
                <a:cxn ang="0">
                  <a:pos x="T6" y="T7"/>
                </a:cxn>
                <a:cxn ang="0">
                  <a:pos x="T8" y="T9"/>
                </a:cxn>
                <a:cxn ang="0">
                  <a:pos x="T10" y="T11"/>
                </a:cxn>
              </a:cxnLst>
              <a:rect l="0" t="0" r="r" b="b"/>
              <a:pathLst>
                <a:path w="209" h="412">
                  <a:moveTo>
                    <a:pt x="209" y="0"/>
                  </a:moveTo>
                  <a:cubicBezTo>
                    <a:pt x="209" y="0"/>
                    <a:pt x="152" y="98"/>
                    <a:pt x="73" y="412"/>
                  </a:cubicBezTo>
                  <a:cubicBezTo>
                    <a:pt x="50" y="404"/>
                    <a:pt x="0" y="387"/>
                    <a:pt x="0" y="387"/>
                  </a:cubicBezTo>
                  <a:cubicBezTo>
                    <a:pt x="0" y="387"/>
                    <a:pt x="108" y="66"/>
                    <a:pt x="108" y="62"/>
                  </a:cubicBezTo>
                  <a:cubicBezTo>
                    <a:pt x="108" y="58"/>
                    <a:pt x="172" y="10"/>
                    <a:pt x="172" y="10"/>
                  </a:cubicBezTo>
                  <a:lnTo>
                    <a:pt x="209" y="0"/>
                  </a:lnTo>
                  <a:close/>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ïšḻíḋê"/>
            <p:cNvSpPr/>
            <p:nvPr/>
          </p:nvSpPr>
          <p:spPr bwMode="auto">
            <a:xfrm>
              <a:off x="7996238" y="3133726"/>
              <a:ext cx="200025" cy="612775"/>
            </a:xfrm>
            <a:custGeom>
              <a:avLst/>
              <a:gdLst>
                <a:gd name="T0" fmla="*/ 4 w 81"/>
                <a:gd name="T1" fmla="*/ 249 h 249"/>
                <a:gd name="T2" fmla="*/ 54 w 81"/>
                <a:gd name="T3" fmla="*/ 87 h 249"/>
                <a:gd name="T4" fmla="*/ 73 w 81"/>
                <a:gd name="T5" fmla="*/ 26 h 249"/>
                <a:gd name="T6" fmla="*/ 78 w 81"/>
                <a:gd name="T7" fmla="*/ 8 h 249"/>
                <a:gd name="T8" fmla="*/ 80 w 81"/>
                <a:gd name="T9" fmla="*/ 3 h 249"/>
                <a:gd name="T10" fmla="*/ 80 w 81"/>
                <a:gd name="T11" fmla="*/ 1 h 249"/>
                <a:gd name="T12" fmla="*/ 80 w 81"/>
                <a:gd name="T13" fmla="*/ 1 h 249"/>
                <a:gd name="T14" fmla="*/ 81 w 81"/>
                <a:gd name="T15" fmla="*/ 0 h 249"/>
                <a:gd name="T16" fmla="*/ 77 w 81"/>
                <a:gd name="T17" fmla="*/ 0 h 249"/>
                <a:gd name="T18" fmla="*/ 78 w 81"/>
                <a:gd name="T19" fmla="*/ 0 h 249"/>
                <a:gd name="T20" fmla="*/ 77 w 81"/>
                <a:gd name="T21" fmla="*/ 0 h 249"/>
                <a:gd name="T22" fmla="*/ 77 w 81"/>
                <a:gd name="T23" fmla="*/ 0 h 249"/>
                <a:gd name="T24" fmla="*/ 78 w 81"/>
                <a:gd name="T25" fmla="*/ 0 h 249"/>
                <a:gd name="T26" fmla="*/ 77 w 81"/>
                <a:gd name="T27" fmla="*/ 0 h 249"/>
                <a:gd name="T28" fmla="*/ 76 w 81"/>
                <a:gd name="T29" fmla="*/ 2 h 249"/>
                <a:gd name="T30" fmla="*/ 0 w 81"/>
                <a:gd name="T31" fmla="*/ 247 h 249"/>
                <a:gd name="T32" fmla="*/ 4 w 81"/>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249">
                  <a:moveTo>
                    <a:pt x="4" y="249"/>
                  </a:moveTo>
                  <a:cubicBezTo>
                    <a:pt x="20" y="198"/>
                    <a:pt x="39" y="136"/>
                    <a:pt x="54" y="87"/>
                  </a:cubicBezTo>
                  <a:cubicBezTo>
                    <a:pt x="62" y="63"/>
                    <a:pt x="68" y="41"/>
                    <a:pt x="73" y="26"/>
                  </a:cubicBezTo>
                  <a:cubicBezTo>
                    <a:pt x="75" y="18"/>
                    <a:pt x="77" y="12"/>
                    <a:pt x="78" y="8"/>
                  </a:cubicBezTo>
                  <a:cubicBezTo>
                    <a:pt x="79" y="6"/>
                    <a:pt x="80" y="4"/>
                    <a:pt x="80" y="3"/>
                  </a:cubicBezTo>
                  <a:cubicBezTo>
                    <a:pt x="80" y="2"/>
                    <a:pt x="80" y="2"/>
                    <a:pt x="80" y="1"/>
                  </a:cubicBezTo>
                  <a:cubicBezTo>
                    <a:pt x="80" y="1"/>
                    <a:pt x="80" y="1"/>
                    <a:pt x="80" y="1"/>
                  </a:cubicBezTo>
                  <a:cubicBezTo>
                    <a:pt x="80" y="0"/>
                    <a:pt x="81" y="0"/>
                    <a:pt x="81" y="0"/>
                  </a:cubicBezTo>
                  <a:cubicBezTo>
                    <a:pt x="77" y="0"/>
                    <a:pt x="77" y="0"/>
                    <a:pt x="77" y="0"/>
                  </a:cubicBezTo>
                  <a:cubicBezTo>
                    <a:pt x="78" y="0"/>
                    <a:pt x="78" y="0"/>
                    <a:pt x="78" y="0"/>
                  </a:cubicBezTo>
                  <a:cubicBezTo>
                    <a:pt x="77" y="0"/>
                    <a:pt x="77" y="0"/>
                    <a:pt x="77" y="0"/>
                  </a:cubicBezTo>
                  <a:cubicBezTo>
                    <a:pt x="77" y="0"/>
                    <a:pt x="77" y="0"/>
                    <a:pt x="77" y="0"/>
                  </a:cubicBezTo>
                  <a:cubicBezTo>
                    <a:pt x="78" y="0"/>
                    <a:pt x="78" y="0"/>
                    <a:pt x="78" y="0"/>
                  </a:cubicBezTo>
                  <a:cubicBezTo>
                    <a:pt x="77" y="0"/>
                    <a:pt x="77" y="0"/>
                    <a:pt x="77" y="0"/>
                  </a:cubicBezTo>
                  <a:cubicBezTo>
                    <a:pt x="77" y="0"/>
                    <a:pt x="76" y="1"/>
                    <a:pt x="76" y="2"/>
                  </a:cubicBezTo>
                  <a:cubicBezTo>
                    <a:pt x="70" y="22"/>
                    <a:pt x="30" y="153"/>
                    <a:pt x="0" y="247"/>
                  </a:cubicBezTo>
                  <a:cubicBezTo>
                    <a:pt x="4" y="249"/>
                    <a:pt x="4" y="249"/>
                    <a:pt x="4" y="249"/>
                  </a:cubicBezTo>
                  <a:close/>
                </a:path>
              </a:pathLst>
            </a:custGeom>
            <a:solidFill>
              <a:srgbClr val="7272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îSḻîdè"/>
            <p:cNvSpPr/>
            <p:nvPr/>
          </p:nvSpPr>
          <p:spPr bwMode="auto">
            <a:xfrm>
              <a:off x="8440738" y="2843213"/>
              <a:ext cx="187325" cy="238125"/>
            </a:xfrm>
            <a:custGeom>
              <a:avLst/>
              <a:gdLst>
                <a:gd name="T0" fmla="*/ 8 w 76"/>
                <a:gd name="T1" fmla="*/ 19 h 97"/>
                <a:gd name="T2" fmla="*/ 0 w 76"/>
                <a:gd name="T3" fmla="*/ 56 h 97"/>
                <a:gd name="T4" fmla="*/ 18 w 76"/>
                <a:gd name="T5" fmla="*/ 84 h 97"/>
                <a:gd name="T6" fmla="*/ 74 w 76"/>
                <a:gd name="T7" fmla="*/ 72 h 97"/>
                <a:gd name="T8" fmla="*/ 76 w 76"/>
                <a:gd name="T9" fmla="*/ 0 h 97"/>
              </a:gdLst>
              <a:ahLst/>
              <a:cxnLst>
                <a:cxn ang="0">
                  <a:pos x="T0" y="T1"/>
                </a:cxn>
                <a:cxn ang="0">
                  <a:pos x="T2" y="T3"/>
                </a:cxn>
                <a:cxn ang="0">
                  <a:pos x="T4" y="T5"/>
                </a:cxn>
                <a:cxn ang="0">
                  <a:pos x="T6" y="T7"/>
                </a:cxn>
                <a:cxn ang="0">
                  <a:pos x="T8" y="T9"/>
                </a:cxn>
              </a:cxnLst>
              <a:rect l="0" t="0" r="r" b="b"/>
              <a:pathLst>
                <a:path w="76" h="97">
                  <a:moveTo>
                    <a:pt x="8" y="19"/>
                  </a:moveTo>
                  <a:cubicBezTo>
                    <a:pt x="0" y="56"/>
                    <a:pt x="0" y="56"/>
                    <a:pt x="0" y="56"/>
                  </a:cubicBezTo>
                  <a:cubicBezTo>
                    <a:pt x="0" y="56"/>
                    <a:pt x="0" y="78"/>
                    <a:pt x="18" y="84"/>
                  </a:cubicBezTo>
                  <a:cubicBezTo>
                    <a:pt x="62" y="97"/>
                    <a:pt x="74" y="72"/>
                    <a:pt x="74" y="72"/>
                  </a:cubicBezTo>
                  <a:cubicBezTo>
                    <a:pt x="76" y="0"/>
                    <a:pt x="76" y="0"/>
                    <a:pt x="76" y="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îSlïḑê"/>
            <p:cNvSpPr/>
            <p:nvPr/>
          </p:nvSpPr>
          <p:spPr bwMode="auto">
            <a:xfrm>
              <a:off x="8401051" y="2763838"/>
              <a:ext cx="34925" cy="66675"/>
            </a:xfrm>
            <a:custGeom>
              <a:avLst/>
              <a:gdLst>
                <a:gd name="T0" fmla="*/ 14 w 14"/>
                <a:gd name="T1" fmla="*/ 3 h 27"/>
                <a:gd name="T2" fmla="*/ 9 w 14"/>
                <a:gd name="T3" fmla="*/ 0 h 27"/>
                <a:gd name="T4" fmla="*/ 3 w 14"/>
                <a:gd name="T5" fmla="*/ 4 h 27"/>
                <a:gd name="T6" fmla="*/ 0 w 14"/>
                <a:gd name="T7" fmla="*/ 12 h 27"/>
                <a:gd name="T8" fmla="*/ 1 w 14"/>
                <a:gd name="T9" fmla="*/ 20 h 27"/>
                <a:gd name="T10" fmla="*/ 12 w 14"/>
                <a:gd name="T11" fmla="*/ 25 h 27"/>
              </a:gdLst>
              <a:ahLst/>
              <a:cxnLst>
                <a:cxn ang="0">
                  <a:pos x="T0" y="T1"/>
                </a:cxn>
                <a:cxn ang="0">
                  <a:pos x="T2" y="T3"/>
                </a:cxn>
                <a:cxn ang="0">
                  <a:pos x="T4" y="T5"/>
                </a:cxn>
                <a:cxn ang="0">
                  <a:pos x="T6" y="T7"/>
                </a:cxn>
                <a:cxn ang="0">
                  <a:pos x="T8" y="T9"/>
                </a:cxn>
                <a:cxn ang="0">
                  <a:pos x="T10" y="T11"/>
                </a:cxn>
              </a:cxnLst>
              <a:rect l="0" t="0" r="r" b="b"/>
              <a:pathLst>
                <a:path w="14" h="27">
                  <a:moveTo>
                    <a:pt x="14" y="3"/>
                  </a:moveTo>
                  <a:cubicBezTo>
                    <a:pt x="14" y="1"/>
                    <a:pt x="11" y="0"/>
                    <a:pt x="9" y="0"/>
                  </a:cubicBezTo>
                  <a:cubicBezTo>
                    <a:pt x="7" y="0"/>
                    <a:pt x="4" y="2"/>
                    <a:pt x="3" y="4"/>
                  </a:cubicBezTo>
                  <a:cubicBezTo>
                    <a:pt x="1" y="7"/>
                    <a:pt x="0" y="9"/>
                    <a:pt x="0" y="12"/>
                  </a:cubicBezTo>
                  <a:cubicBezTo>
                    <a:pt x="0" y="15"/>
                    <a:pt x="0" y="18"/>
                    <a:pt x="1" y="20"/>
                  </a:cubicBezTo>
                  <a:cubicBezTo>
                    <a:pt x="2" y="24"/>
                    <a:pt x="8" y="27"/>
                    <a:pt x="12" y="25"/>
                  </a:cubicBezTo>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îşlíḍe"/>
            <p:cNvSpPr/>
            <p:nvPr/>
          </p:nvSpPr>
          <p:spPr bwMode="auto">
            <a:xfrm>
              <a:off x="8394701" y="2657476"/>
              <a:ext cx="228600" cy="276225"/>
            </a:xfrm>
            <a:custGeom>
              <a:avLst/>
              <a:gdLst>
                <a:gd name="T0" fmla="*/ 22 w 93"/>
                <a:gd name="T1" fmla="*/ 13 h 112"/>
                <a:gd name="T2" fmla="*/ 7 w 93"/>
                <a:gd name="T3" fmla="*/ 87 h 112"/>
                <a:gd name="T4" fmla="*/ 65 w 93"/>
                <a:gd name="T5" fmla="*/ 104 h 112"/>
                <a:gd name="T6" fmla="*/ 91 w 93"/>
                <a:gd name="T7" fmla="*/ 49 h 112"/>
                <a:gd name="T8" fmla="*/ 22 w 93"/>
                <a:gd name="T9" fmla="*/ 13 h 112"/>
              </a:gdLst>
              <a:ahLst/>
              <a:cxnLst>
                <a:cxn ang="0">
                  <a:pos x="T0" y="T1"/>
                </a:cxn>
                <a:cxn ang="0">
                  <a:pos x="T2" y="T3"/>
                </a:cxn>
                <a:cxn ang="0">
                  <a:pos x="T4" y="T5"/>
                </a:cxn>
                <a:cxn ang="0">
                  <a:pos x="T6" y="T7"/>
                </a:cxn>
                <a:cxn ang="0">
                  <a:pos x="T8" y="T9"/>
                </a:cxn>
              </a:cxnLst>
              <a:rect l="0" t="0" r="r" b="b"/>
              <a:pathLst>
                <a:path w="93" h="112">
                  <a:moveTo>
                    <a:pt x="22" y="13"/>
                  </a:moveTo>
                  <a:cubicBezTo>
                    <a:pt x="22" y="13"/>
                    <a:pt x="0" y="73"/>
                    <a:pt x="7" y="87"/>
                  </a:cubicBezTo>
                  <a:cubicBezTo>
                    <a:pt x="19" y="107"/>
                    <a:pt x="50" y="112"/>
                    <a:pt x="65" y="104"/>
                  </a:cubicBezTo>
                  <a:cubicBezTo>
                    <a:pt x="77" y="98"/>
                    <a:pt x="90" y="60"/>
                    <a:pt x="91" y="49"/>
                  </a:cubicBezTo>
                  <a:cubicBezTo>
                    <a:pt x="93" y="21"/>
                    <a:pt x="38" y="0"/>
                    <a:pt x="22" y="13"/>
                  </a:cubicBezTo>
                  <a:close/>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ïŝḷíḑé"/>
            <p:cNvSpPr/>
            <p:nvPr/>
          </p:nvSpPr>
          <p:spPr bwMode="auto">
            <a:xfrm>
              <a:off x="8423276" y="2590801"/>
              <a:ext cx="284163" cy="293688"/>
            </a:xfrm>
            <a:custGeom>
              <a:avLst/>
              <a:gdLst>
                <a:gd name="T0" fmla="*/ 89 w 115"/>
                <a:gd name="T1" fmla="*/ 40 h 119"/>
                <a:gd name="T2" fmla="*/ 64 w 115"/>
                <a:gd name="T3" fmla="*/ 13 h 119"/>
                <a:gd name="T4" fmla="*/ 0 w 115"/>
                <a:gd name="T5" fmla="*/ 37 h 119"/>
                <a:gd name="T6" fmla="*/ 57 w 115"/>
                <a:gd name="T7" fmla="*/ 54 h 119"/>
                <a:gd name="T8" fmla="*/ 62 w 115"/>
                <a:gd name="T9" fmla="*/ 84 h 119"/>
                <a:gd name="T10" fmla="*/ 67 w 115"/>
                <a:gd name="T11" fmla="*/ 95 h 119"/>
                <a:gd name="T12" fmla="*/ 75 w 115"/>
                <a:gd name="T13" fmla="*/ 100 h 119"/>
                <a:gd name="T14" fmla="*/ 82 w 115"/>
                <a:gd name="T15" fmla="*/ 119 h 119"/>
                <a:gd name="T16" fmla="*/ 89 w 115"/>
                <a:gd name="T17" fmla="*/ 4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9">
                  <a:moveTo>
                    <a:pt x="89" y="40"/>
                  </a:moveTo>
                  <a:cubicBezTo>
                    <a:pt x="89" y="25"/>
                    <a:pt x="74" y="16"/>
                    <a:pt x="64" y="13"/>
                  </a:cubicBezTo>
                  <a:cubicBezTo>
                    <a:pt x="53" y="9"/>
                    <a:pt x="19" y="0"/>
                    <a:pt x="0" y="37"/>
                  </a:cubicBezTo>
                  <a:cubicBezTo>
                    <a:pt x="15" y="45"/>
                    <a:pt x="38" y="53"/>
                    <a:pt x="57" y="54"/>
                  </a:cubicBezTo>
                  <a:cubicBezTo>
                    <a:pt x="57" y="64"/>
                    <a:pt x="59" y="74"/>
                    <a:pt x="62" y="84"/>
                  </a:cubicBezTo>
                  <a:cubicBezTo>
                    <a:pt x="63" y="87"/>
                    <a:pt x="64" y="93"/>
                    <a:pt x="67" y="95"/>
                  </a:cubicBezTo>
                  <a:cubicBezTo>
                    <a:pt x="71" y="96"/>
                    <a:pt x="74" y="94"/>
                    <a:pt x="75" y="100"/>
                  </a:cubicBezTo>
                  <a:cubicBezTo>
                    <a:pt x="76" y="104"/>
                    <a:pt x="76" y="112"/>
                    <a:pt x="82" y="119"/>
                  </a:cubicBezTo>
                  <a:cubicBezTo>
                    <a:pt x="113" y="101"/>
                    <a:pt x="115" y="46"/>
                    <a:pt x="89" y="40"/>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ïṥḷïḍè"/>
            <p:cNvSpPr/>
            <p:nvPr/>
          </p:nvSpPr>
          <p:spPr bwMode="auto">
            <a:xfrm>
              <a:off x="8456613" y="2865438"/>
              <a:ext cx="134938" cy="58738"/>
            </a:xfrm>
            <a:custGeom>
              <a:avLst/>
              <a:gdLst>
                <a:gd name="T0" fmla="*/ 0 w 55"/>
                <a:gd name="T1" fmla="*/ 21 h 24"/>
                <a:gd name="T2" fmla="*/ 20 w 55"/>
                <a:gd name="T3" fmla="*/ 24 h 24"/>
                <a:gd name="T4" fmla="*/ 37 w 55"/>
                <a:gd name="T5" fmla="*/ 21 h 24"/>
                <a:gd name="T6" fmla="*/ 55 w 55"/>
                <a:gd name="T7" fmla="*/ 1 h 24"/>
                <a:gd name="T8" fmla="*/ 53 w 55"/>
                <a:gd name="T9" fmla="*/ 0 h 24"/>
                <a:gd name="T10" fmla="*/ 53 w 55"/>
                <a:gd name="T11" fmla="*/ 1 h 24"/>
                <a:gd name="T12" fmla="*/ 36 w 55"/>
                <a:gd name="T13" fmla="*/ 19 h 24"/>
                <a:gd name="T14" fmla="*/ 20 w 55"/>
                <a:gd name="T15" fmla="*/ 22 h 24"/>
                <a:gd name="T16" fmla="*/ 6 w 55"/>
                <a:gd name="T17" fmla="*/ 20 h 24"/>
                <a:gd name="T18" fmla="*/ 2 w 55"/>
                <a:gd name="T19" fmla="*/ 19 h 24"/>
                <a:gd name="T20" fmla="*/ 0 w 55"/>
                <a:gd name="T21" fmla="*/ 19 h 24"/>
                <a:gd name="T22" fmla="*/ 0 w 55"/>
                <a:gd name="T2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4">
                  <a:moveTo>
                    <a:pt x="0" y="21"/>
                  </a:moveTo>
                  <a:cubicBezTo>
                    <a:pt x="0" y="21"/>
                    <a:pt x="9" y="24"/>
                    <a:pt x="20" y="24"/>
                  </a:cubicBezTo>
                  <a:cubicBezTo>
                    <a:pt x="25" y="24"/>
                    <a:pt x="31" y="23"/>
                    <a:pt x="37" y="21"/>
                  </a:cubicBezTo>
                  <a:cubicBezTo>
                    <a:pt x="49" y="15"/>
                    <a:pt x="55" y="1"/>
                    <a:pt x="55" y="1"/>
                  </a:cubicBezTo>
                  <a:cubicBezTo>
                    <a:pt x="53" y="0"/>
                    <a:pt x="53" y="0"/>
                    <a:pt x="53" y="0"/>
                  </a:cubicBezTo>
                  <a:cubicBezTo>
                    <a:pt x="53" y="0"/>
                    <a:pt x="53" y="0"/>
                    <a:pt x="53" y="1"/>
                  </a:cubicBezTo>
                  <a:cubicBezTo>
                    <a:pt x="52" y="4"/>
                    <a:pt x="46" y="15"/>
                    <a:pt x="36" y="19"/>
                  </a:cubicBezTo>
                  <a:cubicBezTo>
                    <a:pt x="31" y="21"/>
                    <a:pt x="25" y="22"/>
                    <a:pt x="20" y="22"/>
                  </a:cubicBezTo>
                  <a:cubicBezTo>
                    <a:pt x="14" y="22"/>
                    <a:pt x="9" y="21"/>
                    <a:pt x="6" y="20"/>
                  </a:cubicBezTo>
                  <a:cubicBezTo>
                    <a:pt x="4" y="20"/>
                    <a:pt x="3" y="20"/>
                    <a:pt x="2" y="19"/>
                  </a:cubicBezTo>
                  <a:cubicBezTo>
                    <a:pt x="1" y="19"/>
                    <a:pt x="0" y="19"/>
                    <a:pt x="0" y="19"/>
                  </a:cubicBezTo>
                  <a:cubicBezTo>
                    <a:pt x="0" y="21"/>
                    <a:pt x="0" y="21"/>
                    <a:pt x="0" y="21"/>
                  </a:cubicBezTo>
                  <a:close/>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íšḻíḑè"/>
            <p:cNvSpPr/>
            <p:nvPr/>
          </p:nvSpPr>
          <p:spPr bwMode="auto">
            <a:xfrm>
              <a:off x="8564563" y="2803526"/>
              <a:ext cx="66675" cy="76200"/>
            </a:xfrm>
            <a:custGeom>
              <a:avLst/>
              <a:gdLst>
                <a:gd name="T0" fmla="*/ 5 w 27"/>
                <a:gd name="T1" fmla="*/ 5 h 31"/>
                <a:gd name="T2" fmla="*/ 14 w 27"/>
                <a:gd name="T3" fmla="*/ 1 h 31"/>
                <a:gd name="T4" fmla="*/ 20 w 27"/>
                <a:gd name="T5" fmla="*/ 5 h 31"/>
                <a:gd name="T6" fmla="*/ 4 w 27"/>
                <a:gd name="T7" fmla="*/ 28 h 31"/>
                <a:gd name="T8" fmla="*/ 1 w 27"/>
                <a:gd name="T9" fmla="*/ 21 h 31"/>
              </a:gdLst>
              <a:ahLst/>
              <a:cxnLst>
                <a:cxn ang="0">
                  <a:pos x="T0" y="T1"/>
                </a:cxn>
                <a:cxn ang="0">
                  <a:pos x="T2" y="T3"/>
                </a:cxn>
                <a:cxn ang="0">
                  <a:pos x="T4" y="T5"/>
                </a:cxn>
                <a:cxn ang="0">
                  <a:pos x="T6" y="T7"/>
                </a:cxn>
                <a:cxn ang="0">
                  <a:pos x="T8" y="T9"/>
                </a:cxn>
              </a:cxnLst>
              <a:rect l="0" t="0" r="r" b="b"/>
              <a:pathLst>
                <a:path w="27" h="31">
                  <a:moveTo>
                    <a:pt x="5" y="5"/>
                  </a:moveTo>
                  <a:cubicBezTo>
                    <a:pt x="6" y="3"/>
                    <a:pt x="11" y="0"/>
                    <a:pt x="14" y="1"/>
                  </a:cubicBezTo>
                  <a:cubicBezTo>
                    <a:pt x="16" y="1"/>
                    <a:pt x="18" y="3"/>
                    <a:pt x="20" y="5"/>
                  </a:cubicBezTo>
                  <a:cubicBezTo>
                    <a:pt x="27" y="15"/>
                    <a:pt x="16" y="31"/>
                    <a:pt x="4" y="28"/>
                  </a:cubicBezTo>
                  <a:cubicBezTo>
                    <a:pt x="0" y="27"/>
                    <a:pt x="1" y="21"/>
                    <a:pt x="1" y="21"/>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8" name="iŝḻïḍe"/>
            <p:cNvSpPr/>
            <p:nvPr/>
          </p:nvSpPr>
          <p:spPr bwMode="auto">
            <a:xfrm>
              <a:off x="8445501" y="2768601"/>
              <a:ext cx="33338" cy="61913"/>
            </a:xfrm>
            <a:custGeom>
              <a:avLst/>
              <a:gdLst>
                <a:gd name="T0" fmla="*/ 12 w 13"/>
                <a:gd name="T1" fmla="*/ 0 h 25"/>
                <a:gd name="T2" fmla="*/ 6 w 13"/>
                <a:gd name="T3" fmla="*/ 7 h 25"/>
                <a:gd name="T4" fmla="*/ 2 w 13"/>
                <a:gd name="T5" fmla="*/ 13 h 25"/>
                <a:gd name="T6" fmla="*/ 0 w 13"/>
                <a:gd name="T7" fmla="*/ 18 h 25"/>
                <a:gd name="T8" fmla="*/ 0 w 13"/>
                <a:gd name="T9" fmla="*/ 18 h 25"/>
                <a:gd name="T10" fmla="*/ 0 w 13"/>
                <a:gd name="T11" fmla="*/ 18 h 25"/>
                <a:gd name="T12" fmla="*/ 2 w 13"/>
                <a:gd name="T13" fmla="*/ 21 h 25"/>
                <a:gd name="T14" fmla="*/ 10 w 13"/>
                <a:gd name="T15" fmla="*/ 25 h 25"/>
                <a:gd name="T16" fmla="*/ 10 w 13"/>
                <a:gd name="T17" fmla="*/ 23 h 25"/>
                <a:gd name="T18" fmla="*/ 9 w 13"/>
                <a:gd name="T19" fmla="*/ 23 h 25"/>
                <a:gd name="T20" fmla="*/ 5 w 13"/>
                <a:gd name="T21" fmla="*/ 20 h 25"/>
                <a:gd name="T22" fmla="*/ 3 w 13"/>
                <a:gd name="T23" fmla="*/ 19 h 25"/>
                <a:gd name="T24" fmla="*/ 2 w 13"/>
                <a:gd name="T25" fmla="*/ 18 h 25"/>
                <a:gd name="T26" fmla="*/ 2 w 13"/>
                <a:gd name="T27" fmla="*/ 18 h 25"/>
                <a:gd name="T28" fmla="*/ 2 w 13"/>
                <a:gd name="T29" fmla="*/ 18 h 25"/>
                <a:gd name="T30" fmla="*/ 4 w 13"/>
                <a:gd name="T31" fmla="*/ 14 h 25"/>
                <a:gd name="T32" fmla="*/ 10 w 13"/>
                <a:gd name="T33" fmla="*/ 6 h 25"/>
                <a:gd name="T34" fmla="*/ 13 w 13"/>
                <a:gd name="T35" fmla="*/ 2 h 25"/>
                <a:gd name="T36" fmla="*/ 12 w 13"/>
                <a:gd name="T3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25">
                  <a:moveTo>
                    <a:pt x="12" y="0"/>
                  </a:moveTo>
                  <a:cubicBezTo>
                    <a:pt x="12" y="0"/>
                    <a:pt x="9" y="4"/>
                    <a:pt x="6" y="7"/>
                  </a:cubicBezTo>
                  <a:cubicBezTo>
                    <a:pt x="5" y="9"/>
                    <a:pt x="3" y="11"/>
                    <a:pt x="2" y="13"/>
                  </a:cubicBezTo>
                  <a:cubicBezTo>
                    <a:pt x="1" y="15"/>
                    <a:pt x="1" y="16"/>
                    <a:pt x="0" y="18"/>
                  </a:cubicBezTo>
                  <a:cubicBezTo>
                    <a:pt x="0" y="18"/>
                    <a:pt x="0" y="18"/>
                    <a:pt x="0" y="18"/>
                  </a:cubicBezTo>
                  <a:cubicBezTo>
                    <a:pt x="0" y="18"/>
                    <a:pt x="0" y="18"/>
                    <a:pt x="0" y="18"/>
                  </a:cubicBezTo>
                  <a:cubicBezTo>
                    <a:pt x="0" y="19"/>
                    <a:pt x="1" y="20"/>
                    <a:pt x="2" y="21"/>
                  </a:cubicBezTo>
                  <a:cubicBezTo>
                    <a:pt x="5" y="23"/>
                    <a:pt x="10" y="25"/>
                    <a:pt x="10" y="25"/>
                  </a:cubicBezTo>
                  <a:cubicBezTo>
                    <a:pt x="10" y="23"/>
                    <a:pt x="10" y="23"/>
                    <a:pt x="10" y="23"/>
                  </a:cubicBezTo>
                  <a:cubicBezTo>
                    <a:pt x="10" y="23"/>
                    <a:pt x="10" y="23"/>
                    <a:pt x="9" y="23"/>
                  </a:cubicBezTo>
                  <a:cubicBezTo>
                    <a:pt x="8" y="22"/>
                    <a:pt x="6" y="21"/>
                    <a:pt x="5" y="20"/>
                  </a:cubicBezTo>
                  <a:cubicBezTo>
                    <a:pt x="4" y="20"/>
                    <a:pt x="3" y="20"/>
                    <a:pt x="3" y="19"/>
                  </a:cubicBezTo>
                  <a:cubicBezTo>
                    <a:pt x="3" y="19"/>
                    <a:pt x="2" y="18"/>
                    <a:pt x="2" y="18"/>
                  </a:cubicBezTo>
                  <a:cubicBezTo>
                    <a:pt x="2" y="18"/>
                    <a:pt x="2" y="18"/>
                    <a:pt x="2" y="18"/>
                  </a:cubicBezTo>
                  <a:cubicBezTo>
                    <a:pt x="2" y="18"/>
                    <a:pt x="2" y="18"/>
                    <a:pt x="2" y="18"/>
                  </a:cubicBezTo>
                  <a:cubicBezTo>
                    <a:pt x="2" y="17"/>
                    <a:pt x="3" y="16"/>
                    <a:pt x="4" y="14"/>
                  </a:cubicBezTo>
                  <a:cubicBezTo>
                    <a:pt x="6" y="12"/>
                    <a:pt x="8" y="8"/>
                    <a:pt x="10" y="6"/>
                  </a:cubicBezTo>
                  <a:cubicBezTo>
                    <a:pt x="12" y="3"/>
                    <a:pt x="13" y="2"/>
                    <a:pt x="13" y="2"/>
                  </a:cubicBezTo>
                  <a:cubicBezTo>
                    <a:pt x="12" y="0"/>
                    <a:pt x="12" y="0"/>
                    <a:pt x="12" y="0"/>
                  </a:cubicBezTo>
                  <a:close/>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9" name="îṣḷîḓe"/>
            <p:cNvSpPr/>
            <p:nvPr/>
          </p:nvSpPr>
          <p:spPr bwMode="auto">
            <a:xfrm>
              <a:off x="8515351" y="2781301"/>
              <a:ext cx="12700" cy="17463"/>
            </a:xfrm>
            <a:custGeom>
              <a:avLst/>
              <a:gdLst>
                <a:gd name="T0" fmla="*/ 0 w 5"/>
                <a:gd name="T1" fmla="*/ 3 h 7"/>
                <a:gd name="T2" fmla="*/ 1 w 5"/>
                <a:gd name="T3" fmla="*/ 6 h 7"/>
                <a:gd name="T4" fmla="*/ 4 w 5"/>
                <a:gd name="T5" fmla="*/ 4 h 7"/>
                <a:gd name="T6" fmla="*/ 3 w 5"/>
                <a:gd name="T7" fmla="*/ 1 h 7"/>
                <a:gd name="T8" fmla="*/ 0 w 5"/>
                <a:gd name="T9" fmla="*/ 3 h 7"/>
              </a:gdLst>
              <a:ahLst/>
              <a:cxnLst>
                <a:cxn ang="0">
                  <a:pos x="T0" y="T1"/>
                </a:cxn>
                <a:cxn ang="0">
                  <a:pos x="T2" y="T3"/>
                </a:cxn>
                <a:cxn ang="0">
                  <a:pos x="T4" y="T5"/>
                </a:cxn>
                <a:cxn ang="0">
                  <a:pos x="T6" y="T7"/>
                </a:cxn>
                <a:cxn ang="0">
                  <a:pos x="T8" y="T9"/>
                </a:cxn>
              </a:cxnLst>
              <a:rect l="0" t="0" r="r" b="b"/>
              <a:pathLst>
                <a:path w="5" h="7">
                  <a:moveTo>
                    <a:pt x="0" y="3"/>
                  </a:moveTo>
                  <a:cubicBezTo>
                    <a:pt x="0" y="4"/>
                    <a:pt x="0" y="6"/>
                    <a:pt x="1" y="6"/>
                  </a:cubicBezTo>
                  <a:cubicBezTo>
                    <a:pt x="3" y="7"/>
                    <a:pt x="4" y="6"/>
                    <a:pt x="4" y="4"/>
                  </a:cubicBezTo>
                  <a:cubicBezTo>
                    <a:pt x="5" y="3"/>
                    <a:pt x="4" y="1"/>
                    <a:pt x="3" y="1"/>
                  </a:cubicBezTo>
                  <a:cubicBezTo>
                    <a:pt x="2" y="0"/>
                    <a:pt x="1" y="1"/>
                    <a:pt x="0" y="3"/>
                  </a:cubicBezTo>
                  <a:close/>
                </a:path>
              </a:pathLst>
            </a:custGeom>
            <a:solidFill>
              <a:srgbClr val="011E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îṩľîḋé"/>
            <p:cNvSpPr/>
            <p:nvPr/>
          </p:nvSpPr>
          <p:spPr bwMode="auto">
            <a:xfrm>
              <a:off x="8434388" y="2754313"/>
              <a:ext cx="11113" cy="17463"/>
            </a:xfrm>
            <a:custGeom>
              <a:avLst/>
              <a:gdLst>
                <a:gd name="T0" fmla="*/ 0 w 5"/>
                <a:gd name="T1" fmla="*/ 3 h 7"/>
                <a:gd name="T2" fmla="*/ 2 w 5"/>
                <a:gd name="T3" fmla="*/ 6 h 7"/>
                <a:gd name="T4" fmla="*/ 5 w 5"/>
                <a:gd name="T5" fmla="*/ 4 h 7"/>
                <a:gd name="T6" fmla="*/ 3 w 5"/>
                <a:gd name="T7" fmla="*/ 1 h 7"/>
                <a:gd name="T8" fmla="*/ 0 w 5"/>
                <a:gd name="T9" fmla="*/ 3 h 7"/>
              </a:gdLst>
              <a:ahLst/>
              <a:cxnLst>
                <a:cxn ang="0">
                  <a:pos x="T0" y="T1"/>
                </a:cxn>
                <a:cxn ang="0">
                  <a:pos x="T2" y="T3"/>
                </a:cxn>
                <a:cxn ang="0">
                  <a:pos x="T4" y="T5"/>
                </a:cxn>
                <a:cxn ang="0">
                  <a:pos x="T6" y="T7"/>
                </a:cxn>
                <a:cxn ang="0">
                  <a:pos x="T8" y="T9"/>
                </a:cxn>
              </a:cxnLst>
              <a:rect l="0" t="0" r="r" b="b"/>
              <a:pathLst>
                <a:path w="5" h="7">
                  <a:moveTo>
                    <a:pt x="0" y="3"/>
                  </a:moveTo>
                  <a:cubicBezTo>
                    <a:pt x="0" y="4"/>
                    <a:pt x="0" y="6"/>
                    <a:pt x="2" y="6"/>
                  </a:cubicBezTo>
                  <a:cubicBezTo>
                    <a:pt x="3" y="7"/>
                    <a:pt x="4" y="6"/>
                    <a:pt x="5" y="4"/>
                  </a:cubicBezTo>
                  <a:cubicBezTo>
                    <a:pt x="5" y="3"/>
                    <a:pt x="5" y="1"/>
                    <a:pt x="3" y="1"/>
                  </a:cubicBezTo>
                  <a:cubicBezTo>
                    <a:pt x="2" y="0"/>
                    <a:pt x="1" y="1"/>
                    <a:pt x="0" y="3"/>
                  </a:cubicBezTo>
                  <a:close/>
                </a:path>
              </a:pathLst>
            </a:custGeom>
            <a:solidFill>
              <a:srgbClr val="011E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1" name="iSļíḓé"/>
            <p:cNvSpPr/>
            <p:nvPr/>
          </p:nvSpPr>
          <p:spPr bwMode="auto">
            <a:xfrm>
              <a:off x="8440738" y="2849563"/>
              <a:ext cx="53975" cy="49213"/>
            </a:xfrm>
            <a:custGeom>
              <a:avLst/>
              <a:gdLst>
                <a:gd name="T0" fmla="*/ 22 w 22"/>
                <a:gd name="T1" fmla="*/ 4 h 20"/>
                <a:gd name="T2" fmla="*/ 2 w 22"/>
                <a:gd name="T3" fmla="*/ 0 h 20"/>
                <a:gd name="T4" fmla="*/ 9 w 22"/>
                <a:gd name="T5" fmla="*/ 17 h 20"/>
                <a:gd name="T6" fmla="*/ 22 w 22"/>
                <a:gd name="T7" fmla="*/ 4 h 20"/>
              </a:gdLst>
              <a:ahLst/>
              <a:cxnLst>
                <a:cxn ang="0">
                  <a:pos x="T0" y="T1"/>
                </a:cxn>
                <a:cxn ang="0">
                  <a:pos x="T2" y="T3"/>
                </a:cxn>
                <a:cxn ang="0">
                  <a:pos x="T4" y="T5"/>
                </a:cxn>
                <a:cxn ang="0">
                  <a:pos x="T6" y="T7"/>
                </a:cxn>
              </a:cxnLst>
              <a:rect l="0" t="0" r="r" b="b"/>
              <a:pathLst>
                <a:path w="22" h="20">
                  <a:moveTo>
                    <a:pt x="22" y="4"/>
                  </a:moveTo>
                  <a:cubicBezTo>
                    <a:pt x="2" y="0"/>
                    <a:pt x="2" y="0"/>
                    <a:pt x="2" y="0"/>
                  </a:cubicBezTo>
                  <a:cubicBezTo>
                    <a:pt x="2" y="0"/>
                    <a:pt x="0" y="15"/>
                    <a:pt x="9" y="17"/>
                  </a:cubicBezTo>
                  <a:cubicBezTo>
                    <a:pt x="21" y="20"/>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2" name="îṧḷïḍê"/>
            <p:cNvSpPr/>
            <p:nvPr/>
          </p:nvSpPr>
          <p:spPr bwMode="auto">
            <a:xfrm>
              <a:off x="8510588" y="2751138"/>
              <a:ext cx="44450" cy="15875"/>
            </a:xfrm>
            <a:custGeom>
              <a:avLst/>
              <a:gdLst>
                <a:gd name="T0" fmla="*/ 18 w 18"/>
                <a:gd name="T1" fmla="*/ 5 h 6"/>
                <a:gd name="T2" fmla="*/ 17 w 18"/>
                <a:gd name="T3" fmla="*/ 2 h 6"/>
                <a:gd name="T4" fmla="*/ 17 w 18"/>
                <a:gd name="T5" fmla="*/ 2 h 6"/>
                <a:gd name="T6" fmla="*/ 16 w 18"/>
                <a:gd name="T7" fmla="*/ 1 h 6"/>
                <a:gd name="T8" fmla="*/ 7 w 18"/>
                <a:gd name="T9" fmla="*/ 0 h 6"/>
                <a:gd name="T10" fmla="*/ 2 w 18"/>
                <a:gd name="T11" fmla="*/ 0 h 6"/>
                <a:gd name="T12" fmla="*/ 1 w 18"/>
                <a:gd name="T13" fmla="*/ 3 h 6"/>
                <a:gd name="T14" fmla="*/ 1 w 18"/>
                <a:gd name="T15" fmla="*/ 3 h 6"/>
                <a:gd name="T16" fmla="*/ 2 w 18"/>
                <a:gd name="T17" fmla="*/ 3 h 6"/>
                <a:gd name="T18" fmla="*/ 17 w 18"/>
                <a:gd name="T19" fmla="*/ 6 h 6"/>
                <a:gd name="T20" fmla="*/ 18 w 18"/>
                <a:gd name="T21" fmla="*/ 6 h 6"/>
                <a:gd name="T22" fmla="*/ 18 w 18"/>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
                  <a:moveTo>
                    <a:pt x="18" y="5"/>
                  </a:moveTo>
                  <a:cubicBezTo>
                    <a:pt x="18" y="4"/>
                    <a:pt x="17" y="3"/>
                    <a:pt x="17" y="2"/>
                  </a:cubicBezTo>
                  <a:cubicBezTo>
                    <a:pt x="17" y="2"/>
                    <a:pt x="17" y="2"/>
                    <a:pt x="17" y="2"/>
                  </a:cubicBezTo>
                  <a:cubicBezTo>
                    <a:pt x="16" y="1"/>
                    <a:pt x="16" y="1"/>
                    <a:pt x="16" y="1"/>
                  </a:cubicBezTo>
                  <a:cubicBezTo>
                    <a:pt x="13" y="0"/>
                    <a:pt x="10" y="0"/>
                    <a:pt x="7" y="0"/>
                  </a:cubicBezTo>
                  <a:cubicBezTo>
                    <a:pt x="5" y="0"/>
                    <a:pt x="4" y="0"/>
                    <a:pt x="2" y="0"/>
                  </a:cubicBezTo>
                  <a:cubicBezTo>
                    <a:pt x="0" y="1"/>
                    <a:pt x="1" y="1"/>
                    <a:pt x="1" y="3"/>
                  </a:cubicBezTo>
                  <a:cubicBezTo>
                    <a:pt x="1" y="3"/>
                    <a:pt x="1" y="3"/>
                    <a:pt x="1" y="3"/>
                  </a:cubicBezTo>
                  <a:cubicBezTo>
                    <a:pt x="2" y="3"/>
                    <a:pt x="2" y="3"/>
                    <a:pt x="2" y="3"/>
                  </a:cubicBezTo>
                  <a:cubicBezTo>
                    <a:pt x="7" y="3"/>
                    <a:pt x="12" y="4"/>
                    <a:pt x="17" y="6"/>
                  </a:cubicBezTo>
                  <a:cubicBezTo>
                    <a:pt x="18" y="6"/>
                    <a:pt x="18" y="6"/>
                    <a:pt x="18" y="6"/>
                  </a:cubicBezTo>
                  <a:lnTo>
                    <a:pt x="18" y="5"/>
                  </a:lnTo>
                  <a:close/>
                </a:path>
              </a:pathLst>
            </a:custGeom>
            <a:solidFill>
              <a:srgbClr val="011E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3" name="iślïḋé"/>
            <p:cNvSpPr/>
            <p:nvPr/>
          </p:nvSpPr>
          <p:spPr bwMode="auto">
            <a:xfrm>
              <a:off x="8434388" y="2727326"/>
              <a:ext cx="36513" cy="19050"/>
            </a:xfrm>
            <a:custGeom>
              <a:avLst/>
              <a:gdLst>
                <a:gd name="T0" fmla="*/ 1 w 15"/>
                <a:gd name="T1" fmla="*/ 2 h 8"/>
                <a:gd name="T2" fmla="*/ 2 w 15"/>
                <a:gd name="T3" fmla="*/ 0 h 8"/>
                <a:gd name="T4" fmla="*/ 3 w 15"/>
                <a:gd name="T5" fmla="*/ 0 h 8"/>
                <a:gd name="T6" fmla="*/ 4 w 15"/>
                <a:gd name="T7" fmla="*/ 0 h 8"/>
                <a:gd name="T8" fmla="*/ 11 w 15"/>
                <a:gd name="T9" fmla="*/ 3 h 8"/>
                <a:gd name="T10" fmla="*/ 14 w 15"/>
                <a:gd name="T11" fmla="*/ 5 h 8"/>
                <a:gd name="T12" fmla="*/ 13 w 15"/>
                <a:gd name="T13" fmla="*/ 8 h 8"/>
                <a:gd name="T14" fmla="*/ 13 w 15"/>
                <a:gd name="T15" fmla="*/ 8 h 8"/>
                <a:gd name="T16" fmla="*/ 12 w 15"/>
                <a:gd name="T17" fmla="*/ 8 h 8"/>
                <a:gd name="T18" fmla="*/ 1 w 15"/>
                <a:gd name="T19" fmla="*/ 3 h 8"/>
                <a:gd name="T20" fmla="*/ 0 w 15"/>
                <a:gd name="T21" fmla="*/ 2 h 8"/>
                <a:gd name="T22" fmla="*/ 1 w 15"/>
                <a:gd name="T2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8">
                  <a:moveTo>
                    <a:pt x="1" y="2"/>
                  </a:moveTo>
                  <a:cubicBezTo>
                    <a:pt x="1" y="1"/>
                    <a:pt x="2" y="1"/>
                    <a:pt x="2" y="0"/>
                  </a:cubicBezTo>
                  <a:cubicBezTo>
                    <a:pt x="3" y="0"/>
                    <a:pt x="3" y="0"/>
                    <a:pt x="3" y="0"/>
                  </a:cubicBezTo>
                  <a:cubicBezTo>
                    <a:pt x="4" y="0"/>
                    <a:pt x="4" y="0"/>
                    <a:pt x="4" y="0"/>
                  </a:cubicBezTo>
                  <a:cubicBezTo>
                    <a:pt x="6" y="0"/>
                    <a:pt x="9" y="1"/>
                    <a:pt x="11" y="3"/>
                  </a:cubicBezTo>
                  <a:cubicBezTo>
                    <a:pt x="12" y="3"/>
                    <a:pt x="13" y="4"/>
                    <a:pt x="14" y="5"/>
                  </a:cubicBezTo>
                  <a:cubicBezTo>
                    <a:pt x="15" y="6"/>
                    <a:pt x="14" y="6"/>
                    <a:pt x="13" y="8"/>
                  </a:cubicBezTo>
                  <a:cubicBezTo>
                    <a:pt x="13" y="8"/>
                    <a:pt x="13" y="8"/>
                    <a:pt x="13" y="8"/>
                  </a:cubicBezTo>
                  <a:cubicBezTo>
                    <a:pt x="12" y="8"/>
                    <a:pt x="12" y="8"/>
                    <a:pt x="12" y="8"/>
                  </a:cubicBezTo>
                  <a:cubicBezTo>
                    <a:pt x="9" y="5"/>
                    <a:pt x="5" y="3"/>
                    <a:pt x="1" y="3"/>
                  </a:cubicBezTo>
                  <a:cubicBezTo>
                    <a:pt x="0" y="2"/>
                    <a:pt x="0" y="2"/>
                    <a:pt x="0" y="2"/>
                  </a:cubicBezTo>
                  <a:lnTo>
                    <a:pt x="1" y="2"/>
                  </a:lnTo>
                  <a:close/>
                </a:path>
              </a:pathLst>
            </a:custGeom>
            <a:solidFill>
              <a:srgbClr val="011E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íSlíďê"/>
            <p:cNvSpPr/>
            <p:nvPr/>
          </p:nvSpPr>
          <p:spPr bwMode="auto">
            <a:xfrm>
              <a:off x="7370763" y="2700338"/>
              <a:ext cx="896938" cy="1236663"/>
            </a:xfrm>
            <a:custGeom>
              <a:avLst/>
              <a:gdLst>
                <a:gd name="T0" fmla="*/ 289 w 364"/>
                <a:gd name="T1" fmla="*/ 107 h 502"/>
                <a:gd name="T2" fmla="*/ 266 w 364"/>
                <a:gd name="T3" fmla="*/ 0 h 502"/>
                <a:gd name="T4" fmla="*/ 0 w 364"/>
                <a:gd name="T5" fmla="*/ 59 h 502"/>
                <a:gd name="T6" fmla="*/ 24 w 364"/>
                <a:gd name="T7" fmla="*/ 166 h 502"/>
                <a:gd name="T8" fmla="*/ 139 w 364"/>
                <a:gd name="T9" fmla="*/ 250 h 502"/>
                <a:gd name="T10" fmla="*/ 151 w 364"/>
                <a:gd name="T11" fmla="*/ 258 h 502"/>
                <a:gd name="T12" fmla="*/ 144 w 364"/>
                <a:gd name="T13" fmla="*/ 271 h 502"/>
                <a:gd name="T14" fmla="*/ 75 w 364"/>
                <a:gd name="T15" fmla="*/ 396 h 502"/>
                <a:gd name="T16" fmla="*/ 98 w 364"/>
                <a:gd name="T17" fmla="*/ 502 h 502"/>
                <a:gd name="T18" fmla="*/ 364 w 364"/>
                <a:gd name="T19" fmla="*/ 443 h 502"/>
                <a:gd name="T20" fmla="*/ 340 w 364"/>
                <a:gd name="T21" fmla="*/ 337 h 502"/>
                <a:gd name="T22" fmla="*/ 225 w 364"/>
                <a:gd name="T23" fmla="*/ 253 h 502"/>
                <a:gd name="T24" fmla="*/ 213 w 364"/>
                <a:gd name="T25" fmla="*/ 244 h 502"/>
                <a:gd name="T26" fmla="*/ 220 w 364"/>
                <a:gd name="T27" fmla="*/ 232 h 502"/>
                <a:gd name="T28" fmla="*/ 289 w 364"/>
                <a:gd name="T29" fmla="*/ 107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502">
                  <a:moveTo>
                    <a:pt x="289" y="107"/>
                  </a:moveTo>
                  <a:cubicBezTo>
                    <a:pt x="266" y="0"/>
                    <a:pt x="266" y="0"/>
                    <a:pt x="266" y="0"/>
                  </a:cubicBezTo>
                  <a:cubicBezTo>
                    <a:pt x="0" y="59"/>
                    <a:pt x="0" y="59"/>
                    <a:pt x="0" y="59"/>
                  </a:cubicBezTo>
                  <a:cubicBezTo>
                    <a:pt x="24" y="166"/>
                    <a:pt x="24" y="166"/>
                    <a:pt x="24" y="166"/>
                  </a:cubicBezTo>
                  <a:cubicBezTo>
                    <a:pt x="35" y="215"/>
                    <a:pt x="83" y="248"/>
                    <a:pt x="139" y="250"/>
                  </a:cubicBezTo>
                  <a:cubicBezTo>
                    <a:pt x="145" y="250"/>
                    <a:pt x="150" y="253"/>
                    <a:pt x="151" y="258"/>
                  </a:cubicBezTo>
                  <a:cubicBezTo>
                    <a:pt x="152" y="263"/>
                    <a:pt x="149" y="268"/>
                    <a:pt x="144" y="271"/>
                  </a:cubicBezTo>
                  <a:cubicBezTo>
                    <a:pt x="94" y="296"/>
                    <a:pt x="64" y="346"/>
                    <a:pt x="75" y="396"/>
                  </a:cubicBezTo>
                  <a:cubicBezTo>
                    <a:pt x="98" y="502"/>
                    <a:pt x="98" y="502"/>
                    <a:pt x="98" y="502"/>
                  </a:cubicBezTo>
                  <a:cubicBezTo>
                    <a:pt x="364" y="443"/>
                    <a:pt x="364" y="443"/>
                    <a:pt x="364" y="443"/>
                  </a:cubicBezTo>
                  <a:cubicBezTo>
                    <a:pt x="340" y="337"/>
                    <a:pt x="340" y="337"/>
                    <a:pt x="340" y="337"/>
                  </a:cubicBezTo>
                  <a:cubicBezTo>
                    <a:pt x="329" y="287"/>
                    <a:pt x="281" y="254"/>
                    <a:pt x="225" y="253"/>
                  </a:cubicBezTo>
                  <a:cubicBezTo>
                    <a:pt x="219" y="253"/>
                    <a:pt x="214" y="249"/>
                    <a:pt x="213" y="244"/>
                  </a:cubicBezTo>
                  <a:cubicBezTo>
                    <a:pt x="212" y="239"/>
                    <a:pt x="215" y="234"/>
                    <a:pt x="220" y="232"/>
                  </a:cubicBezTo>
                  <a:cubicBezTo>
                    <a:pt x="271" y="206"/>
                    <a:pt x="300" y="156"/>
                    <a:pt x="289" y="107"/>
                  </a:cubicBezTo>
                  <a:close/>
                </a:path>
              </a:pathLst>
            </a:custGeom>
            <a:solidFill>
              <a:srgbClr val="CDEE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ïśḷîḍê"/>
            <p:cNvSpPr/>
            <p:nvPr/>
          </p:nvSpPr>
          <p:spPr bwMode="auto">
            <a:xfrm>
              <a:off x="7323138" y="2633663"/>
              <a:ext cx="733425" cy="201613"/>
            </a:xfrm>
            <a:custGeom>
              <a:avLst/>
              <a:gdLst>
                <a:gd name="T0" fmla="*/ 462 w 462"/>
                <a:gd name="T1" fmla="*/ 25 h 127"/>
                <a:gd name="T2" fmla="*/ 5 w 462"/>
                <a:gd name="T3" fmla="*/ 127 h 127"/>
                <a:gd name="T4" fmla="*/ 0 w 462"/>
                <a:gd name="T5" fmla="*/ 101 h 127"/>
                <a:gd name="T6" fmla="*/ 456 w 462"/>
                <a:gd name="T7" fmla="*/ 0 h 127"/>
                <a:gd name="T8" fmla="*/ 462 w 462"/>
                <a:gd name="T9" fmla="*/ 25 h 127"/>
              </a:gdLst>
              <a:ahLst/>
              <a:cxnLst>
                <a:cxn ang="0">
                  <a:pos x="T0" y="T1"/>
                </a:cxn>
                <a:cxn ang="0">
                  <a:pos x="T2" y="T3"/>
                </a:cxn>
                <a:cxn ang="0">
                  <a:pos x="T4" y="T5"/>
                </a:cxn>
                <a:cxn ang="0">
                  <a:pos x="T6" y="T7"/>
                </a:cxn>
                <a:cxn ang="0">
                  <a:pos x="T8" y="T9"/>
                </a:cxn>
              </a:cxnLst>
              <a:rect l="0" t="0" r="r" b="b"/>
              <a:pathLst>
                <a:path w="462" h="127">
                  <a:moveTo>
                    <a:pt x="462" y="25"/>
                  </a:moveTo>
                  <a:lnTo>
                    <a:pt x="5" y="127"/>
                  </a:lnTo>
                  <a:lnTo>
                    <a:pt x="0" y="101"/>
                  </a:lnTo>
                  <a:lnTo>
                    <a:pt x="456" y="0"/>
                  </a:lnTo>
                  <a:lnTo>
                    <a:pt x="462" y="25"/>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ïšļídé"/>
            <p:cNvSpPr/>
            <p:nvPr/>
          </p:nvSpPr>
          <p:spPr bwMode="auto">
            <a:xfrm>
              <a:off x="7353301" y="2678113"/>
              <a:ext cx="685800" cy="171450"/>
            </a:xfrm>
            <a:custGeom>
              <a:avLst/>
              <a:gdLst>
                <a:gd name="T0" fmla="*/ 432 w 432"/>
                <a:gd name="T1" fmla="*/ 12 h 108"/>
                <a:gd name="T2" fmla="*/ 3 w 432"/>
                <a:gd name="T3" fmla="*/ 108 h 108"/>
                <a:gd name="T4" fmla="*/ 0 w 432"/>
                <a:gd name="T5" fmla="*/ 96 h 108"/>
                <a:gd name="T6" fmla="*/ 430 w 432"/>
                <a:gd name="T7" fmla="*/ 0 h 108"/>
                <a:gd name="T8" fmla="*/ 432 w 432"/>
                <a:gd name="T9" fmla="*/ 12 h 108"/>
              </a:gdLst>
              <a:ahLst/>
              <a:cxnLst>
                <a:cxn ang="0">
                  <a:pos x="T0" y="T1"/>
                </a:cxn>
                <a:cxn ang="0">
                  <a:pos x="T2" y="T3"/>
                </a:cxn>
                <a:cxn ang="0">
                  <a:pos x="T4" y="T5"/>
                </a:cxn>
                <a:cxn ang="0">
                  <a:pos x="T6" y="T7"/>
                </a:cxn>
                <a:cxn ang="0">
                  <a:pos x="T8" y="T9"/>
                </a:cxn>
              </a:cxnLst>
              <a:rect l="0" t="0" r="r" b="b"/>
              <a:pathLst>
                <a:path w="432" h="108">
                  <a:moveTo>
                    <a:pt x="432" y="12"/>
                  </a:moveTo>
                  <a:lnTo>
                    <a:pt x="3" y="108"/>
                  </a:lnTo>
                  <a:lnTo>
                    <a:pt x="0" y="96"/>
                  </a:lnTo>
                  <a:lnTo>
                    <a:pt x="430" y="0"/>
                  </a:lnTo>
                  <a:lnTo>
                    <a:pt x="432" y="12"/>
                  </a:lnTo>
                  <a:close/>
                </a:path>
              </a:pathLst>
            </a:custGeom>
            <a:solidFill>
              <a:srgbClr val="95E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ïŝḻíḍé"/>
            <p:cNvSpPr/>
            <p:nvPr/>
          </p:nvSpPr>
          <p:spPr bwMode="auto">
            <a:xfrm>
              <a:off x="7581901" y="3803651"/>
              <a:ext cx="733425" cy="200025"/>
            </a:xfrm>
            <a:custGeom>
              <a:avLst/>
              <a:gdLst>
                <a:gd name="T0" fmla="*/ 0 w 462"/>
                <a:gd name="T1" fmla="*/ 101 h 126"/>
                <a:gd name="T2" fmla="*/ 457 w 462"/>
                <a:gd name="T3" fmla="*/ 0 h 126"/>
                <a:gd name="T4" fmla="*/ 462 w 462"/>
                <a:gd name="T5" fmla="*/ 25 h 126"/>
                <a:gd name="T6" fmla="*/ 7 w 462"/>
                <a:gd name="T7" fmla="*/ 126 h 126"/>
                <a:gd name="T8" fmla="*/ 0 w 462"/>
                <a:gd name="T9" fmla="*/ 101 h 126"/>
              </a:gdLst>
              <a:ahLst/>
              <a:cxnLst>
                <a:cxn ang="0">
                  <a:pos x="T0" y="T1"/>
                </a:cxn>
                <a:cxn ang="0">
                  <a:pos x="T2" y="T3"/>
                </a:cxn>
                <a:cxn ang="0">
                  <a:pos x="T4" y="T5"/>
                </a:cxn>
                <a:cxn ang="0">
                  <a:pos x="T6" y="T7"/>
                </a:cxn>
                <a:cxn ang="0">
                  <a:pos x="T8" y="T9"/>
                </a:cxn>
              </a:cxnLst>
              <a:rect l="0" t="0" r="r" b="b"/>
              <a:pathLst>
                <a:path w="462" h="126">
                  <a:moveTo>
                    <a:pt x="0" y="101"/>
                  </a:moveTo>
                  <a:lnTo>
                    <a:pt x="457" y="0"/>
                  </a:lnTo>
                  <a:lnTo>
                    <a:pt x="462" y="25"/>
                  </a:lnTo>
                  <a:lnTo>
                    <a:pt x="7" y="126"/>
                  </a:lnTo>
                  <a:lnTo>
                    <a:pt x="0" y="101"/>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ŝlïḍé"/>
            <p:cNvSpPr/>
            <p:nvPr/>
          </p:nvSpPr>
          <p:spPr bwMode="auto">
            <a:xfrm>
              <a:off x="7599363" y="3789363"/>
              <a:ext cx="685800" cy="169863"/>
            </a:xfrm>
            <a:custGeom>
              <a:avLst/>
              <a:gdLst>
                <a:gd name="T0" fmla="*/ 0 w 432"/>
                <a:gd name="T1" fmla="*/ 94 h 107"/>
                <a:gd name="T2" fmla="*/ 431 w 432"/>
                <a:gd name="T3" fmla="*/ 0 h 107"/>
                <a:gd name="T4" fmla="*/ 432 w 432"/>
                <a:gd name="T5" fmla="*/ 12 h 107"/>
                <a:gd name="T6" fmla="*/ 3 w 432"/>
                <a:gd name="T7" fmla="*/ 107 h 107"/>
                <a:gd name="T8" fmla="*/ 0 w 432"/>
                <a:gd name="T9" fmla="*/ 94 h 107"/>
              </a:gdLst>
              <a:ahLst/>
              <a:cxnLst>
                <a:cxn ang="0">
                  <a:pos x="T0" y="T1"/>
                </a:cxn>
                <a:cxn ang="0">
                  <a:pos x="T2" y="T3"/>
                </a:cxn>
                <a:cxn ang="0">
                  <a:pos x="T4" y="T5"/>
                </a:cxn>
                <a:cxn ang="0">
                  <a:pos x="T6" y="T7"/>
                </a:cxn>
                <a:cxn ang="0">
                  <a:pos x="T8" y="T9"/>
                </a:cxn>
              </a:cxnLst>
              <a:rect l="0" t="0" r="r" b="b"/>
              <a:pathLst>
                <a:path w="432" h="107">
                  <a:moveTo>
                    <a:pt x="0" y="94"/>
                  </a:moveTo>
                  <a:lnTo>
                    <a:pt x="431" y="0"/>
                  </a:lnTo>
                  <a:lnTo>
                    <a:pt x="432" y="12"/>
                  </a:lnTo>
                  <a:lnTo>
                    <a:pt x="3" y="107"/>
                  </a:lnTo>
                  <a:lnTo>
                    <a:pt x="0" y="94"/>
                  </a:lnTo>
                  <a:close/>
                </a:path>
              </a:pathLst>
            </a:custGeom>
            <a:solidFill>
              <a:srgbClr val="95E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ïŝ1ïḋe"/>
            <p:cNvSpPr/>
            <p:nvPr/>
          </p:nvSpPr>
          <p:spPr bwMode="auto">
            <a:xfrm>
              <a:off x="7469188" y="2892426"/>
              <a:ext cx="730250" cy="984250"/>
            </a:xfrm>
            <a:custGeom>
              <a:avLst/>
              <a:gdLst>
                <a:gd name="T0" fmla="*/ 227 w 296"/>
                <a:gd name="T1" fmla="*/ 37 h 400"/>
                <a:gd name="T2" fmla="*/ 218 w 296"/>
                <a:gd name="T3" fmla="*/ 0 h 400"/>
                <a:gd name="T4" fmla="*/ 0 w 296"/>
                <a:gd name="T5" fmla="*/ 49 h 400"/>
                <a:gd name="T6" fmla="*/ 8 w 296"/>
                <a:gd name="T7" fmla="*/ 86 h 400"/>
                <a:gd name="T8" fmla="*/ 104 w 296"/>
                <a:gd name="T9" fmla="*/ 152 h 400"/>
                <a:gd name="T10" fmla="*/ 134 w 296"/>
                <a:gd name="T11" fmla="*/ 174 h 400"/>
                <a:gd name="T12" fmla="*/ 155 w 296"/>
                <a:gd name="T13" fmla="*/ 268 h 400"/>
                <a:gd name="T14" fmla="*/ 141 w 296"/>
                <a:gd name="T15" fmla="*/ 298 h 400"/>
                <a:gd name="T16" fmla="*/ 80 w 296"/>
                <a:gd name="T17" fmla="*/ 338 h 400"/>
                <a:gd name="T18" fmla="*/ 69 w 296"/>
                <a:gd name="T19" fmla="*/ 361 h 400"/>
                <a:gd name="T20" fmla="*/ 78 w 296"/>
                <a:gd name="T21" fmla="*/ 400 h 400"/>
                <a:gd name="T22" fmla="*/ 296 w 296"/>
                <a:gd name="T23" fmla="*/ 351 h 400"/>
                <a:gd name="T24" fmla="*/ 288 w 296"/>
                <a:gd name="T25" fmla="*/ 312 h 400"/>
                <a:gd name="T26" fmla="*/ 268 w 296"/>
                <a:gd name="T27" fmla="*/ 296 h 400"/>
                <a:gd name="T28" fmla="*/ 196 w 296"/>
                <a:gd name="T29" fmla="*/ 286 h 400"/>
                <a:gd name="T30" fmla="*/ 170 w 296"/>
                <a:gd name="T31" fmla="*/ 265 h 400"/>
                <a:gd name="T32" fmla="*/ 149 w 296"/>
                <a:gd name="T33" fmla="*/ 171 h 400"/>
                <a:gd name="T34" fmla="*/ 167 w 296"/>
                <a:gd name="T35" fmla="*/ 138 h 400"/>
                <a:gd name="T36" fmla="*/ 227 w 296"/>
                <a:gd name="T37" fmla="*/ 3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6" h="400">
                  <a:moveTo>
                    <a:pt x="227" y="37"/>
                  </a:moveTo>
                  <a:cubicBezTo>
                    <a:pt x="218" y="0"/>
                    <a:pt x="218" y="0"/>
                    <a:pt x="218" y="0"/>
                  </a:cubicBezTo>
                  <a:cubicBezTo>
                    <a:pt x="0" y="49"/>
                    <a:pt x="0" y="49"/>
                    <a:pt x="0" y="49"/>
                  </a:cubicBezTo>
                  <a:cubicBezTo>
                    <a:pt x="8" y="86"/>
                    <a:pt x="8" y="86"/>
                    <a:pt x="8" y="86"/>
                  </a:cubicBezTo>
                  <a:cubicBezTo>
                    <a:pt x="17" y="125"/>
                    <a:pt x="57" y="151"/>
                    <a:pt x="104" y="152"/>
                  </a:cubicBezTo>
                  <a:cubicBezTo>
                    <a:pt x="119" y="152"/>
                    <a:pt x="132" y="161"/>
                    <a:pt x="134" y="174"/>
                  </a:cubicBezTo>
                  <a:cubicBezTo>
                    <a:pt x="155" y="268"/>
                    <a:pt x="155" y="268"/>
                    <a:pt x="155" y="268"/>
                  </a:cubicBezTo>
                  <a:cubicBezTo>
                    <a:pt x="158" y="280"/>
                    <a:pt x="152" y="291"/>
                    <a:pt x="141" y="298"/>
                  </a:cubicBezTo>
                  <a:cubicBezTo>
                    <a:pt x="80" y="338"/>
                    <a:pt x="80" y="338"/>
                    <a:pt x="80" y="338"/>
                  </a:cubicBezTo>
                  <a:cubicBezTo>
                    <a:pt x="71" y="343"/>
                    <a:pt x="67" y="353"/>
                    <a:pt x="69" y="361"/>
                  </a:cubicBezTo>
                  <a:cubicBezTo>
                    <a:pt x="78" y="400"/>
                    <a:pt x="78" y="400"/>
                    <a:pt x="78" y="400"/>
                  </a:cubicBezTo>
                  <a:cubicBezTo>
                    <a:pt x="296" y="351"/>
                    <a:pt x="296" y="351"/>
                    <a:pt x="296" y="351"/>
                  </a:cubicBezTo>
                  <a:cubicBezTo>
                    <a:pt x="288" y="312"/>
                    <a:pt x="288" y="312"/>
                    <a:pt x="288" y="312"/>
                  </a:cubicBezTo>
                  <a:cubicBezTo>
                    <a:pt x="286" y="304"/>
                    <a:pt x="278" y="298"/>
                    <a:pt x="268" y="296"/>
                  </a:cubicBezTo>
                  <a:cubicBezTo>
                    <a:pt x="196" y="286"/>
                    <a:pt x="196" y="286"/>
                    <a:pt x="196" y="286"/>
                  </a:cubicBezTo>
                  <a:cubicBezTo>
                    <a:pt x="183" y="285"/>
                    <a:pt x="173" y="276"/>
                    <a:pt x="170" y="265"/>
                  </a:cubicBezTo>
                  <a:cubicBezTo>
                    <a:pt x="149" y="171"/>
                    <a:pt x="149" y="171"/>
                    <a:pt x="149" y="171"/>
                  </a:cubicBezTo>
                  <a:cubicBezTo>
                    <a:pt x="147" y="158"/>
                    <a:pt x="154" y="144"/>
                    <a:pt x="167" y="138"/>
                  </a:cubicBezTo>
                  <a:cubicBezTo>
                    <a:pt x="210" y="117"/>
                    <a:pt x="235" y="76"/>
                    <a:pt x="227" y="37"/>
                  </a:cubicBezTo>
                  <a:close/>
                </a:path>
              </a:pathLst>
            </a:custGeom>
            <a:solidFill>
              <a:srgbClr val="FFAA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íṧlîḑè"/>
            <p:cNvSpPr/>
            <p:nvPr/>
          </p:nvSpPr>
          <p:spPr bwMode="auto">
            <a:xfrm>
              <a:off x="7931151" y="2778126"/>
              <a:ext cx="60325" cy="196850"/>
            </a:xfrm>
            <a:custGeom>
              <a:avLst/>
              <a:gdLst>
                <a:gd name="T0" fmla="*/ 25 w 25"/>
                <a:gd name="T1" fmla="*/ 75 h 80"/>
                <a:gd name="T2" fmla="*/ 9 w 25"/>
                <a:gd name="T3" fmla="*/ 4 h 80"/>
                <a:gd name="T4" fmla="*/ 4 w 25"/>
                <a:gd name="T5" fmla="*/ 1 h 80"/>
                <a:gd name="T6" fmla="*/ 1 w 25"/>
                <a:gd name="T7" fmla="*/ 5 h 80"/>
                <a:gd name="T8" fmla="*/ 17 w 25"/>
                <a:gd name="T9" fmla="*/ 76 h 80"/>
                <a:gd name="T10" fmla="*/ 22 w 25"/>
                <a:gd name="T11" fmla="*/ 79 h 80"/>
                <a:gd name="T12" fmla="*/ 25 w 25"/>
                <a:gd name="T13" fmla="*/ 75 h 80"/>
              </a:gdLst>
              <a:ahLst/>
              <a:cxnLst>
                <a:cxn ang="0">
                  <a:pos x="T0" y="T1"/>
                </a:cxn>
                <a:cxn ang="0">
                  <a:pos x="T2" y="T3"/>
                </a:cxn>
                <a:cxn ang="0">
                  <a:pos x="T4" y="T5"/>
                </a:cxn>
                <a:cxn ang="0">
                  <a:pos x="T6" y="T7"/>
                </a:cxn>
                <a:cxn ang="0">
                  <a:pos x="T8" y="T9"/>
                </a:cxn>
                <a:cxn ang="0">
                  <a:pos x="T10" y="T11"/>
                </a:cxn>
                <a:cxn ang="0">
                  <a:pos x="T12" y="T13"/>
                </a:cxn>
              </a:cxnLst>
              <a:rect l="0" t="0" r="r" b="b"/>
              <a:pathLst>
                <a:path w="25" h="80">
                  <a:moveTo>
                    <a:pt x="25" y="75"/>
                  </a:moveTo>
                  <a:cubicBezTo>
                    <a:pt x="9" y="4"/>
                    <a:pt x="9" y="4"/>
                    <a:pt x="9" y="4"/>
                  </a:cubicBezTo>
                  <a:cubicBezTo>
                    <a:pt x="8" y="1"/>
                    <a:pt x="6" y="0"/>
                    <a:pt x="4" y="1"/>
                  </a:cubicBezTo>
                  <a:cubicBezTo>
                    <a:pt x="2" y="1"/>
                    <a:pt x="0" y="3"/>
                    <a:pt x="1" y="5"/>
                  </a:cubicBezTo>
                  <a:cubicBezTo>
                    <a:pt x="17" y="76"/>
                    <a:pt x="17" y="76"/>
                    <a:pt x="17" y="76"/>
                  </a:cubicBezTo>
                  <a:cubicBezTo>
                    <a:pt x="17" y="78"/>
                    <a:pt x="19" y="80"/>
                    <a:pt x="22" y="79"/>
                  </a:cubicBezTo>
                  <a:cubicBezTo>
                    <a:pt x="24" y="79"/>
                    <a:pt x="25" y="77"/>
                    <a:pt x="25" y="7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ïşľîdé"/>
            <p:cNvSpPr/>
            <p:nvPr/>
          </p:nvSpPr>
          <p:spPr bwMode="auto">
            <a:xfrm>
              <a:off x="7597776" y="3384551"/>
              <a:ext cx="192088" cy="280988"/>
            </a:xfrm>
            <a:custGeom>
              <a:avLst/>
              <a:gdLst>
                <a:gd name="T0" fmla="*/ 9 w 78"/>
                <a:gd name="T1" fmla="*/ 108 h 114"/>
                <a:gd name="T2" fmla="*/ 8 w 78"/>
                <a:gd name="T3" fmla="*/ 94 h 114"/>
                <a:gd name="T4" fmla="*/ 26 w 78"/>
                <a:gd name="T5" fmla="*/ 44 h 114"/>
                <a:gd name="T6" fmla="*/ 75 w 78"/>
                <a:gd name="T7" fmla="*/ 9 h 114"/>
                <a:gd name="T8" fmla="*/ 77 w 78"/>
                <a:gd name="T9" fmla="*/ 3 h 114"/>
                <a:gd name="T10" fmla="*/ 72 w 78"/>
                <a:gd name="T11" fmla="*/ 1 h 114"/>
                <a:gd name="T12" fmla="*/ 20 w 78"/>
                <a:gd name="T13" fmla="*/ 40 h 114"/>
                <a:gd name="T14" fmla="*/ 0 w 78"/>
                <a:gd name="T15" fmla="*/ 94 h 114"/>
                <a:gd name="T16" fmla="*/ 2 w 78"/>
                <a:gd name="T17" fmla="*/ 110 h 114"/>
                <a:gd name="T18" fmla="*/ 6 w 78"/>
                <a:gd name="T19" fmla="*/ 113 h 114"/>
                <a:gd name="T20" fmla="*/ 9 w 78"/>
                <a:gd name="T21"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4">
                  <a:moveTo>
                    <a:pt x="9" y="108"/>
                  </a:moveTo>
                  <a:cubicBezTo>
                    <a:pt x="8" y="104"/>
                    <a:pt x="8" y="99"/>
                    <a:pt x="8" y="94"/>
                  </a:cubicBezTo>
                  <a:cubicBezTo>
                    <a:pt x="8" y="76"/>
                    <a:pt x="14" y="59"/>
                    <a:pt x="26" y="44"/>
                  </a:cubicBezTo>
                  <a:cubicBezTo>
                    <a:pt x="38" y="30"/>
                    <a:pt x="54" y="17"/>
                    <a:pt x="75" y="9"/>
                  </a:cubicBezTo>
                  <a:cubicBezTo>
                    <a:pt x="77" y="8"/>
                    <a:pt x="78" y="5"/>
                    <a:pt x="77" y="3"/>
                  </a:cubicBezTo>
                  <a:cubicBezTo>
                    <a:pt x="76" y="1"/>
                    <a:pt x="74" y="0"/>
                    <a:pt x="72" y="1"/>
                  </a:cubicBezTo>
                  <a:cubicBezTo>
                    <a:pt x="50" y="10"/>
                    <a:pt x="32" y="23"/>
                    <a:pt x="20" y="40"/>
                  </a:cubicBezTo>
                  <a:cubicBezTo>
                    <a:pt x="7" y="56"/>
                    <a:pt x="0" y="74"/>
                    <a:pt x="0" y="94"/>
                  </a:cubicBezTo>
                  <a:cubicBezTo>
                    <a:pt x="0" y="99"/>
                    <a:pt x="0" y="105"/>
                    <a:pt x="2" y="110"/>
                  </a:cubicBezTo>
                  <a:cubicBezTo>
                    <a:pt x="2" y="112"/>
                    <a:pt x="4" y="114"/>
                    <a:pt x="6" y="113"/>
                  </a:cubicBezTo>
                  <a:cubicBezTo>
                    <a:pt x="9" y="113"/>
                    <a:pt x="10" y="111"/>
                    <a:pt x="9" y="10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íŝlïdé"/>
            <p:cNvSpPr/>
            <p:nvPr/>
          </p:nvSpPr>
          <p:spPr bwMode="auto">
            <a:xfrm>
              <a:off x="7834313" y="3821113"/>
              <a:ext cx="311150" cy="184150"/>
            </a:xfrm>
            <a:custGeom>
              <a:avLst/>
              <a:gdLst>
                <a:gd name="T0" fmla="*/ 87 w 126"/>
                <a:gd name="T1" fmla="*/ 0 h 75"/>
                <a:gd name="T2" fmla="*/ 17 w 126"/>
                <a:gd name="T3" fmla="*/ 24 h 75"/>
                <a:gd name="T4" fmla="*/ 36 w 126"/>
                <a:gd name="T5" fmla="*/ 28 h 75"/>
                <a:gd name="T6" fmla="*/ 2 w 126"/>
                <a:gd name="T7" fmla="*/ 44 h 75"/>
                <a:gd name="T8" fmla="*/ 36 w 126"/>
                <a:gd name="T9" fmla="*/ 39 h 75"/>
                <a:gd name="T10" fmla="*/ 3 w 126"/>
                <a:gd name="T11" fmla="*/ 54 h 75"/>
                <a:gd name="T12" fmla="*/ 42 w 126"/>
                <a:gd name="T13" fmla="*/ 50 h 75"/>
                <a:gd name="T14" fmla="*/ 12 w 126"/>
                <a:gd name="T15" fmla="*/ 64 h 75"/>
                <a:gd name="T16" fmla="*/ 48 w 126"/>
                <a:gd name="T17" fmla="*/ 57 h 75"/>
                <a:gd name="T18" fmla="*/ 23 w 126"/>
                <a:gd name="T19" fmla="*/ 70 h 75"/>
                <a:gd name="T20" fmla="*/ 126 w 126"/>
                <a:gd name="T21"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75">
                  <a:moveTo>
                    <a:pt x="87" y="0"/>
                  </a:moveTo>
                  <a:cubicBezTo>
                    <a:pt x="69" y="5"/>
                    <a:pt x="18" y="21"/>
                    <a:pt x="17" y="24"/>
                  </a:cubicBezTo>
                  <a:cubicBezTo>
                    <a:pt x="16" y="28"/>
                    <a:pt x="37" y="25"/>
                    <a:pt x="36" y="28"/>
                  </a:cubicBezTo>
                  <a:cubicBezTo>
                    <a:pt x="35" y="31"/>
                    <a:pt x="4" y="41"/>
                    <a:pt x="2" y="44"/>
                  </a:cubicBezTo>
                  <a:cubicBezTo>
                    <a:pt x="0" y="48"/>
                    <a:pt x="24" y="40"/>
                    <a:pt x="36" y="39"/>
                  </a:cubicBezTo>
                  <a:cubicBezTo>
                    <a:pt x="25" y="40"/>
                    <a:pt x="3" y="51"/>
                    <a:pt x="3" y="54"/>
                  </a:cubicBezTo>
                  <a:cubicBezTo>
                    <a:pt x="3" y="57"/>
                    <a:pt x="42" y="50"/>
                    <a:pt x="42" y="50"/>
                  </a:cubicBezTo>
                  <a:cubicBezTo>
                    <a:pt x="42" y="50"/>
                    <a:pt x="12" y="60"/>
                    <a:pt x="12" y="64"/>
                  </a:cubicBezTo>
                  <a:cubicBezTo>
                    <a:pt x="11" y="67"/>
                    <a:pt x="48" y="57"/>
                    <a:pt x="48" y="57"/>
                  </a:cubicBezTo>
                  <a:cubicBezTo>
                    <a:pt x="48" y="57"/>
                    <a:pt x="21" y="68"/>
                    <a:pt x="23" y="70"/>
                  </a:cubicBezTo>
                  <a:cubicBezTo>
                    <a:pt x="27" y="75"/>
                    <a:pt x="87" y="58"/>
                    <a:pt x="126" y="54"/>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3" name="îşḷîďe"/>
            <p:cNvSpPr/>
            <p:nvPr/>
          </p:nvSpPr>
          <p:spPr bwMode="auto">
            <a:xfrm>
              <a:off x="7985126" y="3019426"/>
              <a:ext cx="874713" cy="1033463"/>
            </a:xfrm>
            <a:custGeom>
              <a:avLst/>
              <a:gdLst>
                <a:gd name="T0" fmla="*/ 257 w 355"/>
                <a:gd name="T1" fmla="*/ 118 h 419"/>
                <a:gd name="T2" fmla="*/ 163 w 355"/>
                <a:gd name="T3" fmla="*/ 262 h 419"/>
                <a:gd name="T4" fmla="*/ 0 w 355"/>
                <a:gd name="T5" fmla="*/ 330 h 419"/>
                <a:gd name="T6" fmla="*/ 24 w 355"/>
                <a:gd name="T7" fmla="*/ 419 h 419"/>
                <a:gd name="T8" fmla="*/ 259 w 355"/>
                <a:gd name="T9" fmla="*/ 344 h 419"/>
                <a:gd name="T10" fmla="*/ 355 w 355"/>
                <a:gd name="T11" fmla="*/ 127 h 419"/>
                <a:gd name="T12" fmla="*/ 259 w 355"/>
                <a:gd name="T13" fmla="*/ 0 h 419"/>
              </a:gdLst>
              <a:ahLst/>
              <a:cxnLst>
                <a:cxn ang="0">
                  <a:pos x="T0" y="T1"/>
                </a:cxn>
                <a:cxn ang="0">
                  <a:pos x="T2" y="T3"/>
                </a:cxn>
                <a:cxn ang="0">
                  <a:pos x="T4" y="T5"/>
                </a:cxn>
                <a:cxn ang="0">
                  <a:pos x="T6" y="T7"/>
                </a:cxn>
                <a:cxn ang="0">
                  <a:pos x="T8" y="T9"/>
                </a:cxn>
                <a:cxn ang="0">
                  <a:pos x="T10" y="T11"/>
                </a:cxn>
                <a:cxn ang="0">
                  <a:pos x="T12" y="T13"/>
                </a:cxn>
              </a:cxnLst>
              <a:rect l="0" t="0" r="r" b="b"/>
              <a:pathLst>
                <a:path w="355" h="419">
                  <a:moveTo>
                    <a:pt x="257" y="118"/>
                  </a:moveTo>
                  <a:cubicBezTo>
                    <a:pt x="257" y="118"/>
                    <a:pt x="178" y="247"/>
                    <a:pt x="163" y="262"/>
                  </a:cubicBezTo>
                  <a:cubicBezTo>
                    <a:pt x="154" y="272"/>
                    <a:pt x="0" y="330"/>
                    <a:pt x="0" y="330"/>
                  </a:cubicBezTo>
                  <a:cubicBezTo>
                    <a:pt x="24" y="419"/>
                    <a:pt x="24" y="419"/>
                    <a:pt x="24" y="419"/>
                  </a:cubicBezTo>
                  <a:cubicBezTo>
                    <a:pt x="24" y="419"/>
                    <a:pt x="219" y="378"/>
                    <a:pt x="259" y="344"/>
                  </a:cubicBezTo>
                  <a:cubicBezTo>
                    <a:pt x="304" y="305"/>
                    <a:pt x="355" y="202"/>
                    <a:pt x="355" y="127"/>
                  </a:cubicBezTo>
                  <a:cubicBezTo>
                    <a:pt x="355" y="31"/>
                    <a:pt x="259" y="0"/>
                    <a:pt x="259" y="0"/>
                  </a:cubicBezTo>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ṧḷíḓé"/>
            <p:cNvSpPr/>
            <p:nvPr/>
          </p:nvSpPr>
          <p:spPr bwMode="auto">
            <a:xfrm>
              <a:off x="8320088" y="3738563"/>
              <a:ext cx="409575" cy="252413"/>
            </a:xfrm>
            <a:custGeom>
              <a:avLst/>
              <a:gdLst>
                <a:gd name="T0" fmla="*/ 1 w 166"/>
                <a:gd name="T1" fmla="*/ 102 h 102"/>
                <a:gd name="T2" fmla="*/ 75 w 166"/>
                <a:gd name="T3" fmla="*/ 78 h 102"/>
                <a:gd name="T4" fmla="*/ 124 w 166"/>
                <a:gd name="T5" fmla="*/ 54 h 102"/>
                <a:gd name="T6" fmla="*/ 166 w 166"/>
                <a:gd name="T7" fmla="*/ 2 h 102"/>
                <a:gd name="T8" fmla="*/ 163 w 166"/>
                <a:gd name="T9" fmla="*/ 0 h 102"/>
                <a:gd name="T10" fmla="*/ 121 w 166"/>
                <a:gd name="T11" fmla="*/ 51 h 102"/>
                <a:gd name="T12" fmla="*/ 73 w 166"/>
                <a:gd name="T13" fmla="*/ 75 h 102"/>
                <a:gd name="T14" fmla="*/ 0 w 166"/>
                <a:gd name="T15" fmla="*/ 98 h 102"/>
                <a:gd name="T16" fmla="*/ 1 w 166"/>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02">
                  <a:moveTo>
                    <a:pt x="1" y="102"/>
                  </a:moveTo>
                  <a:cubicBezTo>
                    <a:pt x="27" y="94"/>
                    <a:pt x="53" y="87"/>
                    <a:pt x="75" y="78"/>
                  </a:cubicBezTo>
                  <a:cubicBezTo>
                    <a:pt x="97" y="70"/>
                    <a:pt x="114" y="62"/>
                    <a:pt x="124" y="54"/>
                  </a:cubicBezTo>
                  <a:cubicBezTo>
                    <a:pt x="138" y="41"/>
                    <a:pt x="153" y="23"/>
                    <a:pt x="166" y="2"/>
                  </a:cubicBezTo>
                  <a:cubicBezTo>
                    <a:pt x="163" y="0"/>
                    <a:pt x="163" y="0"/>
                    <a:pt x="163" y="0"/>
                  </a:cubicBezTo>
                  <a:cubicBezTo>
                    <a:pt x="150" y="21"/>
                    <a:pt x="135" y="39"/>
                    <a:pt x="121" y="51"/>
                  </a:cubicBezTo>
                  <a:cubicBezTo>
                    <a:pt x="113" y="58"/>
                    <a:pt x="95" y="67"/>
                    <a:pt x="73" y="75"/>
                  </a:cubicBezTo>
                  <a:cubicBezTo>
                    <a:pt x="51" y="83"/>
                    <a:pt x="26" y="91"/>
                    <a:pt x="0" y="98"/>
                  </a:cubicBezTo>
                  <a:cubicBezTo>
                    <a:pt x="1" y="102"/>
                    <a:pt x="1" y="102"/>
                    <a:pt x="1" y="102"/>
                  </a:cubicBezTo>
                  <a:close/>
                </a:path>
              </a:pathLst>
            </a:custGeom>
            <a:solidFill>
              <a:srgbClr val="7272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ïşļíďè"/>
            <p:cNvSpPr/>
            <p:nvPr/>
          </p:nvSpPr>
          <p:spPr bwMode="auto">
            <a:xfrm>
              <a:off x="8404226" y="3308351"/>
              <a:ext cx="219075" cy="339725"/>
            </a:xfrm>
            <a:custGeom>
              <a:avLst/>
              <a:gdLst>
                <a:gd name="T0" fmla="*/ 85 w 89"/>
                <a:gd name="T1" fmla="*/ 0 h 138"/>
                <a:gd name="T2" fmla="*/ 82 w 89"/>
                <a:gd name="T3" fmla="*/ 5 h 138"/>
                <a:gd name="T4" fmla="*/ 41 w 89"/>
                <a:gd name="T5" fmla="*/ 72 h 138"/>
                <a:gd name="T6" fmla="*/ 17 w 89"/>
                <a:gd name="T7" fmla="*/ 111 h 138"/>
                <a:gd name="T8" fmla="*/ 0 w 89"/>
                <a:gd name="T9" fmla="*/ 136 h 138"/>
                <a:gd name="T10" fmla="*/ 3 w 89"/>
                <a:gd name="T11" fmla="*/ 138 h 138"/>
                <a:gd name="T12" fmla="*/ 24 w 89"/>
                <a:gd name="T13" fmla="*/ 108 h 138"/>
                <a:gd name="T14" fmla="*/ 89 w 89"/>
                <a:gd name="T15" fmla="*/ 2 h 138"/>
                <a:gd name="T16" fmla="*/ 85 w 89"/>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38">
                  <a:moveTo>
                    <a:pt x="85" y="0"/>
                  </a:moveTo>
                  <a:cubicBezTo>
                    <a:pt x="85" y="0"/>
                    <a:pt x="84" y="2"/>
                    <a:pt x="82" y="5"/>
                  </a:cubicBezTo>
                  <a:cubicBezTo>
                    <a:pt x="75" y="16"/>
                    <a:pt x="58" y="45"/>
                    <a:pt x="41" y="72"/>
                  </a:cubicBezTo>
                  <a:cubicBezTo>
                    <a:pt x="33" y="86"/>
                    <a:pt x="24" y="100"/>
                    <a:pt x="17" y="111"/>
                  </a:cubicBezTo>
                  <a:cubicBezTo>
                    <a:pt x="10" y="122"/>
                    <a:pt x="4" y="131"/>
                    <a:pt x="0" y="136"/>
                  </a:cubicBezTo>
                  <a:cubicBezTo>
                    <a:pt x="3" y="138"/>
                    <a:pt x="3" y="138"/>
                    <a:pt x="3" y="138"/>
                  </a:cubicBezTo>
                  <a:cubicBezTo>
                    <a:pt x="7" y="133"/>
                    <a:pt x="15" y="122"/>
                    <a:pt x="24" y="108"/>
                  </a:cubicBezTo>
                  <a:cubicBezTo>
                    <a:pt x="50" y="67"/>
                    <a:pt x="89" y="2"/>
                    <a:pt x="89" y="2"/>
                  </a:cubicBezTo>
                  <a:cubicBezTo>
                    <a:pt x="85" y="0"/>
                    <a:pt x="85" y="0"/>
                    <a:pt x="85" y="0"/>
                  </a:cubicBezTo>
                  <a:close/>
                </a:path>
              </a:pathLst>
            </a:custGeom>
            <a:solidFill>
              <a:srgbClr val="7272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ís1íḑè"/>
            <p:cNvSpPr/>
            <p:nvPr/>
          </p:nvSpPr>
          <p:spPr bwMode="auto">
            <a:xfrm>
              <a:off x="3163888" y="3741738"/>
              <a:ext cx="635000" cy="630238"/>
            </a:xfrm>
            <a:prstGeom prst="ellipse">
              <a:avLst/>
            </a:prstGeom>
            <a:solidFill>
              <a:srgbClr val="FFAA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7" name="iṧļïḓê"/>
            <p:cNvSpPr/>
            <p:nvPr/>
          </p:nvSpPr>
          <p:spPr bwMode="auto">
            <a:xfrm>
              <a:off x="3251201" y="3827463"/>
              <a:ext cx="458788" cy="458788"/>
            </a:xfrm>
            <a:prstGeom prst="ellipse">
              <a:avLst/>
            </a:prstGeom>
            <a:solidFill>
              <a:srgbClr val="FFF0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8" name="ísḷîdè"/>
            <p:cNvSpPr/>
            <p:nvPr/>
          </p:nvSpPr>
          <p:spPr bwMode="auto">
            <a:xfrm>
              <a:off x="3322638" y="3898901"/>
              <a:ext cx="314325" cy="315913"/>
            </a:xfrm>
            <a:prstGeom prst="ellipse">
              <a:avLst/>
            </a:prstGeom>
            <a:solidFill>
              <a:srgbClr val="FFAA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9" name="íṧḻidê"/>
            <p:cNvSpPr/>
            <p:nvPr/>
          </p:nvSpPr>
          <p:spPr bwMode="auto">
            <a:xfrm>
              <a:off x="3398838" y="3975101"/>
              <a:ext cx="165100" cy="163513"/>
            </a:xfrm>
            <a:prstGeom prst="ellipse">
              <a:avLst/>
            </a:prstGeom>
            <a:solidFill>
              <a:srgbClr val="FFF0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0" name="îṥlïďe"/>
            <p:cNvSpPr/>
            <p:nvPr/>
          </p:nvSpPr>
          <p:spPr bwMode="auto">
            <a:xfrm>
              <a:off x="3440113" y="4017963"/>
              <a:ext cx="52388" cy="50800"/>
            </a:xfrm>
            <a:custGeom>
              <a:avLst/>
              <a:gdLst>
                <a:gd name="T0" fmla="*/ 33 w 33"/>
                <a:gd name="T1" fmla="*/ 32 h 32"/>
                <a:gd name="T2" fmla="*/ 0 w 33"/>
                <a:gd name="T3" fmla="*/ 32 h 32"/>
                <a:gd name="T4" fmla="*/ 33 w 33"/>
                <a:gd name="T5" fmla="*/ 0 h 32"/>
                <a:gd name="T6" fmla="*/ 33 w 33"/>
                <a:gd name="T7" fmla="*/ 32 h 32"/>
              </a:gdLst>
              <a:ahLst/>
              <a:cxnLst>
                <a:cxn ang="0">
                  <a:pos x="T0" y="T1"/>
                </a:cxn>
                <a:cxn ang="0">
                  <a:pos x="T2" y="T3"/>
                </a:cxn>
                <a:cxn ang="0">
                  <a:pos x="T4" y="T5"/>
                </a:cxn>
                <a:cxn ang="0">
                  <a:pos x="T6" y="T7"/>
                </a:cxn>
              </a:cxnLst>
              <a:rect l="0" t="0" r="r" b="b"/>
              <a:pathLst>
                <a:path w="33" h="32">
                  <a:moveTo>
                    <a:pt x="33" y="32"/>
                  </a:moveTo>
                  <a:lnTo>
                    <a:pt x="0" y="32"/>
                  </a:lnTo>
                  <a:lnTo>
                    <a:pt x="33" y="0"/>
                  </a:lnTo>
                  <a:lnTo>
                    <a:pt x="33" y="32"/>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1" name="ïşḷïḍê"/>
            <p:cNvSpPr/>
            <p:nvPr/>
          </p:nvSpPr>
          <p:spPr bwMode="auto">
            <a:xfrm>
              <a:off x="3097213" y="3675063"/>
              <a:ext cx="58738" cy="58738"/>
            </a:xfrm>
            <a:custGeom>
              <a:avLst/>
              <a:gdLst>
                <a:gd name="T0" fmla="*/ 37 w 37"/>
                <a:gd name="T1" fmla="*/ 37 h 37"/>
                <a:gd name="T2" fmla="*/ 0 w 37"/>
                <a:gd name="T3" fmla="*/ 37 h 37"/>
                <a:gd name="T4" fmla="*/ 0 w 37"/>
                <a:gd name="T5" fmla="*/ 28 h 37"/>
                <a:gd name="T6" fmla="*/ 28 w 37"/>
                <a:gd name="T7" fmla="*/ 28 h 37"/>
                <a:gd name="T8" fmla="*/ 28 w 37"/>
                <a:gd name="T9" fmla="*/ 0 h 37"/>
                <a:gd name="T10" fmla="*/ 37 w 37"/>
                <a:gd name="T11" fmla="*/ 0 h 37"/>
                <a:gd name="T12" fmla="*/ 37 w 3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37" y="37"/>
                  </a:moveTo>
                  <a:lnTo>
                    <a:pt x="0" y="37"/>
                  </a:lnTo>
                  <a:lnTo>
                    <a:pt x="0" y="28"/>
                  </a:lnTo>
                  <a:lnTo>
                    <a:pt x="28" y="28"/>
                  </a:lnTo>
                  <a:lnTo>
                    <a:pt x="28" y="0"/>
                  </a:lnTo>
                  <a:lnTo>
                    <a:pt x="37" y="0"/>
                  </a:lnTo>
                  <a:lnTo>
                    <a:pt x="37" y="37"/>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2" name="îśľíḍe"/>
            <p:cNvSpPr/>
            <p:nvPr/>
          </p:nvSpPr>
          <p:spPr bwMode="auto">
            <a:xfrm>
              <a:off x="3070226" y="3648076"/>
              <a:ext cx="58738" cy="58738"/>
            </a:xfrm>
            <a:custGeom>
              <a:avLst/>
              <a:gdLst>
                <a:gd name="T0" fmla="*/ 37 w 37"/>
                <a:gd name="T1" fmla="*/ 37 h 37"/>
                <a:gd name="T2" fmla="*/ 0 w 37"/>
                <a:gd name="T3" fmla="*/ 37 h 37"/>
                <a:gd name="T4" fmla="*/ 0 w 37"/>
                <a:gd name="T5" fmla="*/ 28 h 37"/>
                <a:gd name="T6" fmla="*/ 28 w 37"/>
                <a:gd name="T7" fmla="*/ 28 h 37"/>
                <a:gd name="T8" fmla="*/ 28 w 37"/>
                <a:gd name="T9" fmla="*/ 0 h 37"/>
                <a:gd name="T10" fmla="*/ 37 w 37"/>
                <a:gd name="T11" fmla="*/ 0 h 37"/>
                <a:gd name="T12" fmla="*/ 37 w 3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37" y="37"/>
                  </a:moveTo>
                  <a:lnTo>
                    <a:pt x="0" y="37"/>
                  </a:lnTo>
                  <a:lnTo>
                    <a:pt x="0" y="28"/>
                  </a:lnTo>
                  <a:lnTo>
                    <a:pt x="28" y="28"/>
                  </a:lnTo>
                  <a:lnTo>
                    <a:pt x="28" y="0"/>
                  </a:lnTo>
                  <a:lnTo>
                    <a:pt x="37" y="0"/>
                  </a:lnTo>
                  <a:lnTo>
                    <a:pt x="37" y="37"/>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3" name="îš1iďé"/>
            <p:cNvSpPr/>
            <p:nvPr/>
          </p:nvSpPr>
          <p:spPr bwMode="auto">
            <a:xfrm>
              <a:off x="3114676" y="3692526"/>
              <a:ext cx="369888" cy="366713"/>
            </a:xfrm>
            <a:custGeom>
              <a:avLst/>
              <a:gdLst>
                <a:gd name="T0" fmla="*/ 225 w 233"/>
                <a:gd name="T1" fmla="*/ 231 h 231"/>
                <a:gd name="T2" fmla="*/ 0 w 233"/>
                <a:gd name="T3" fmla="*/ 6 h 231"/>
                <a:gd name="T4" fmla="*/ 6 w 233"/>
                <a:gd name="T5" fmla="*/ 0 h 231"/>
                <a:gd name="T6" fmla="*/ 233 w 233"/>
                <a:gd name="T7" fmla="*/ 225 h 231"/>
                <a:gd name="T8" fmla="*/ 225 w 233"/>
                <a:gd name="T9" fmla="*/ 231 h 231"/>
              </a:gdLst>
              <a:ahLst/>
              <a:cxnLst>
                <a:cxn ang="0">
                  <a:pos x="T0" y="T1"/>
                </a:cxn>
                <a:cxn ang="0">
                  <a:pos x="T2" y="T3"/>
                </a:cxn>
                <a:cxn ang="0">
                  <a:pos x="T4" y="T5"/>
                </a:cxn>
                <a:cxn ang="0">
                  <a:pos x="T6" y="T7"/>
                </a:cxn>
                <a:cxn ang="0">
                  <a:pos x="T8" y="T9"/>
                </a:cxn>
              </a:cxnLst>
              <a:rect l="0" t="0" r="r" b="b"/>
              <a:pathLst>
                <a:path w="233" h="231">
                  <a:moveTo>
                    <a:pt x="225" y="231"/>
                  </a:moveTo>
                  <a:lnTo>
                    <a:pt x="0" y="6"/>
                  </a:lnTo>
                  <a:lnTo>
                    <a:pt x="6" y="0"/>
                  </a:lnTo>
                  <a:lnTo>
                    <a:pt x="233" y="225"/>
                  </a:lnTo>
                  <a:lnTo>
                    <a:pt x="225" y="231"/>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5" name="副标题 14"/>
          <p:cNvSpPr>
            <a:spLocks noGrp="1"/>
          </p:cNvSpPr>
          <p:nvPr userDrawn="1">
            <p:ph type="subTitle" idx="1"/>
          </p:nvPr>
        </p:nvSpPr>
        <p:spPr>
          <a:xfrm>
            <a:off x="673100" y="3605695"/>
            <a:ext cx="4810859" cy="446623"/>
          </a:xfrm>
          <a:prstGeom prst="rect">
            <a:avLst/>
          </a:prstGeom>
          <a:noFill/>
        </p:spPr>
        <p:txBody>
          <a:bodyPr anchor="ctr">
            <a:normAutofit/>
          </a:bodyPr>
          <a:lstStyle>
            <a:lvl1pPr marL="0" indent="0" algn="l">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6" name="标题 15"/>
          <p:cNvSpPr>
            <a:spLocks noGrp="1"/>
          </p:cNvSpPr>
          <p:nvPr userDrawn="1">
            <p:ph type="ctrTitle"/>
          </p:nvPr>
        </p:nvSpPr>
        <p:spPr>
          <a:xfrm>
            <a:off x="673100" y="1172166"/>
            <a:ext cx="5130631" cy="2356556"/>
          </a:xfrm>
          <a:prstGeom prst="rect">
            <a:avLst/>
          </a:prstGeom>
        </p:spPr>
        <p:txBody>
          <a:bodyPr anchor="b">
            <a:normAutofit/>
          </a:bodyPr>
          <a:lstStyle>
            <a:lvl1pPr algn="l">
              <a:defRPr sz="4000">
                <a:solidFill>
                  <a:schemeClr val="accent1">
                    <a:lumMod val="50000"/>
                  </a:schemeClr>
                </a:solidFill>
              </a:defRPr>
            </a:lvl1pPr>
          </a:lstStyle>
          <a:p>
            <a:r>
              <a:rPr lang="en-US" dirty="0"/>
              <a:t>Click to edit Master title style</a:t>
            </a:r>
            <a:endParaRPr lang="zh-CN" altLang="en-US" dirty="0"/>
          </a:p>
        </p:txBody>
      </p:sp>
      <p:sp>
        <p:nvSpPr>
          <p:cNvPr id="17" name="文本占位符 16"/>
          <p:cNvSpPr>
            <a:spLocks noGrp="1"/>
          </p:cNvSpPr>
          <p:nvPr userDrawn="1">
            <p:ph type="body" sz="quarter" idx="10" hasCustomPrompt="1"/>
          </p:nvPr>
        </p:nvSpPr>
        <p:spPr>
          <a:xfrm>
            <a:off x="673099" y="4845998"/>
            <a:ext cx="5674513" cy="296271"/>
          </a:xfrm>
          <a:prstGeom prst="rect">
            <a:avLst/>
          </a:prstGeom>
          <a:ln>
            <a:noFill/>
          </a:ln>
        </p:spPr>
        <p:txBody>
          <a:bodyPr vert="horz" anchor="ctr">
            <a:noAutofit/>
          </a:bodyPr>
          <a:lstStyle>
            <a:lvl1pPr marL="0" indent="0" algn="l">
              <a:buNone/>
              <a:defRPr sz="1500" b="0">
                <a:solidFill>
                  <a:schemeClr val="accent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8" name="文本占位符 17"/>
          <p:cNvSpPr>
            <a:spLocks noGrp="1"/>
          </p:cNvSpPr>
          <p:nvPr userDrawn="1">
            <p:ph type="body" sz="quarter" idx="11" hasCustomPrompt="1"/>
          </p:nvPr>
        </p:nvSpPr>
        <p:spPr>
          <a:xfrm>
            <a:off x="673099" y="5180369"/>
            <a:ext cx="5674513" cy="296271"/>
          </a:xfrm>
          <a:prstGeom prst="rect">
            <a:avLst/>
          </a:prstGeom>
          <a:ln>
            <a:noFill/>
          </a:ln>
        </p:spPr>
        <p:txBody>
          <a:bodyPr vert="horz" anchor="ctr">
            <a:noAutofit/>
          </a:bodyPr>
          <a:lstStyle>
            <a:lvl1pPr marL="0" indent="0" algn="l">
              <a:buNone/>
              <a:defRPr sz="1500" b="0">
                <a:solidFill>
                  <a:schemeClr val="accent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slow">
    <p:wip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SO_BT1"/>
          <p:cNvSpPr>
            <a:spLocks noGrp="1"/>
          </p:cNvSpPr>
          <p:nvPr>
            <p:ph type="title"/>
          </p:nvPr>
        </p:nvSpPr>
        <p:spPr>
          <a:xfrm>
            <a:off x="1049354" y="83558"/>
            <a:ext cx="11056060" cy="699594"/>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dirty="0"/>
          </a:p>
        </p:txBody>
      </p:sp>
      <p:sp>
        <p:nvSpPr>
          <p:cNvPr id="5" name="KSO_FT"/>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STATE COLLEGE UNIVERSITY</a:t>
            </a:r>
            <a:endParaRPr kumimoji="1" lang="zh-CN" altLang="en-US" dirty="0"/>
          </a:p>
        </p:txBody>
      </p:sp>
      <p:sp>
        <p:nvSpPr>
          <p:cNvPr id="6" name="KSO_FN"/>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A680B-B80A-2545-AB30-B9870FE9052E}" type="slidenum">
              <a:rPr kumimoji="1" lang="zh-CN" altLang="en-US" smtClean="0"/>
            </a:fld>
            <a:endParaRPr kumimoji="1" lang="zh-CN" altLang="en-US" dirty="0"/>
          </a:p>
        </p:txBody>
      </p:sp>
      <p:sp>
        <p:nvSpPr>
          <p:cNvPr id="3" name="KSO_BC1"/>
          <p:cNvSpPr>
            <a:spLocks noGrp="1"/>
          </p:cNvSpPr>
          <p:nvPr>
            <p:ph type="body" idx="1"/>
          </p:nvPr>
        </p:nvSpPr>
        <p:spPr>
          <a:xfrm>
            <a:off x="558799" y="1155708"/>
            <a:ext cx="11056060" cy="532973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p:txBody>
      </p:sp>
      <p:pic>
        <p:nvPicPr>
          <p:cNvPr id="11" name="图片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6971" y="142875"/>
            <a:ext cx="705529" cy="70552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p:wipe/>
  </p:transition>
  <p:hf hdr="0" ft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7505" indent="-357505"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7505" indent="-357505"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tags" Target="../tags/tag1.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19.pn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image" Target="../media/image20.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tags" Target="../tags/tag19.xml"/><Relationship Id="rId4" Type="http://schemas.openxmlformats.org/officeDocument/2006/relationships/image" Target="../media/image22.jpeg"/><Relationship Id="rId3" Type="http://schemas.openxmlformats.org/officeDocument/2006/relationships/image" Target="../media/image21.png"/><Relationship Id="rId2" Type="http://schemas.openxmlformats.org/officeDocument/2006/relationships/tags" Target="../tags/tag18.xml"/><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20.xml"/><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tags" Target="../tags/tag21.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2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hyperlink" Target="http://image.baidu.com/search/detail?ct=503316480&amp;z=undefined&amp;tn=baiduimagedetail&amp;ipn=d&amp;word=%E6%BF%80%E5%AD%90%E7%9A%84%E7%8E%BB%E8%89%B2-%E7%88%B1%E5%9B%A0%E6%96%AF%E5%9D%A6%E5%87%9D%E8%81%9A%E7%A0%94%E7%A9%B6&amp;step_word=&amp;ie=utf-8&amp;in=&amp;cl=2&amp;lm=-1&amp;st=undefined&amp;hd=undefined&amp;latest=undefined&amp;copyright=undefined&amp;cs=919274672,329710641&amp;os=1479422511,1242136378&amp;simid=3346106151,175998038&amp;pn=24&amp;rn=1&amp;di=158238686651&amp;ln=382&amp;fr=&amp;fmq=1553778488872_R&amp;fm=&amp;ic=undefined&amp;s=undefined&amp;se=&amp;sme=&amp;tab=0&amp;width=undefined&amp;height=undefined&amp;face=undefined&amp;is=0,0&amp;istype=0&amp;ist=&amp;jit=&amp;bdtype=0&amp;spn=0&amp;pi=0&amp;gsm=0&amp;objurl=http://www.cas.cn/ky/kyjz/201002/W020100209639815313254.jpg&amp;rpstart=0&amp;rpnum=0&amp;adpicid=0&amp;force=undefined" TargetMode="Externa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hyperlink" Target="http://image.baidu.com/search/detail?ct=503316480&amp;z=undefined&amp;tn=baiduimagedetail&amp;ipn=d&amp;word=%E6%BF%80%E5%AD%90%E7%9A%84%E7%8E%BB%E8%89%B2-%E7%88%B1%E5%9B%A0%E6%96%AF%E5%9D%A6%E5%87%9D%E8%81%9A%E7%A0%94%E7%A9%B6&amp;step_word=&amp;ie=utf-8&amp;in=&amp;cl=2&amp;lm=-1&amp;st=undefined&amp;hd=undefined&amp;latest=undefined&amp;copyright=undefined&amp;cs=919274672,329710641&amp;os=1479422511,1242136378&amp;simid=3346106151,175998038&amp;pn=24&amp;rn=1&amp;di=158238686651&amp;ln=382&amp;fr=&amp;fmq=1553778488872_R&amp;fm=&amp;ic=undefined&amp;s=undefined&amp;se=&amp;sme=&amp;tab=0&amp;width=undefined&amp;height=undefined&amp;face=undefined&amp;is=0,0&amp;istype=0&amp;ist=&amp;jit=&amp;bdtype=0&amp;spn=0&amp;pi=0&amp;gsm=0&amp;objurl=http://www.cas.cn/ky/kyjz/201002/W020100209639815313254.jpg&amp;rpstart=0&amp;rpnum=0&amp;adpicid=0&amp;force=undefined" TargetMode="External"/><Relationship Id="rId2" Type="http://schemas.openxmlformats.org/officeDocument/2006/relationships/image" Target="../media/image5.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7.xml"/><Relationship Id="rId3" Type="http://schemas.openxmlformats.org/officeDocument/2006/relationships/image" Target="../media/image8.jpeg"/><Relationship Id="rId2" Type="http://schemas.openxmlformats.org/officeDocument/2006/relationships/hyperlink" Target="http://image.baidu.com/search/detail?ct=503316480&amp;z=undefined&amp;tn=baiduimagedetail&amp;ipn=d&amp;word=%E6%BF%80%E5%AD%90%E7%9A%84%E7%8E%BB%E8%89%B2-%E7%88%B1%E5%9B%A0%E6%96%AF%E5%9D%A6%E5%87%9D%E8%81%9A%E7%A0%94%E7%A9%B6&amp;step_word=&amp;ie=utf-8&amp;in=&amp;cl=2&amp;lm=-1&amp;st=undefined&amp;hd=undefined&amp;latest=undefined&amp;copyright=undefined&amp;cs=919274672,329710641&amp;os=1479422511,1242136378&amp;simid=3346106151,175998038&amp;pn=24&amp;rn=1&amp;di=158238686651&amp;ln=382&amp;fr=&amp;fmq=1553778488872_R&amp;fm=&amp;ic=undefined&amp;s=undefined&amp;se=&amp;sme=&amp;tab=0&amp;width=undefined&amp;height=undefined&amp;face=undefined&amp;is=0,0&amp;istype=0&amp;ist=&amp;jit=&amp;bdtype=0&amp;spn=0&amp;pi=0&amp;gsm=0&amp;objurl=http://www.cas.cn/ky/kyjz/201002/W020100209639815313254.jpg&amp;rpstart=0&amp;rpnum=0&amp;adpicid=0&amp;force=undefined" TargetMode="Externa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609725"/>
            <a:ext cx="12192002" cy="4243803"/>
            <a:chOff x="-1" y="1609725"/>
            <a:chExt cx="12192002" cy="4243803"/>
          </a:xfrm>
        </p:grpSpPr>
        <p:pic>
          <p:nvPicPr>
            <p:cNvPr id="22" name="Picture 3"/>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rot="10800000">
              <a:off x="-1" y="5218330"/>
              <a:ext cx="12192001" cy="63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609725"/>
              <a:ext cx="12192000" cy="360933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0231857" y="6466940"/>
            <a:ext cx="1747520" cy="337185"/>
          </a:xfrm>
          <a:prstGeom prst="rect">
            <a:avLst/>
          </a:prstGeom>
          <a:noFill/>
        </p:spPr>
        <p:txBody>
          <a:bodyPr wrap="none" rtlCol="0">
            <a:spAutoFit/>
          </a:bodyPr>
          <a:lstStyle/>
          <a:p>
            <a:pPr algn="ctr"/>
            <a:r>
              <a:rPr kumimoji="1" lang="zh-CN" altLang="zh-CN" sz="1600" dirty="0">
                <a:latin typeface="微软雅黑" panose="020B0503020204020204" pitchFamily="34" charset="-122"/>
                <a:ea typeface="微软雅黑" panose="020B0503020204020204" pitchFamily="34" charset="-122"/>
                <a:cs typeface="微软雅黑" panose="020B0503020204020204" pitchFamily="34" charset="-122"/>
              </a:rPr>
              <a:t>2</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020</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年</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12</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10</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日</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3808849" y="3505298"/>
            <a:ext cx="4563878" cy="1014730"/>
          </a:xfrm>
          <a:prstGeom prst="rect">
            <a:avLst/>
          </a:prstGeom>
        </p:spPr>
        <p:txBody>
          <a:bodyPr wrap="square">
            <a:spAutoFit/>
          </a:bodyPr>
          <a:lstStyle/>
          <a:p>
            <a:pPr algn="ctr">
              <a:lnSpc>
                <a:spcPct val="150000"/>
              </a:lnSpc>
              <a:spcBef>
                <a:spcPct val="0"/>
              </a:spcBef>
            </a:pPr>
            <a:r>
              <a:rPr lang="zh-CN" altLang="en-US" sz="4000" b="1" dirty="0">
                <a:latin typeface="+mj-ea"/>
                <a:ea typeface="+mj-ea"/>
              </a:rPr>
              <a:t>操作系统</a:t>
            </a:r>
            <a:endParaRPr lang="zh-CN" altLang="en-US" sz="4000" b="1" dirty="0">
              <a:latin typeface="+mj-ea"/>
              <a:ea typeface="+mj-ea"/>
            </a:endParaRPr>
          </a:p>
        </p:txBody>
      </p:sp>
      <p:sp>
        <p:nvSpPr>
          <p:cNvPr id="9" name="矩形 8"/>
          <p:cNvSpPr/>
          <p:nvPr/>
        </p:nvSpPr>
        <p:spPr>
          <a:xfrm>
            <a:off x="3385233" y="4532173"/>
            <a:ext cx="5421533" cy="460375"/>
          </a:xfrm>
          <a:prstGeom prst="rect">
            <a:avLst/>
          </a:prstGeom>
        </p:spPr>
        <p:txBody>
          <a:bodyPr wrap="square">
            <a:spAutoFit/>
          </a:bodyPr>
          <a:lstStyle/>
          <a:p>
            <a:pPr algn="ctr"/>
            <a:r>
              <a:rPr kumimoji="1" lang="zh-CN" altLang="en-US" sz="2400"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答辩人：乔翱</a:t>
            </a:r>
            <a:endParaRPr kumimoji="1"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165476" y="1903201"/>
            <a:ext cx="11850624" cy="1445260"/>
          </a:xfrm>
          <a:prstGeom prst="rect">
            <a:avLst/>
          </a:prstGeom>
        </p:spPr>
        <p:txBody>
          <a:bodyPr wrap="square">
            <a:spAutoFit/>
          </a:bodyPr>
          <a:lstStyle/>
          <a:p>
            <a:pPr algn="ctr"/>
            <a:r>
              <a:rPr lang="zh-CN" sz="4400" b="1" dirty="0">
                <a:solidFill>
                  <a:srgbClr val="071F65"/>
                </a:solidFill>
                <a:latin typeface="+mj-ea"/>
                <a:ea typeface="+mj-ea"/>
              </a:rPr>
              <a:t>感受进程的创新</a:t>
            </a:r>
            <a:endParaRPr lang="zh-CN" sz="4400" b="1" dirty="0">
              <a:solidFill>
                <a:srgbClr val="071F65"/>
              </a:solidFill>
              <a:latin typeface="+mj-ea"/>
              <a:ea typeface="+mj-ea"/>
            </a:endParaRPr>
          </a:p>
          <a:p>
            <a:pPr algn="ctr"/>
            <a:r>
              <a:rPr lang="zh-CN" sz="4400" b="1" dirty="0">
                <a:solidFill>
                  <a:srgbClr val="071F65"/>
                </a:solidFill>
                <a:latin typeface="+mj-ea"/>
                <a:ea typeface="+mj-ea"/>
              </a:rPr>
              <a:t>以及对未来操作系统发展的畅想</a:t>
            </a:r>
            <a:endParaRPr lang="zh-CN" sz="4400" b="1" dirty="0">
              <a:solidFill>
                <a:srgbClr val="071F65"/>
              </a:solidFill>
              <a:latin typeface="+mj-ea"/>
              <a:ea typeface="+mj-ea"/>
            </a:endParaRPr>
          </a:p>
        </p:txBody>
      </p:sp>
      <p:cxnSp>
        <p:nvCxnSpPr>
          <p:cNvPr id="3" name="直接连接符 2"/>
          <p:cNvCxnSpPr/>
          <p:nvPr/>
        </p:nvCxnSpPr>
        <p:spPr>
          <a:xfrm flipH="1">
            <a:off x="1813416" y="342900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403498" y="5768694"/>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
        <p:nvSpPr>
          <p:cNvPr id="20" name="矩形 19"/>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96" name="矩形 95"/>
          <p:cNvSpPr/>
          <p:nvPr/>
        </p:nvSpPr>
        <p:spPr>
          <a:xfrm>
            <a:off x="2454275" y="5638165"/>
            <a:ext cx="7332345" cy="460375"/>
          </a:xfrm>
          <a:prstGeom prst="rect">
            <a:avLst/>
          </a:prstGeom>
        </p:spPr>
        <p:txBody>
          <a:bodyPr wrap="square">
            <a:spAutoFit/>
          </a:bodyPr>
          <a:lstStyle/>
          <a:p>
            <a:pPr algn="ctr"/>
            <a:r>
              <a:rPr kumimoji="1" lang="zh-CN" altLang="en-US" sz="2400"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小组成员： 乔翱，王紫晔</a:t>
            </a:r>
            <a:endParaRPr kumimoji="1"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进程阻塞与唤醒</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726440" y="2012315"/>
            <a:ext cx="5278755" cy="2330450"/>
          </a:xfrm>
          <a:prstGeom prst="rect">
            <a:avLst/>
          </a:prstGeom>
          <a:noFill/>
        </p:spPr>
        <p:txBody>
          <a:bodyPr wrap="square" rtlCol="0">
            <a:spAutoFit/>
          </a:bodyPr>
          <a:lstStyle/>
          <a:p>
            <a:pPr algn="l">
              <a:lnSpc>
                <a:spcPct val="130000"/>
              </a:lnSpc>
            </a:pPr>
            <a:r>
              <a:rPr lang="zh-CN" altLang="en-US" sz="2800" dirty="0">
                <a:latin typeface="Arial" panose="020B0604020202020204" pitchFamily="34" charset="0"/>
                <a:ea typeface="微软雅黑" panose="020B0503020204020204" pitchFamily="34" charset="-122"/>
                <a:sym typeface="+mn-ea"/>
              </a:rPr>
              <a:t>1.向系统请求共享资源失败</a:t>
            </a:r>
            <a:endParaRPr lang="zh-CN" altLang="en-US" sz="2800" dirty="0">
              <a:latin typeface="Arial" panose="020B0604020202020204" pitchFamily="34" charset="0"/>
              <a:ea typeface="微软雅黑" panose="020B0503020204020204" pitchFamily="34" charset="-122"/>
              <a:sym typeface="+mn-ea"/>
            </a:endParaRPr>
          </a:p>
          <a:p>
            <a:pPr algn="l">
              <a:lnSpc>
                <a:spcPct val="130000"/>
              </a:lnSpc>
            </a:pPr>
            <a:r>
              <a:rPr lang="zh-CN" altLang="en-US" sz="2800" dirty="0">
                <a:latin typeface="Arial" panose="020B0604020202020204" pitchFamily="34" charset="0"/>
                <a:ea typeface="微软雅黑" panose="020B0503020204020204" pitchFamily="34" charset="-122"/>
                <a:sym typeface="+mn-ea"/>
              </a:rPr>
              <a:t>2.等待某种操作的完成</a:t>
            </a:r>
            <a:endParaRPr lang="zh-CN" altLang="en-US" sz="2800" dirty="0">
              <a:latin typeface="Arial" panose="020B0604020202020204" pitchFamily="34" charset="0"/>
              <a:ea typeface="微软雅黑" panose="020B0503020204020204" pitchFamily="34" charset="-122"/>
              <a:sym typeface="+mn-ea"/>
            </a:endParaRPr>
          </a:p>
          <a:p>
            <a:pPr algn="l">
              <a:lnSpc>
                <a:spcPct val="130000"/>
              </a:lnSpc>
            </a:pPr>
            <a:r>
              <a:rPr lang="zh-CN" altLang="en-US" sz="2800" dirty="0">
                <a:latin typeface="Arial" panose="020B0604020202020204" pitchFamily="34" charset="0"/>
                <a:ea typeface="微软雅黑" panose="020B0503020204020204" pitchFamily="34" charset="-122"/>
                <a:sym typeface="+mn-ea"/>
              </a:rPr>
              <a:t>3.新数据尚未到达</a:t>
            </a:r>
            <a:endParaRPr lang="zh-CN" altLang="en-US" sz="2800" dirty="0">
              <a:latin typeface="Arial" panose="020B0604020202020204" pitchFamily="34" charset="0"/>
              <a:ea typeface="微软雅黑" panose="020B0503020204020204" pitchFamily="34" charset="-122"/>
              <a:sym typeface="+mn-ea"/>
            </a:endParaRPr>
          </a:p>
          <a:p>
            <a:pPr algn="l">
              <a:lnSpc>
                <a:spcPct val="130000"/>
              </a:lnSpc>
            </a:pPr>
            <a:r>
              <a:rPr lang="zh-CN" altLang="en-US" sz="2800" dirty="0">
                <a:latin typeface="Arial" panose="020B0604020202020204" pitchFamily="34" charset="0"/>
                <a:ea typeface="微软雅黑" panose="020B0503020204020204" pitchFamily="34" charset="-122"/>
                <a:sym typeface="+mn-ea"/>
              </a:rPr>
              <a:t>4.等待新任务的到达而自发阻塞</a:t>
            </a:r>
            <a:r>
              <a:rPr lang="zh-CN" altLang="en-US" sz="1600" dirty="0">
                <a:latin typeface="Arial" panose="020B0604020202020204" pitchFamily="34" charset="0"/>
                <a:ea typeface="微软雅黑" panose="020B0503020204020204" pitchFamily="34" charset="-122"/>
                <a:sym typeface="+mn-ea"/>
              </a:rPr>
              <a:t>  </a:t>
            </a:r>
            <a:endParaRPr lang="zh-CN" altLang="en-US" sz="1600" dirty="0">
              <a:latin typeface="Arial" panose="020B0604020202020204" pitchFamily="34" charset="0"/>
              <a:ea typeface="微软雅黑" panose="020B0503020204020204" pitchFamily="34" charset="-122"/>
              <a:sym typeface="+mn-ea"/>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3" name="iŝľíḋê"/>
          <p:cNvSpPr txBox="1"/>
          <p:nvPr/>
        </p:nvSpPr>
        <p:spPr>
          <a:xfrm>
            <a:off x="1049406" y="1259825"/>
            <a:ext cx="1398453" cy="752685"/>
          </a:xfrm>
          <a:prstGeom prst="rect">
            <a:avLst/>
          </a:prstGeom>
          <a:noFill/>
        </p:spPr>
        <p:txBody>
          <a:bodyPr wrap="none" anchor="ctr" anchorCtr="0">
            <a:normAutofit/>
          </a:bodyPr>
          <a:p>
            <a:pPr algn="l"/>
            <a:r>
              <a:rPr lang="zh-CN" altLang="en-US" sz="3600" dirty="0">
                <a:ln w="0"/>
                <a:effectLst>
                  <a:outerShdw blurRad="38100" dist="19050" dir="2700000" algn="tl" rotWithShape="0">
                    <a:schemeClr val="dk1">
                      <a:alpha val="40000"/>
                    </a:schemeClr>
                  </a:outerShdw>
                </a:effectLst>
              </a:rPr>
              <a:t>进程阻塞的原因</a:t>
            </a:r>
            <a:endParaRPr lang="zh-CN" altLang="en-US" sz="3600" dirty="0">
              <a:ln w="0"/>
              <a:effectLst>
                <a:outerShdw blurRad="38100" dist="19050" dir="2700000" algn="tl" rotWithShape="0">
                  <a:schemeClr val="dk1">
                    <a:alpha val="40000"/>
                  </a:schemeClr>
                </a:outerShdw>
              </a:effectLst>
            </a:endParaRPr>
          </a:p>
        </p:txBody>
      </p:sp>
      <p:sp>
        <p:nvSpPr>
          <p:cNvPr id="2" name="iŝľíḋê"/>
          <p:cNvSpPr txBox="1"/>
          <p:nvPr/>
        </p:nvSpPr>
        <p:spPr>
          <a:xfrm>
            <a:off x="6704716" y="1366505"/>
            <a:ext cx="1398453" cy="752685"/>
          </a:xfrm>
          <a:prstGeom prst="rect">
            <a:avLst/>
          </a:prstGeom>
          <a:noFill/>
        </p:spPr>
        <p:txBody>
          <a:bodyPr wrap="none" anchor="ctr" anchorCtr="0">
            <a:normAutofit/>
          </a:bodyPr>
          <a:p>
            <a:pPr algn="l"/>
            <a:r>
              <a:rPr lang="zh-CN" altLang="en-US" sz="3600" dirty="0">
                <a:ln w="0"/>
                <a:effectLst>
                  <a:outerShdw blurRad="38100" dist="19050" dir="2700000" algn="tl" rotWithShape="0">
                    <a:schemeClr val="dk1">
                      <a:alpha val="40000"/>
                    </a:schemeClr>
                  </a:outerShdw>
                </a:effectLst>
              </a:rPr>
              <a:t>进程唤醒</a:t>
            </a:r>
            <a:endParaRPr lang="zh-CN" altLang="en-US" sz="3600" dirty="0">
              <a:ln w="0"/>
              <a:effectLst>
                <a:outerShdw blurRad="38100" dist="19050" dir="2700000" algn="tl" rotWithShape="0">
                  <a:schemeClr val="dk1">
                    <a:alpha val="40000"/>
                  </a:schemeClr>
                </a:outerShdw>
              </a:effectLst>
            </a:endParaRPr>
          </a:p>
        </p:txBody>
      </p:sp>
      <p:sp>
        <p:nvSpPr>
          <p:cNvPr id="7" name="文本框 6"/>
          <p:cNvSpPr txBox="1"/>
          <p:nvPr/>
        </p:nvSpPr>
        <p:spPr>
          <a:xfrm>
            <a:off x="6184900" y="2200275"/>
            <a:ext cx="5278755" cy="2090420"/>
          </a:xfrm>
          <a:prstGeom prst="rect">
            <a:avLst/>
          </a:prstGeom>
          <a:noFill/>
        </p:spPr>
        <p:txBody>
          <a:bodyPr wrap="square" rtlCol="0">
            <a:spAutoFit/>
          </a:bodyPr>
          <a:p>
            <a:pPr algn="l">
              <a:lnSpc>
                <a:spcPct val="130000"/>
              </a:lnSpc>
            </a:pPr>
            <a:r>
              <a:rPr lang="zh-CN" altLang="en-US" sz="2800" dirty="0">
                <a:latin typeface="Arial" panose="020B0604020202020204" pitchFamily="34" charset="0"/>
                <a:ea typeface="微软雅黑" panose="020B0503020204020204" pitchFamily="34" charset="-122"/>
                <a:sym typeface="+mn-ea"/>
              </a:rPr>
              <a:t>进程阻塞之后不能被调度，只有被唤醒之后才可以被调度，进程被唤醒之后进入就绪或执行状态</a:t>
            </a:r>
            <a:endParaRPr lang="zh-CN" altLang="en-US" sz="2800" dirty="0">
              <a:latin typeface="Arial" panose="020B0604020202020204" pitchFamily="34" charset="0"/>
              <a:ea typeface="微软雅黑" panose="020B0503020204020204" pitchFamily="34" charset="-122"/>
              <a:sym typeface="+mn-ea"/>
            </a:endParaRPr>
          </a:p>
          <a:p>
            <a:pPr algn="l">
              <a:lnSpc>
                <a:spcPct val="130000"/>
              </a:lnSpc>
            </a:pPr>
            <a:r>
              <a:rPr lang="zh-CN" altLang="en-US" sz="1600" dirty="0">
                <a:latin typeface="Arial" panose="020B0604020202020204" pitchFamily="34" charset="0"/>
                <a:ea typeface="微软雅黑" panose="020B0503020204020204" pitchFamily="34" charset="-122"/>
                <a:sym typeface="+mn-ea"/>
              </a:rPr>
              <a:t> </a:t>
            </a:r>
            <a:endParaRPr lang="zh-CN" altLang="en-US" sz="1600" dirty="0">
              <a:latin typeface="Arial" panose="020B0604020202020204" pitchFamily="34" charset="0"/>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9299575" y="340995"/>
            <a:ext cx="2164080" cy="134874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75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2"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进程挂起与激活</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1892850" y="2077260"/>
            <a:ext cx="6093994" cy="398780"/>
          </a:xfrm>
          <a:prstGeom prst="rect">
            <a:avLst/>
          </a:prstGeom>
          <a:noFill/>
        </p:spPr>
        <p:txBody>
          <a:bodyPr wrap="square">
            <a:spAutoFit/>
          </a:bodyPr>
          <a:lstStyle/>
          <a:p>
            <a:r>
              <a:rPr lang="zh-CN" sz="2000">
                <a:latin typeface="微软雅黑" panose="020B0503020204020204" pitchFamily="34" charset="-122"/>
                <a:ea typeface="微软雅黑" panose="020B0503020204020204" pitchFamily="34" charset="-122"/>
                <a:sym typeface="+mn-ea"/>
              </a:rPr>
              <a:t>进程处于静止状态，不再竞争资源，直到解除挂起</a:t>
            </a:r>
            <a:endParaRPr lang="zh-CN" altLang="en-US" sz="2000" dirty="0">
              <a:latin typeface="微软雅黑" panose="020B0503020204020204" pitchFamily="34" charset="-122"/>
              <a:ea typeface="微软雅黑" panose="020B0503020204020204" pitchFamily="34" charset="-122"/>
              <a:sym typeface="+mn-ea"/>
            </a:endParaRPr>
          </a:p>
        </p:txBody>
      </p:sp>
      <p:sp>
        <p:nvSpPr>
          <p:cNvPr id="34" name="íşľïďê"/>
          <p:cNvSpPr txBox="1"/>
          <p:nvPr/>
        </p:nvSpPr>
        <p:spPr bwMode="auto">
          <a:xfrm>
            <a:off x="1828502" y="1019202"/>
            <a:ext cx="3982388" cy="87502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zh-CN" altLang="en-US" sz="3600" b="1" dirty="0"/>
              <a:t>挂起的状态</a:t>
            </a:r>
            <a:endParaRPr lang="zh-CN" altLang="en-US" sz="3600" b="1" dirty="0"/>
          </a:p>
        </p:txBody>
      </p:sp>
      <p:sp>
        <p:nvSpPr>
          <p:cNvPr id="2" name="îṥḷiḑé"/>
          <p:cNvSpPr/>
          <p:nvPr/>
        </p:nvSpPr>
        <p:spPr>
          <a:xfrm>
            <a:off x="869045" y="1566368"/>
            <a:ext cx="881884" cy="815589"/>
          </a:xfrm>
          <a:prstGeom prst="ellipse">
            <a:avLst/>
          </a:prstGeom>
          <a:noFill/>
          <a:ln w="22225">
            <a:solidFill>
              <a:schemeClr val="bg1">
                <a:lumMod val="75000"/>
              </a:schemeClr>
            </a:solidFill>
          </a:ln>
        </p:spPr>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altLang="zh-CN" sz="3200" b="1" i="1" dirty="0">
                <a:ln w="0"/>
                <a:effectLst>
                  <a:outerShdw blurRad="38100" dist="19050" dir="2700000" algn="tl" rotWithShape="0">
                    <a:schemeClr val="dk1">
                      <a:alpha val="40000"/>
                    </a:schemeClr>
                  </a:outerShdw>
                </a:effectLst>
              </a:rPr>
              <a:t>0</a:t>
            </a:r>
            <a:r>
              <a:rPr lang="en-US" altLang="zh-CN" sz="600" b="1" i="1" dirty="0">
                <a:ln w="0"/>
                <a:effectLst>
                  <a:outerShdw blurRad="38100" dist="19050" dir="2700000" algn="tl" rotWithShape="0">
                    <a:schemeClr val="dk1">
                      <a:alpha val="40000"/>
                    </a:schemeClr>
                  </a:outerShdw>
                </a:effectLst>
              </a:rPr>
              <a:t> </a:t>
            </a:r>
            <a:r>
              <a:rPr lang="en-US" altLang="zh-CN" sz="3200" b="1" i="1" dirty="0">
                <a:ln w="0"/>
                <a:effectLst>
                  <a:outerShdw blurRad="38100" dist="19050" dir="2700000" algn="tl" rotWithShape="0">
                    <a:schemeClr val="dk1">
                      <a:alpha val="40000"/>
                    </a:schemeClr>
                  </a:outerShdw>
                </a:effectLst>
              </a:rPr>
              <a:t>1</a:t>
            </a:r>
            <a:endParaRPr lang="zh-CN" altLang="en-US" sz="3200" b="1" i="1" dirty="0">
              <a:ln w="0"/>
              <a:effectLst>
                <a:outerShdw blurRad="38100" dist="19050" dir="2700000" algn="tl" rotWithShape="0">
                  <a:schemeClr val="dk1">
                    <a:alpha val="40000"/>
                  </a:schemeClr>
                </a:outerShdw>
              </a:effectLst>
            </a:endParaRPr>
          </a:p>
        </p:txBody>
      </p:sp>
      <p:cxnSp>
        <p:nvCxnSpPr>
          <p:cNvPr id="36" name="直接连接符 35"/>
          <p:cNvCxnSpPr/>
          <p:nvPr/>
        </p:nvCxnSpPr>
        <p:spPr>
          <a:xfrm>
            <a:off x="1892935" y="2592705"/>
            <a:ext cx="572071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ïş1ïḑê"/>
          <p:cNvSpPr/>
          <p:nvPr/>
        </p:nvSpPr>
        <p:spPr>
          <a:xfrm>
            <a:off x="789260" y="2862841"/>
            <a:ext cx="881884" cy="815589"/>
          </a:xfrm>
          <a:prstGeom prst="ellipse">
            <a:avLst/>
          </a:prstGeom>
          <a:noFill/>
          <a:ln w="22225">
            <a:solidFill>
              <a:schemeClr val="accent1"/>
            </a:solidFill>
          </a:ln>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altLang="zh-CN" sz="2800" b="1" i="1" dirty="0"/>
              <a:t>02</a:t>
            </a:r>
            <a:endParaRPr lang="zh-CN" altLang="en-US" sz="2800" b="1" i="1" dirty="0"/>
          </a:p>
        </p:txBody>
      </p:sp>
      <p:sp>
        <p:nvSpPr>
          <p:cNvPr id="38" name="íślídê"/>
          <p:cNvSpPr txBox="1"/>
          <p:nvPr/>
        </p:nvSpPr>
        <p:spPr bwMode="auto">
          <a:xfrm>
            <a:off x="1828502" y="2658909"/>
            <a:ext cx="3982388" cy="65299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zh-CN" altLang="en-US" sz="3500" b="1" dirty="0"/>
              <a:t>挂起的原因</a:t>
            </a:r>
            <a:endParaRPr lang="zh-CN" altLang="en-US" sz="3500" b="1" dirty="0"/>
          </a:p>
        </p:txBody>
      </p:sp>
      <p:sp>
        <p:nvSpPr>
          <p:cNvPr id="39" name="îşḻîdê"/>
          <p:cNvSpPr/>
          <p:nvPr/>
        </p:nvSpPr>
        <p:spPr bwMode="auto">
          <a:xfrm>
            <a:off x="1798320" y="3302635"/>
            <a:ext cx="6336665" cy="52578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2000" dirty="0"/>
              <a:t>硬件故障、调试程序、解决进程过多问题</a:t>
            </a:r>
            <a:endParaRPr lang="zh-CN" altLang="en-US" sz="2000" dirty="0"/>
          </a:p>
        </p:txBody>
      </p:sp>
      <p:cxnSp>
        <p:nvCxnSpPr>
          <p:cNvPr id="40" name="直接连接符 39"/>
          <p:cNvCxnSpPr/>
          <p:nvPr/>
        </p:nvCxnSpPr>
        <p:spPr>
          <a:xfrm>
            <a:off x="1892935" y="3895090"/>
            <a:ext cx="572071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2" name="ïṩḷïḓé"/>
          <p:cNvSpPr/>
          <p:nvPr/>
        </p:nvSpPr>
        <p:spPr>
          <a:xfrm>
            <a:off x="789260" y="4160287"/>
            <a:ext cx="881884" cy="815590"/>
          </a:xfrm>
          <a:prstGeom prst="ellipse">
            <a:avLst/>
          </a:prstGeom>
          <a:noFill/>
          <a:ln w="22225">
            <a:solidFill>
              <a:schemeClr val="bg1">
                <a:lumMod val="75000"/>
              </a:schemeClr>
            </a:solidFill>
          </a:ln>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en-US" altLang="zh-CN" sz="2800" b="1" i="1" dirty="0"/>
              <a:t>0</a:t>
            </a:r>
            <a:r>
              <a:rPr lang="en-US" altLang="zh-CN" sz="700" b="1" i="1" dirty="0"/>
              <a:t> </a:t>
            </a:r>
            <a:r>
              <a:rPr lang="en-US" altLang="zh-CN" sz="2800" b="1" i="1" dirty="0"/>
              <a:t>3</a:t>
            </a:r>
            <a:endParaRPr lang="zh-CN" altLang="en-US" sz="2800" b="1" i="1" dirty="0"/>
          </a:p>
        </p:txBody>
      </p:sp>
      <p:cxnSp>
        <p:nvCxnSpPr>
          <p:cNvPr id="46" name="直接连接符 45"/>
          <p:cNvCxnSpPr/>
          <p:nvPr/>
        </p:nvCxnSpPr>
        <p:spPr>
          <a:xfrm>
            <a:off x="1892935" y="5236845"/>
            <a:ext cx="577913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 name="išlíḋê"/>
          <p:cNvSpPr txBox="1"/>
          <p:nvPr/>
        </p:nvSpPr>
        <p:spPr bwMode="auto">
          <a:xfrm>
            <a:off x="1819380" y="3936160"/>
            <a:ext cx="3982388" cy="7268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zh-CN" sz="3600" b="1" dirty="0"/>
              <a:t>激活的状态</a:t>
            </a:r>
            <a:endParaRPr lang="zh-CN" sz="3600" b="1" dirty="0"/>
          </a:p>
        </p:txBody>
      </p:sp>
      <p:sp>
        <p:nvSpPr>
          <p:cNvPr id="8" name="îŝḷîḋê"/>
          <p:cNvSpPr/>
          <p:nvPr/>
        </p:nvSpPr>
        <p:spPr bwMode="auto">
          <a:xfrm>
            <a:off x="1798553" y="4663042"/>
            <a:ext cx="5815020" cy="9077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zh-CN" altLang="en-US" sz="2000" dirty="0">
                <a:latin typeface="Arial" panose="020B0604020202020204" pitchFamily="34" charset="0"/>
                <a:ea typeface="微软雅黑" panose="020B0503020204020204" pitchFamily="34" charset="-122"/>
              </a:rPr>
              <a:t>使进程回到就绪状态，等待被系统调用</a:t>
            </a:r>
            <a:endParaRPr lang="en-US" altLang="zh-CN" sz="2000" b="1" dirty="0"/>
          </a:p>
        </p:txBody>
      </p:sp>
      <p:sp>
        <p:nvSpPr>
          <p:cNvPr id="10" name="灯片编号占位符 9"/>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100" name="文本框 99"/>
          <p:cNvSpPr txBox="1"/>
          <p:nvPr/>
        </p:nvSpPr>
        <p:spPr>
          <a:xfrm>
            <a:off x="3556000" y="3221990"/>
            <a:ext cx="5080000" cy="368300"/>
          </a:xfrm>
          <a:prstGeom prst="rect">
            <a:avLst/>
          </a:prstGeom>
          <a:noFill/>
          <a:ln w="9525">
            <a:noFill/>
          </a:ln>
        </p:spPr>
        <p:txBody>
          <a:bodyPr>
            <a:spAutoFit/>
          </a:bodyPr>
          <a:p>
            <a:pPr indent="0"/>
            <a:endParaRPr lang="zh-CN" altLang="en-US"/>
          </a:p>
        </p:txBody>
      </p:sp>
      <p:pic>
        <p:nvPicPr>
          <p:cNvPr id="4" name="图片 3"/>
          <p:cNvPicPr>
            <a:picLocks noChangeAspect="1"/>
          </p:cNvPicPr>
          <p:nvPr/>
        </p:nvPicPr>
        <p:blipFill>
          <a:blip r:embed="rId2"/>
          <a:stretch>
            <a:fillRect/>
          </a:stretch>
        </p:blipFill>
        <p:spPr>
          <a:xfrm>
            <a:off x="7987665" y="2381250"/>
            <a:ext cx="3658235" cy="259461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randombar(horizontal)">
                                      <p:cBhvr>
                                        <p:cTn id="20" dur="500"/>
                                        <p:tgtEl>
                                          <p:spTgt spid="38"/>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randombar(horizontal)">
                                      <p:cBhvr>
                                        <p:cTn id="23" dur="500"/>
                                        <p:tgtEl>
                                          <p:spTgt spid="39"/>
                                        </p:tgtEl>
                                      </p:cBhvr>
                                    </p:animEffect>
                                  </p:childTnLst>
                                </p:cTn>
                              </p:par>
                            </p:childTnLst>
                          </p:cTn>
                        </p:par>
                        <p:par>
                          <p:cTn id="24" fill="hold">
                            <p:stCondLst>
                              <p:cond delay="1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randombar(horizontal)">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2" grpId="0" bldLvl="0" animBg="1"/>
      <p:bldP spid="3" grpId="0" bldLvl="0" animBg="1"/>
      <p:bldP spid="38" grpId="0"/>
      <p:bldP spid="39" grpId="0"/>
      <p:bldP spid="42" grpId="0" bldLvl="0" animBg="1"/>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descr="IMG_256"/>
          <p:cNvPicPr>
            <a:picLocks noChangeAspect="1"/>
          </p:cNvPicPr>
          <p:nvPr/>
        </p:nvPicPr>
        <p:blipFill>
          <a:blip r:embed="rId1"/>
          <a:stretch>
            <a:fillRect/>
          </a:stretch>
        </p:blipFill>
        <p:spPr>
          <a:xfrm>
            <a:off x="583565" y="0"/>
            <a:ext cx="11753215" cy="6627495"/>
          </a:xfrm>
          <a:prstGeom prst="rect">
            <a:avLst/>
          </a:prstGeom>
          <a:noFill/>
          <a:ln w="9525">
            <a:noFill/>
          </a:ln>
        </p:spPr>
      </p:pic>
      <p:sp>
        <p:nvSpPr>
          <p:cNvPr id="3080" name="标题 4"/>
          <p:cNvSpPr>
            <a:spLocks noGrp="1"/>
          </p:cNvSpPr>
          <p:nvPr>
            <p:ph type="title"/>
          </p:nvPr>
        </p:nvSpPr>
        <p:spPr/>
        <p:txBody>
          <a:bodyPr/>
          <a:lstStyle/>
          <a:p>
            <a:r>
              <a:rPr lang="zh-CN" altLang="en-US" dirty="0">
                <a:solidFill>
                  <a:srgbClr val="071F65"/>
                </a:solidFill>
              </a:rPr>
              <a:t>进程控制的实例</a:t>
            </a:r>
            <a:endParaRPr lang="zh-CN" altLang="en-US" dirty="0">
              <a:solidFill>
                <a:srgbClr val="071F65"/>
              </a:solidFill>
            </a:endParaRPr>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
        <p:nvSpPr>
          <p:cNvPr id="4" name="文本框 3"/>
          <p:cNvSpPr txBox="1"/>
          <p:nvPr/>
        </p:nvSpPr>
        <p:spPr>
          <a:xfrm>
            <a:off x="7249160" y="0"/>
            <a:ext cx="4104640" cy="1050925"/>
          </a:xfrm>
          <a:prstGeom prst="rect">
            <a:avLst/>
          </a:prstGeom>
          <a:noFill/>
        </p:spPr>
        <p:txBody>
          <a:bodyPr wrap="square" rtlCol="0">
            <a:spAutoFit/>
          </a:bodyPr>
          <a:p>
            <a:pPr>
              <a:lnSpc>
                <a:spcPct val="130000"/>
              </a:lnSpc>
            </a:pPr>
            <a:r>
              <a:rPr lang="zh-CN" altLang="en-US" sz="4800" dirty="0" smtClean="0">
                <a:latin typeface="宋体" panose="02010600030101010101" pitchFamily="2" charset="-122"/>
                <a:ea typeface="宋体" panose="02010600030101010101" pitchFamily="2" charset="-122"/>
              </a:rPr>
              <a:t>智能管家系统</a:t>
            </a:r>
            <a:endParaRPr lang="zh-CN" altLang="en-US" sz="4800" dirty="0" smtClean="0">
              <a:latin typeface="宋体" panose="02010600030101010101" pitchFamily="2" charset="-122"/>
              <a:ea typeface="宋体" panose="02010600030101010101" pitchFamily="2" charset="-122"/>
            </a:endParaRPr>
          </a:p>
        </p:txBody>
      </p:sp>
      <p:sp>
        <p:nvSpPr>
          <p:cNvPr id="7" name="文本框 6"/>
          <p:cNvSpPr txBox="1"/>
          <p:nvPr/>
        </p:nvSpPr>
        <p:spPr>
          <a:xfrm>
            <a:off x="8610600" y="4758055"/>
            <a:ext cx="9371965" cy="2011045"/>
          </a:xfrm>
          <a:prstGeom prst="rect">
            <a:avLst/>
          </a:prstGeom>
          <a:noFill/>
        </p:spPr>
        <p:txBody>
          <a:bodyPr wrap="square" rtlCol="0">
            <a:spAutoFit/>
          </a:bodyPr>
          <a:p>
            <a:pPr>
              <a:lnSpc>
                <a:spcPct val="130000"/>
              </a:lnSpc>
            </a:pPr>
            <a:r>
              <a:rPr lang="zh-CN" altLang="en-US" sz="3200" dirty="0" smtClean="0">
                <a:latin typeface="宋体" panose="02010600030101010101" pitchFamily="2" charset="-122"/>
                <a:ea typeface="宋体" panose="02010600030101010101" pitchFamily="2" charset="-122"/>
              </a:rPr>
              <a:t>以开灯进程、</a:t>
            </a:r>
            <a:endParaRPr lang="zh-CN" altLang="en-US" sz="3200" dirty="0" smtClean="0">
              <a:latin typeface="宋体" panose="02010600030101010101" pitchFamily="2" charset="-122"/>
              <a:ea typeface="宋体" panose="02010600030101010101" pitchFamily="2" charset="-122"/>
            </a:endParaRPr>
          </a:p>
          <a:p>
            <a:pPr>
              <a:lnSpc>
                <a:spcPct val="130000"/>
              </a:lnSpc>
            </a:pPr>
            <a:r>
              <a:rPr lang="zh-CN" altLang="en-US" sz="3200" dirty="0" smtClean="0">
                <a:latin typeface="宋体" panose="02010600030101010101" pitchFamily="2" charset="-122"/>
                <a:ea typeface="宋体" panose="02010600030101010101" pitchFamily="2" charset="-122"/>
              </a:rPr>
              <a:t>放热水进程、</a:t>
            </a:r>
            <a:endParaRPr lang="zh-CN" altLang="en-US" sz="3200" dirty="0" smtClean="0">
              <a:latin typeface="宋体" panose="02010600030101010101" pitchFamily="2" charset="-122"/>
              <a:ea typeface="宋体" panose="02010600030101010101" pitchFamily="2" charset="-122"/>
            </a:endParaRPr>
          </a:p>
          <a:p>
            <a:pPr>
              <a:lnSpc>
                <a:spcPct val="130000"/>
              </a:lnSpc>
            </a:pPr>
            <a:r>
              <a:rPr lang="zh-CN" altLang="en-US" sz="3200" dirty="0" smtClean="0">
                <a:latin typeface="宋体" panose="02010600030101010101" pitchFamily="2" charset="-122"/>
                <a:ea typeface="宋体" panose="02010600030101010101" pitchFamily="2" charset="-122"/>
              </a:rPr>
              <a:t>语音识别进程为例</a:t>
            </a:r>
            <a:endParaRPr lang="zh-CN" altLang="en-US" sz="3200" dirty="0" smtClean="0">
              <a:latin typeface="宋体" panose="02010600030101010101" pitchFamily="2" charset="-122"/>
              <a:ea typeface="宋体" panose="02010600030101010101" pitchFamily="2" charset="-122"/>
            </a:endParaRPr>
          </a:p>
        </p:txBody>
      </p:sp>
    </p:spTree>
  </p:cSld>
  <p:clrMapOvr>
    <a:masterClrMapping/>
  </p:clrMapOvr>
  <p:transition spd="med">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进程同步与互斥</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进程间的制约关系</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17" name="íṧ1idé"/>
          <p:cNvSpPr/>
          <p:nvPr/>
        </p:nvSpPr>
        <p:spPr>
          <a:xfrm>
            <a:off x="970280" y="1115695"/>
            <a:ext cx="397764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defTabSz="913765"/>
            <a:r>
              <a:rPr sz="4000" dirty="0">
                <a:ln w="0"/>
                <a:solidFill>
                  <a:schemeClr val="tx1"/>
                </a:solidFill>
                <a:effectLst>
                  <a:outerShdw blurRad="38100" dist="19050" dir="2700000" algn="tl" rotWithShape="0">
                    <a:schemeClr val="dk1">
                      <a:alpha val="40000"/>
                    </a:schemeClr>
                  </a:outerShdw>
                </a:effectLst>
              </a:rPr>
              <a:t>资源共享关系</a:t>
            </a:r>
            <a:endParaRPr sz="4000" dirty="0">
              <a:ln w="0"/>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548640" y="2296160"/>
            <a:ext cx="4674235" cy="2306320"/>
          </a:xfrm>
          <a:prstGeom prst="rect">
            <a:avLst/>
          </a:prstGeom>
        </p:spPr>
        <p:txBody>
          <a:bodyPr wrap="square">
            <a:spAutoFit/>
          </a:bodyPr>
          <a:p>
            <a:pPr>
              <a:lnSpc>
                <a:spcPct val="120000"/>
              </a:lnSpc>
              <a:buFont typeface="Arial" panose="020B0604020202020204" pitchFamily="34" charset="0"/>
              <a:buNone/>
            </a:pPr>
            <a:r>
              <a:rPr sz="2400" dirty="0">
                <a:solidFill>
                  <a:schemeClr val="bg1">
                    <a:lumMod val="10000"/>
                  </a:schemeClr>
                </a:solidFill>
                <a:latin typeface="+mn-ea"/>
                <a:cs typeface="+mn-ea"/>
              </a:rPr>
              <a:t>多进程共享资源</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lang="zh-CN" sz="2400" dirty="0">
                <a:solidFill>
                  <a:schemeClr val="bg1">
                    <a:lumMod val="10000"/>
                  </a:schemeClr>
                </a:solidFill>
                <a:latin typeface="+mn-ea"/>
                <a:cs typeface="+mn-ea"/>
              </a:rPr>
              <a:t>对于打印机的使用，</a:t>
            </a:r>
            <a:r>
              <a:rPr sz="2400" dirty="0">
                <a:solidFill>
                  <a:schemeClr val="bg1">
                    <a:lumMod val="10000"/>
                  </a:schemeClr>
                </a:solidFill>
                <a:latin typeface="+mn-ea"/>
                <a:cs typeface="+mn-ea"/>
              </a:rPr>
              <a:t>每次只允许一个程使用一段时间打印机，等该进程使用完毕后再将打印机分配给其它进程。</a:t>
            </a:r>
            <a:endParaRPr sz="2800" dirty="0">
              <a:solidFill>
                <a:schemeClr val="bg1">
                  <a:lumMod val="10000"/>
                </a:schemeClr>
              </a:solidFill>
              <a:latin typeface="+mn-ea"/>
              <a:cs typeface="+mn-ea"/>
            </a:endParaRPr>
          </a:p>
        </p:txBody>
      </p:sp>
      <p:sp>
        <p:nvSpPr>
          <p:cNvPr id="3" name="íṧ1idé"/>
          <p:cNvSpPr/>
          <p:nvPr/>
        </p:nvSpPr>
        <p:spPr>
          <a:xfrm>
            <a:off x="5753735" y="1115695"/>
            <a:ext cx="397764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defTabSz="913765"/>
            <a:r>
              <a:rPr sz="4000" dirty="0">
                <a:ln w="0"/>
                <a:solidFill>
                  <a:schemeClr val="tx1"/>
                </a:solidFill>
                <a:effectLst>
                  <a:outerShdw blurRad="38100" dist="19050" dir="2700000" algn="tl" rotWithShape="0">
                    <a:schemeClr val="dk1">
                      <a:alpha val="40000"/>
                    </a:schemeClr>
                  </a:outerShdw>
                </a:effectLst>
              </a:rPr>
              <a:t>相互合作关系</a:t>
            </a:r>
            <a:endParaRPr sz="4000" dirty="0">
              <a:ln w="0"/>
              <a:solidFill>
                <a:schemeClr val="tx1"/>
              </a:solidFill>
              <a:effectLst>
                <a:outerShdw blurRad="38100" dist="19050" dir="2700000" algn="tl" rotWithShape="0">
                  <a:schemeClr val="dk1">
                    <a:alpha val="40000"/>
                  </a:schemeClr>
                </a:outerShdw>
              </a:effectLst>
            </a:endParaRPr>
          </a:p>
        </p:txBody>
      </p:sp>
      <p:sp>
        <p:nvSpPr>
          <p:cNvPr id="4" name="矩形 3"/>
          <p:cNvSpPr/>
          <p:nvPr/>
        </p:nvSpPr>
        <p:spPr>
          <a:xfrm>
            <a:off x="5753735" y="2296160"/>
            <a:ext cx="5516880" cy="2749550"/>
          </a:xfrm>
          <a:prstGeom prst="rect">
            <a:avLst/>
          </a:prstGeom>
        </p:spPr>
        <p:txBody>
          <a:bodyPr wrap="square">
            <a:spAutoFit/>
          </a:bodyPr>
          <a:p>
            <a:pPr>
              <a:lnSpc>
                <a:spcPct val="120000"/>
              </a:lnSpc>
              <a:buFont typeface="Arial" panose="020B0604020202020204" pitchFamily="34" charset="0"/>
              <a:buNone/>
            </a:pPr>
            <a:r>
              <a:rPr sz="2400" dirty="0">
                <a:solidFill>
                  <a:schemeClr val="bg1">
                    <a:lumMod val="10000"/>
                  </a:schemeClr>
                </a:solidFill>
                <a:latin typeface="+mn-ea"/>
                <a:cs typeface="+mn-ea"/>
              </a:rPr>
              <a:t>在某些进程之间还存在合作关系</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并发执行一个程序的输入、计算、打印三个程序段，先输入再计算、最后再打印，三个进程在并发执行时推进序列受到限制，要保证其合作关系正确，进程间这种关系称为同步关系。</a:t>
            </a:r>
            <a:endParaRPr sz="2400" dirty="0">
              <a:solidFill>
                <a:schemeClr val="bg1">
                  <a:lumMod val="10000"/>
                </a:schemeClr>
              </a:solidFill>
              <a:latin typeface="+mn-ea"/>
              <a:cs typeface="+mn-ea"/>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1" grpId="0"/>
      <p:bldP spid="3" grpId="0" bldLvl="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进程同步与互斥</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17" name="íṧ1idé"/>
          <p:cNvSpPr/>
          <p:nvPr/>
        </p:nvSpPr>
        <p:spPr>
          <a:xfrm>
            <a:off x="970280" y="1115695"/>
            <a:ext cx="185166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defTabSz="913765"/>
            <a:r>
              <a:rPr lang="zh-CN" altLang="en-US" sz="4000" dirty="0">
                <a:ln w="0"/>
                <a:solidFill>
                  <a:schemeClr val="tx1"/>
                </a:solidFill>
                <a:effectLst>
                  <a:outerShdw blurRad="38100" dist="19050" dir="2700000" algn="tl" rotWithShape="0">
                    <a:schemeClr val="dk1">
                      <a:alpha val="40000"/>
                    </a:schemeClr>
                  </a:outerShdw>
                </a:effectLst>
              </a:rPr>
              <a:t>同步</a:t>
            </a:r>
            <a:endParaRPr lang="zh-CN" altLang="en-US" sz="4000" dirty="0">
              <a:ln w="0"/>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548640" y="2296160"/>
            <a:ext cx="5265420" cy="1863725"/>
          </a:xfrm>
          <a:prstGeom prst="rect">
            <a:avLst/>
          </a:prstGeom>
        </p:spPr>
        <p:txBody>
          <a:bodyPr wrap="square">
            <a:spAutoFit/>
          </a:bodyPr>
          <a:p>
            <a:pPr>
              <a:lnSpc>
                <a:spcPct val="120000"/>
              </a:lnSpc>
              <a:buFont typeface="Arial" panose="020B0604020202020204" pitchFamily="34" charset="0"/>
              <a:buNone/>
            </a:pPr>
            <a:r>
              <a:rPr sz="2400" dirty="0">
                <a:solidFill>
                  <a:schemeClr val="bg1">
                    <a:lumMod val="10000"/>
                  </a:schemeClr>
                </a:solidFill>
                <a:latin typeface="+mn-ea"/>
                <a:cs typeface="+mn-ea"/>
              </a:rPr>
              <a:t>异步环境下的一组并发进程因直接制约而互相发送消息、进行互相合作、互相等待，使得各进程按一定的速度执行的过程称为进程间的同步。</a:t>
            </a:r>
            <a:endParaRPr sz="2800" dirty="0">
              <a:solidFill>
                <a:schemeClr val="bg1">
                  <a:lumMod val="10000"/>
                </a:schemeClr>
              </a:solidFill>
              <a:latin typeface="+mn-ea"/>
              <a:cs typeface="+mn-ea"/>
            </a:endParaRPr>
          </a:p>
        </p:txBody>
      </p:sp>
      <p:pic>
        <p:nvPicPr>
          <p:cNvPr id="2" name="图片 1"/>
          <p:cNvPicPr>
            <a:picLocks noChangeAspect="1"/>
          </p:cNvPicPr>
          <p:nvPr/>
        </p:nvPicPr>
        <p:blipFill>
          <a:blip r:embed="rId2"/>
          <a:stretch>
            <a:fillRect/>
          </a:stretch>
        </p:blipFill>
        <p:spPr>
          <a:xfrm>
            <a:off x="5905500" y="1932305"/>
            <a:ext cx="5514975" cy="327533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进程同步与互斥</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17" name="íṧ1idé"/>
          <p:cNvSpPr/>
          <p:nvPr/>
        </p:nvSpPr>
        <p:spPr>
          <a:xfrm>
            <a:off x="970280" y="1115695"/>
            <a:ext cx="185166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defTabSz="913765"/>
            <a:r>
              <a:rPr lang="zh-CN" altLang="en-US" sz="4000" dirty="0">
                <a:ln w="0"/>
                <a:solidFill>
                  <a:schemeClr val="tx1"/>
                </a:solidFill>
                <a:effectLst>
                  <a:outerShdw blurRad="38100" dist="19050" dir="2700000" algn="tl" rotWithShape="0">
                    <a:schemeClr val="dk1">
                      <a:alpha val="40000"/>
                    </a:schemeClr>
                  </a:outerShdw>
                </a:effectLst>
              </a:rPr>
              <a:t>互斥</a:t>
            </a:r>
            <a:endParaRPr lang="zh-CN" altLang="en-US" sz="4000" dirty="0">
              <a:ln w="0"/>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548640" y="2296160"/>
            <a:ext cx="5883275" cy="2823210"/>
          </a:xfrm>
          <a:prstGeom prst="rect">
            <a:avLst/>
          </a:prstGeom>
        </p:spPr>
        <p:txBody>
          <a:bodyPr wrap="square">
            <a:spAutoFit/>
          </a:bodyPr>
          <a:p>
            <a:pPr>
              <a:lnSpc>
                <a:spcPct val="120000"/>
              </a:lnSpc>
              <a:buFont typeface="Arial" panose="020B0604020202020204" pitchFamily="34" charset="0"/>
              <a:buNone/>
            </a:pPr>
            <a:r>
              <a:rPr lang="en-US" sz="2400" dirty="0">
                <a:solidFill>
                  <a:schemeClr val="bg1">
                    <a:lumMod val="10000"/>
                  </a:schemeClr>
                </a:solidFill>
                <a:latin typeface="+mn-ea"/>
                <a:cs typeface="+mn-ea"/>
              </a:rPr>
              <a:t>       </a:t>
            </a:r>
            <a:r>
              <a:rPr sz="2400" dirty="0">
                <a:solidFill>
                  <a:schemeClr val="bg1">
                    <a:lumMod val="10000"/>
                  </a:schemeClr>
                </a:solidFill>
                <a:latin typeface="+mn-ea"/>
                <a:cs typeface="+mn-ea"/>
              </a:rPr>
              <a:t>两个或两个以上的进程，不能同时进入关于同一组共享变量的临界区域，否则可能发生与时间有关的错误，这种现象被称作进程互斥。</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       一个进程正在访问临界资源，另一个要访问该资源的进程必须等待。</a:t>
            </a:r>
            <a:r>
              <a:rPr sz="2800" dirty="0">
                <a:solidFill>
                  <a:schemeClr val="bg1">
                    <a:lumMod val="10000"/>
                  </a:schemeClr>
                </a:solidFill>
                <a:latin typeface="+mn-ea"/>
                <a:cs typeface="+mn-ea"/>
              </a:rPr>
              <a:t> </a:t>
            </a:r>
            <a:endParaRPr sz="2800" dirty="0">
              <a:solidFill>
                <a:schemeClr val="bg1">
                  <a:lumMod val="10000"/>
                </a:schemeClr>
              </a:solidFill>
              <a:latin typeface="+mn-ea"/>
              <a:cs typeface="+mn-ea"/>
            </a:endParaRPr>
          </a:p>
        </p:txBody>
      </p:sp>
      <p:pic>
        <p:nvPicPr>
          <p:cNvPr id="3" name="图片 2"/>
          <p:cNvPicPr>
            <a:picLocks noChangeAspect="1"/>
          </p:cNvPicPr>
          <p:nvPr/>
        </p:nvPicPr>
        <p:blipFill>
          <a:blip r:embed="rId2"/>
          <a:stretch>
            <a:fillRect/>
          </a:stretch>
        </p:blipFill>
        <p:spPr>
          <a:xfrm>
            <a:off x="6431915" y="2227580"/>
            <a:ext cx="5293995" cy="289179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进程同步与互斥</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17" name="íṧ1idé"/>
          <p:cNvSpPr/>
          <p:nvPr/>
        </p:nvSpPr>
        <p:spPr>
          <a:xfrm>
            <a:off x="2858770" y="1237615"/>
            <a:ext cx="461962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defTabSz="913765"/>
            <a:r>
              <a:rPr lang="zh-CN" altLang="en-US" sz="4000" dirty="0">
                <a:ln w="0"/>
                <a:solidFill>
                  <a:schemeClr val="tx1"/>
                </a:solidFill>
                <a:effectLst>
                  <a:outerShdw blurRad="38100" dist="19050" dir="2700000" algn="tl" rotWithShape="0">
                    <a:schemeClr val="dk1">
                      <a:alpha val="40000"/>
                    </a:schemeClr>
                  </a:outerShdw>
                </a:effectLst>
              </a:rPr>
              <a:t>同步应遵收的准则</a:t>
            </a:r>
            <a:endParaRPr lang="zh-CN" altLang="en-US" sz="4000" dirty="0">
              <a:ln w="0"/>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3811270" y="2507615"/>
            <a:ext cx="9203690" cy="2453640"/>
          </a:xfrm>
          <a:prstGeom prst="rect">
            <a:avLst/>
          </a:prstGeom>
        </p:spPr>
        <p:txBody>
          <a:bodyPr wrap="square">
            <a:spAutoFit/>
          </a:bodyPr>
          <a:p>
            <a:pPr>
              <a:lnSpc>
                <a:spcPct val="120000"/>
              </a:lnSpc>
              <a:buFont typeface="Arial" panose="020B0604020202020204" pitchFamily="34" charset="0"/>
              <a:buNone/>
            </a:pPr>
            <a:r>
              <a:rPr lang="en-US" sz="3200" dirty="0">
                <a:solidFill>
                  <a:schemeClr val="bg1">
                    <a:lumMod val="10000"/>
                  </a:schemeClr>
                </a:solidFill>
                <a:latin typeface="+mn-ea"/>
                <a:cs typeface="+mn-ea"/>
              </a:rPr>
              <a:t>1.</a:t>
            </a:r>
            <a:r>
              <a:rPr sz="3200" dirty="0">
                <a:solidFill>
                  <a:schemeClr val="bg1">
                    <a:lumMod val="10000"/>
                  </a:schemeClr>
                </a:solidFill>
                <a:latin typeface="+mn-ea"/>
                <a:cs typeface="+mn-ea"/>
              </a:rPr>
              <a:t>空闲让进</a:t>
            </a:r>
            <a:endParaRPr sz="3200" dirty="0">
              <a:solidFill>
                <a:schemeClr val="bg1">
                  <a:lumMod val="10000"/>
                </a:schemeClr>
              </a:solidFill>
              <a:latin typeface="+mn-ea"/>
              <a:cs typeface="+mn-ea"/>
            </a:endParaRPr>
          </a:p>
          <a:p>
            <a:pPr>
              <a:lnSpc>
                <a:spcPct val="120000"/>
              </a:lnSpc>
              <a:buFont typeface="Arial" panose="020B0604020202020204" pitchFamily="34" charset="0"/>
              <a:buNone/>
            </a:pPr>
            <a:r>
              <a:rPr sz="3200" dirty="0">
                <a:solidFill>
                  <a:schemeClr val="bg1">
                    <a:lumMod val="10000"/>
                  </a:schemeClr>
                </a:solidFill>
                <a:latin typeface="+mn-ea"/>
                <a:cs typeface="+mn-ea"/>
              </a:rPr>
              <a:t>2.忙则等待</a:t>
            </a:r>
            <a:endParaRPr sz="3200" dirty="0">
              <a:solidFill>
                <a:schemeClr val="bg1">
                  <a:lumMod val="10000"/>
                </a:schemeClr>
              </a:solidFill>
              <a:latin typeface="+mn-ea"/>
              <a:cs typeface="+mn-ea"/>
            </a:endParaRPr>
          </a:p>
          <a:p>
            <a:pPr>
              <a:lnSpc>
                <a:spcPct val="120000"/>
              </a:lnSpc>
              <a:buFont typeface="Arial" panose="020B0604020202020204" pitchFamily="34" charset="0"/>
              <a:buNone/>
            </a:pPr>
            <a:r>
              <a:rPr sz="3200" dirty="0">
                <a:solidFill>
                  <a:schemeClr val="bg1">
                    <a:lumMod val="10000"/>
                  </a:schemeClr>
                </a:solidFill>
                <a:latin typeface="+mn-ea"/>
                <a:cs typeface="+mn-ea"/>
              </a:rPr>
              <a:t>3.有限等待</a:t>
            </a:r>
            <a:endParaRPr sz="3200" dirty="0">
              <a:solidFill>
                <a:schemeClr val="bg1">
                  <a:lumMod val="10000"/>
                </a:schemeClr>
              </a:solidFill>
              <a:latin typeface="+mn-ea"/>
              <a:cs typeface="+mn-ea"/>
            </a:endParaRPr>
          </a:p>
          <a:p>
            <a:pPr>
              <a:lnSpc>
                <a:spcPct val="120000"/>
              </a:lnSpc>
              <a:buFont typeface="Arial" panose="020B0604020202020204" pitchFamily="34" charset="0"/>
              <a:buNone/>
            </a:pPr>
            <a:r>
              <a:rPr sz="3200" dirty="0">
                <a:solidFill>
                  <a:schemeClr val="bg1">
                    <a:lumMod val="10000"/>
                  </a:schemeClr>
                </a:solidFill>
                <a:latin typeface="+mn-ea"/>
                <a:cs typeface="+mn-ea"/>
              </a:rPr>
              <a:t>4.让权等待</a:t>
            </a:r>
            <a:endParaRPr sz="3200" dirty="0">
              <a:solidFill>
                <a:schemeClr val="bg1">
                  <a:lumMod val="10000"/>
                </a:schemeClr>
              </a:solidFill>
              <a:latin typeface="+mn-ea"/>
              <a:cs typeface="+mn-ea"/>
            </a:endParaRPr>
          </a:p>
        </p:txBody>
      </p:sp>
      <p:pic>
        <p:nvPicPr>
          <p:cNvPr id="3" name="图片 2" descr="74332BD23392E416B0854E05AFBF2D13"/>
          <p:cNvPicPr>
            <a:picLocks noChangeAspect="1"/>
          </p:cNvPicPr>
          <p:nvPr/>
        </p:nvPicPr>
        <p:blipFill>
          <a:blip r:embed="rId2"/>
          <a:stretch>
            <a:fillRect/>
          </a:stretch>
        </p:blipFill>
        <p:spPr>
          <a:xfrm>
            <a:off x="7638415" y="281940"/>
            <a:ext cx="4086860" cy="323532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普通信号量和带标记的信号量</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普通信号量</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0" name="矩形 9"/>
          <p:cNvSpPr/>
          <p:nvPr/>
        </p:nvSpPr>
        <p:spPr>
          <a:xfrm>
            <a:off x="1228090" y="1194435"/>
            <a:ext cx="5213350" cy="829945"/>
          </a:xfrm>
          <a:prstGeom prst="rect">
            <a:avLst/>
          </a:prstGeom>
        </p:spPr>
        <p:txBody>
          <a:bodyPr wrap="square">
            <a:spAutoFit/>
          </a:bodyPr>
          <a:lstStyle/>
          <a:p>
            <a:pPr>
              <a:lnSpc>
                <a:spcPct val="120000"/>
              </a:lnSpc>
              <a:buFont typeface="Arial" panose="020B0604020202020204" pitchFamily="34" charset="0"/>
              <a:buNone/>
            </a:pPr>
            <a:r>
              <a:rPr lang="en-US" altLang="zh-CN" sz="3200" b="1" dirty="0">
                <a:solidFill>
                  <a:srgbClr val="191919"/>
                </a:solidFill>
                <a:latin typeface="+mn-ea"/>
                <a:sym typeface="+mn-ea"/>
              </a:rPr>
              <a:t>	</a:t>
            </a:r>
            <a:r>
              <a:rPr lang="zh-CN" altLang="en-US" sz="4000" b="1" dirty="0">
                <a:solidFill>
                  <a:srgbClr val="191919"/>
                </a:solidFill>
                <a:latin typeface="+mn-ea"/>
                <a:sym typeface="+mn-ea"/>
              </a:rPr>
              <a:t>信号量机制的概念</a:t>
            </a:r>
            <a:endParaRPr lang="zh-CN" altLang="en-US" sz="4000" b="1" dirty="0">
              <a:solidFill>
                <a:srgbClr val="191919"/>
              </a:solidFill>
              <a:latin typeface="+mn-ea"/>
            </a:endParaRPr>
          </a:p>
        </p:txBody>
      </p:sp>
      <p:sp>
        <p:nvSpPr>
          <p:cNvPr id="11" name="矩形 10"/>
          <p:cNvSpPr/>
          <p:nvPr/>
        </p:nvSpPr>
        <p:spPr>
          <a:xfrm>
            <a:off x="661670" y="2185035"/>
            <a:ext cx="6967220" cy="3838575"/>
          </a:xfrm>
          <a:prstGeom prst="rect">
            <a:avLst/>
          </a:prstGeom>
        </p:spPr>
        <p:txBody>
          <a:bodyPr wrap="square">
            <a:spAutoFit/>
          </a:bodyPr>
          <a:lstStyle/>
          <a:p>
            <a:pPr>
              <a:lnSpc>
                <a:spcPct val="120000"/>
              </a:lnSpc>
              <a:buFont typeface="Arial" panose="020B0604020202020204" pitchFamily="34" charset="0"/>
              <a:buNone/>
            </a:pPr>
            <a:r>
              <a:rPr lang="en-US" altLang="zh-CN" sz="2000" dirty="0">
                <a:solidFill>
                  <a:schemeClr val="bg1">
                    <a:lumMod val="10000"/>
                  </a:schemeClr>
                </a:solidFill>
                <a:latin typeface="+mn-ea"/>
                <a:cs typeface="+mn-ea"/>
              </a:rPr>
              <a:t>	</a:t>
            </a:r>
            <a:r>
              <a:rPr sz="2800" dirty="0">
                <a:solidFill>
                  <a:schemeClr val="bg1">
                    <a:lumMod val="10000"/>
                  </a:schemeClr>
                </a:solidFill>
                <a:latin typeface="+mn-ea"/>
                <a:cs typeface="+mn-ea"/>
              </a:rPr>
              <a:t>信号量是一个确定的二元组(S,Q),其中 S是一个具有非负初值的整形变量 ,且 S的值只能由定义在信号量上的 P操作原语和 V操作原语来改变 , 而 Q是个初始状态为空的队列 ,即信号量表示某类资源实体与进程队列有关的整形变量。 </a:t>
            </a:r>
            <a:endParaRPr sz="2800" dirty="0">
              <a:solidFill>
                <a:schemeClr val="bg1">
                  <a:lumMod val="10000"/>
                </a:schemeClr>
              </a:solidFill>
              <a:latin typeface="+mn-ea"/>
              <a:cs typeface="+mn-ea"/>
            </a:endParaRPr>
          </a:p>
          <a:p>
            <a:pPr>
              <a:lnSpc>
                <a:spcPct val="150000"/>
              </a:lnSpc>
              <a:buFont typeface="Arial" panose="020B0604020202020204" pitchFamily="34" charset="0"/>
              <a:buNone/>
            </a:pPr>
            <a:r>
              <a:rPr sz="2800" dirty="0">
                <a:solidFill>
                  <a:schemeClr val="bg1">
                    <a:lumMod val="10000"/>
                  </a:schemeClr>
                </a:solidFill>
                <a:latin typeface="+mn-ea"/>
                <a:cs typeface="+mn-ea"/>
              </a:rPr>
              <a:t> </a:t>
            </a:r>
            <a:endParaRPr sz="2800" dirty="0">
              <a:solidFill>
                <a:schemeClr val="bg1">
                  <a:lumMod val="10000"/>
                </a:schemeClr>
              </a:solidFill>
              <a:latin typeface="+mn-ea"/>
              <a:cs typeface="+mn-ea"/>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6" name="Freeform 69"/>
          <p:cNvSpPr>
            <a:spLocks noChangeAspect="1" noEditPoints="1"/>
          </p:cNvSpPr>
          <p:nvPr/>
        </p:nvSpPr>
        <p:spPr bwMode="auto">
          <a:xfrm>
            <a:off x="799648" y="1191947"/>
            <a:ext cx="819150" cy="814388"/>
          </a:xfrm>
          <a:custGeom>
            <a:avLst/>
            <a:gdLst>
              <a:gd name="T0" fmla="*/ 1221 w 2255"/>
              <a:gd name="T1" fmla="*/ 1270 h 2258"/>
              <a:gd name="T2" fmla="*/ 1221 w 2255"/>
              <a:gd name="T3" fmla="*/ 1325 h 2258"/>
              <a:gd name="T4" fmla="*/ 1221 w 2255"/>
              <a:gd name="T5" fmla="*/ 1325 h 2258"/>
              <a:gd name="T6" fmla="*/ 1221 w 2255"/>
              <a:gd name="T7" fmla="*/ 1325 h 2258"/>
              <a:gd name="T8" fmla="*/ 1221 w 2255"/>
              <a:gd name="T9" fmla="*/ 1339 h 2258"/>
              <a:gd name="T10" fmla="*/ 1220 w 2255"/>
              <a:gd name="T11" fmla="*/ 1339 h 2258"/>
              <a:gd name="T12" fmla="*/ 1112 w 2255"/>
              <a:gd name="T13" fmla="*/ 1435 h 2258"/>
              <a:gd name="T14" fmla="*/ 1003 w 2255"/>
              <a:gd name="T15" fmla="*/ 1339 h 2258"/>
              <a:gd name="T16" fmla="*/ 1003 w 2255"/>
              <a:gd name="T17" fmla="*/ 1339 h 2258"/>
              <a:gd name="T18" fmla="*/ 1003 w 2255"/>
              <a:gd name="T19" fmla="*/ 1332 h 2258"/>
              <a:gd name="T20" fmla="*/ 1002 w 2255"/>
              <a:gd name="T21" fmla="*/ 1325 h 2258"/>
              <a:gd name="T22" fmla="*/ 1003 w 2255"/>
              <a:gd name="T23" fmla="*/ 1318 h 2258"/>
              <a:gd name="T24" fmla="*/ 1003 w 2255"/>
              <a:gd name="T25" fmla="*/ 1254 h 2258"/>
              <a:gd name="T26" fmla="*/ 1295 w 2255"/>
              <a:gd name="T27" fmla="*/ 773 h 2258"/>
              <a:gd name="T28" fmla="*/ 1123 w 2255"/>
              <a:gd name="T29" fmla="*/ 626 h 2258"/>
              <a:gd name="T30" fmla="*/ 955 w 2255"/>
              <a:gd name="T31" fmla="*/ 685 h 2258"/>
              <a:gd name="T32" fmla="*/ 882 w 2255"/>
              <a:gd name="T33" fmla="*/ 716 h 2258"/>
              <a:gd name="T34" fmla="*/ 782 w 2255"/>
              <a:gd name="T35" fmla="*/ 615 h 2258"/>
              <a:gd name="T36" fmla="*/ 822 w 2255"/>
              <a:gd name="T37" fmla="*/ 535 h 2258"/>
              <a:gd name="T38" fmla="*/ 1143 w 2255"/>
              <a:gd name="T39" fmla="*/ 418 h 2258"/>
              <a:gd name="T40" fmla="*/ 1529 w 2255"/>
              <a:gd name="T41" fmla="*/ 752 h 2258"/>
              <a:gd name="T42" fmla="*/ 1221 w 2255"/>
              <a:gd name="T43" fmla="*/ 1270 h 2258"/>
              <a:gd name="T44" fmla="*/ 1112 w 2255"/>
              <a:gd name="T45" fmla="*/ 1887 h 2258"/>
              <a:gd name="T46" fmla="*/ 1000 w 2255"/>
              <a:gd name="T47" fmla="*/ 1775 h 2258"/>
              <a:gd name="T48" fmla="*/ 1112 w 2255"/>
              <a:gd name="T49" fmla="*/ 1664 h 2258"/>
              <a:gd name="T50" fmla="*/ 1223 w 2255"/>
              <a:gd name="T51" fmla="*/ 1775 h 2258"/>
              <a:gd name="T52" fmla="*/ 1112 w 2255"/>
              <a:gd name="T53" fmla="*/ 1887 h 2258"/>
              <a:gd name="T54" fmla="*/ 2203 w 2255"/>
              <a:gd name="T55" fmla="*/ 0 h 2258"/>
              <a:gd name="T56" fmla="*/ 53 w 2255"/>
              <a:gd name="T57" fmla="*/ 0 h 2258"/>
              <a:gd name="T58" fmla="*/ 0 w 2255"/>
              <a:gd name="T59" fmla="*/ 53 h 2258"/>
              <a:gd name="T60" fmla="*/ 0 w 2255"/>
              <a:gd name="T61" fmla="*/ 2205 h 2258"/>
              <a:gd name="T62" fmla="*/ 53 w 2255"/>
              <a:gd name="T63" fmla="*/ 2258 h 2258"/>
              <a:gd name="T64" fmla="*/ 2203 w 2255"/>
              <a:gd name="T65" fmla="*/ 2258 h 2258"/>
              <a:gd name="T66" fmla="*/ 2255 w 2255"/>
              <a:gd name="T67" fmla="*/ 2205 h 2258"/>
              <a:gd name="T68" fmla="*/ 2255 w 2255"/>
              <a:gd name="T69" fmla="*/ 53 h 2258"/>
              <a:gd name="T70" fmla="*/ 2203 w 2255"/>
              <a:gd name="T71" fmla="*/ 0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55" h="2258">
                <a:moveTo>
                  <a:pt x="1221" y="1270"/>
                </a:moveTo>
                <a:lnTo>
                  <a:pt x="1221" y="1325"/>
                </a:lnTo>
                <a:cubicBezTo>
                  <a:pt x="1221" y="1325"/>
                  <a:pt x="1221" y="1325"/>
                  <a:pt x="1221" y="1325"/>
                </a:cubicBezTo>
                <a:cubicBezTo>
                  <a:pt x="1221" y="1325"/>
                  <a:pt x="1221" y="1325"/>
                  <a:pt x="1221" y="1325"/>
                </a:cubicBezTo>
                <a:lnTo>
                  <a:pt x="1221" y="1339"/>
                </a:lnTo>
                <a:lnTo>
                  <a:pt x="1220" y="1339"/>
                </a:lnTo>
                <a:cubicBezTo>
                  <a:pt x="1213" y="1393"/>
                  <a:pt x="1167" y="1435"/>
                  <a:pt x="1112" y="1435"/>
                </a:cubicBezTo>
                <a:cubicBezTo>
                  <a:pt x="1056" y="1435"/>
                  <a:pt x="1010" y="1393"/>
                  <a:pt x="1003" y="1339"/>
                </a:cubicBezTo>
                <a:lnTo>
                  <a:pt x="1003" y="1339"/>
                </a:lnTo>
                <a:lnTo>
                  <a:pt x="1003" y="1332"/>
                </a:lnTo>
                <a:cubicBezTo>
                  <a:pt x="1003" y="1330"/>
                  <a:pt x="1002" y="1328"/>
                  <a:pt x="1002" y="1325"/>
                </a:cubicBezTo>
                <a:cubicBezTo>
                  <a:pt x="1002" y="1323"/>
                  <a:pt x="1003" y="1320"/>
                  <a:pt x="1003" y="1318"/>
                </a:cubicBezTo>
                <a:lnTo>
                  <a:pt x="1003" y="1254"/>
                </a:lnTo>
                <a:cubicBezTo>
                  <a:pt x="1003" y="996"/>
                  <a:pt x="1295" y="956"/>
                  <a:pt x="1295" y="773"/>
                </a:cubicBezTo>
                <a:cubicBezTo>
                  <a:pt x="1295" y="690"/>
                  <a:pt x="1221" y="626"/>
                  <a:pt x="1123" y="626"/>
                </a:cubicBezTo>
                <a:cubicBezTo>
                  <a:pt x="1052" y="626"/>
                  <a:pt x="987" y="663"/>
                  <a:pt x="955" y="685"/>
                </a:cubicBezTo>
                <a:cubicBezTo>
                  <a:pt x="936" y="704"/>
                  <a:pt x="911" y="716"/>
                  <a:pt x="882" y="716"/>
                </a:cubicBezTo>
                <a:cubicBezTo>
                  <a:pt x="827" y="716"/>
                  <a:pt x="782" y="670"/>
                  <a:pt x="782" y="615"/>
                </a:cubicBezTo>
                <a:cubicBezTo>
                  <a:pt x="782" y="582"/>
                  <a:pt x="798" y="553"/>
                  <a:pt x="822" y="535"/>
                </a:cubicBezTo>
                <a:cubicBezTo>
                  <a:pt x="858" y="503"/>
                  <a:pt x="971" y="418"/>
                  <a:pt x="1143" y="418"/>
                </a:cubicBezTo>
                <a:cubicBezTo>
                  <a:pt x="1343" y="418"/>
                  <a:pt x="1529" y="543"/>
                  <a:pt x="1529" y="752"/>
                </a:cubicBezTo>
                <a:cubicBezTo>
                  <a:pt x="1529" y="1044"/>
                  <a:pt x="1221" y="1078"/>
                  <a:pt x="1221" y="1270"/>
                </a:cubicBezTo>
                <a:close/>
                <a:moveTo>
                  <a:pt x="1112" y="1887"/>
                </a:moveTo>
                <a:cubicBezTo>
                  <a:pt x="1050" y="1887"/>
                  <a:pt x="1000" y="1837"/>
                  <a:pt x="1000" y="1775"/>
                </a:cubicBezTo>
                <a:cubicBezTo>
                  <a:pt x="1000" y="1714"/>
                  <a:pt x="1050" y="1664"/>
                  <a:pt x="1112" y="1664"/>
                </a:cubicBezTo>
                <a:cubicBezTo>
                  <a:pt x="1173" y="1664"/>
                  <a:pt x="1223" y="1714"/>
                  <a:pt x="1223" y="1775"/>
                </a:cubicBezTo>
                <a:cubicBezTo>
                  <a:pt x="1223" y="1837"/>
                  <a:pt x="1173" y="1887"/>
                  <a:pt x="1112" y="1887"/>
                </a:cubicBezTo>
                <a:close/>
                <a:moveTo>
                  <a:pt x="2203" y="0"/>
                </a:moveTo>
                <a:lnTo>
                  <a:pt x="53" y="0"/>
                </a:lnTo>
                <a:cubicBezTo>
                  <a:pt x="24" y="0"/>
                  <a:pt x="0" y="24"/>
                  <a:pt x="0" y="53"/>
                </a:cubicBezTo>
                <a:lnTo>
                  <a:pt x="0" y="2205"/>
                </a:lnTo>
                <a:cubicBezTo>
                  <a:pt x="0" y="2234"/>
                  <a:pt x="24" y="2258"/>
                  <a:pt x="53" y="2258"/>
                </a:cubicBezTo>
                <a:lnTo>
                  <a:pt x="2203" y="2258"/>
                </a:lnTo>
                <a:cubicBezTo>
                  <a:pt x="2232" y="2258"/>
                  <a:pt x="2255" y="2234"/>
                  <a:pt x="2255" y="2205"/>
                </a:cubicBezTo>
                <a:lnTo>
                  <a:pt x="2255" y="53"/>
                </a:lnTo>
                <a:cubicBezTo>
                  <a:pt x="2255" y="24"/>
                  <a:pt x="2232" y="0"/>
                  <a:pt x="2203" y="0"/>
                </a:cubicBezTo>
                <a:close/>
              </a:path>
            </a:pathLst>
          </a:custGeom>
          <a:solidFill>
            <a:srgbClr val="44444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dirty="0">
              <a:solidFill>
                <a:srgbClr val="444444"/>
              </a:solidFill>
              <a:latin typeface="Museo Sans For Dell" panose="02000000000000000000"/>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3" name="图片 2"/>
          <p:cNvPicPr>
            <a:picLocks noChangeAspect="1"/>
          </p:cNvPicPr>
          <p:nvPr/>
        </p:nvPicPr>
        <p:blipFill>
          <a:blip r:embed="rId2"/>
          <a:stretch>
            <a:fillRect/>
          </a:stretch>
        </p:blipFill>
        <p:spPr>
          <a:xfrm>
            <a:off x="7846695" y="1629410"/>
            <a:ext cx="3810000" cy="332232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25"/>
          <p:cNvSpPr/>
          <p:nvPr/>
        </p:nvSpPr>
        <p:spPr bwMode="auto">
          <a:xfrm>
            <a:off x="3251453" y="1579781"/>
            <a:ext cx="2103349" cy="3744989"/>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rgbClr val="01B3C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grpSp>
        <p:nvGrpSpPr>
          <p:cNvPr id="50" name="组合 49"/>
          <p:cNvGrpSpPr/>
          <p:nvPr/>
        </p:nvGrpSpPr>
        <p:grpSpPr>
          <a:xfrm>
            <a:off x="2987848" y="1100560"/>
            <a:ext cx="753197" cy="753197"/>
            <a:chOff x="-5341301" y="-1560254"/>
            <a:chExt cx="3307458" cy="3307458"/>
          </a:xfrm>
        </p:grpSpPr>
        <p:sp>
          <p:nvSpPr>
            <p:cNvPr id="51" name="椭圆 50"/>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52" name="椭圆 51"/>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53" name="椭圆 52"/>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54" name="组合 53"/>
          <p:cNvGrpSpPr/>
          <p:nvPr/>
        </p:nvGrpSpPr>
        <p:grpSpPr>
          <a:xfrm>
            <a:off x="1253294" y="1555985"/>
            <a:ext cx="3689985" cy="3689985"/>
            <a:chOff x="1253293" y="1555984"/>
            <a:chExt cx="3689985" cy="3689985"/>
          </a:xfrm>
        </p:grpSpPr>
        <p:sp>
          <p:nvSpPr>
            <p:cNvPr id="55" name="椭圆 54"/>
            <p:cNvSpPr/>
            <p:nvPr/>
          </p:nvSpPr>
          <p:spPr>
            <a:xfrm>
              <a:off x="1253293" y="1555984"/>
              <a:ext cx="3689985" cy="3689985"/>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190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56" name="椭圆 55"/>
            <p:cNvSpPr/>
            <p:nvPr/>
          </p:nvSpPr>
          <p:spPr>
            <a:xfrm>
              <a:off x="1720425" y="2023116"/>
              <a:ext cx="2755721" cy="2755721"/>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57" name="组合 56"/>
          <p:cNvGrpSpPr/>
          <p:nvPr/>
        </p:nvGrpSpPr>
        <p:grpSpPr>
          <a:xfrm>
            <a:off x="3719339" y="565003"/>
            <a:ext cx="5006178" cy="638275"/>
            <a:chOff x="1456566" y="1064226"/>
            <a:chExt cx="3148013" cy="307975"/>
          </a:xfrm>
        </p:grpSpPr>
        <p:sp>
          <p:nvSpPr>
            <p:cNvPr id="58" name="Freeform 9"/>
            <p:cNvSpPr/>
            <p:nvPr/>
          </p:nvSpPr>
          <p:spPr bwMode="auto">
            <a:xfrm>
              <a:off x="1456566" y="1064226"/>
              <a:ext cx="3148013" cy="307975"/>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rgbClr val="FFBF53"/>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59" name="Rectangle 19"/>
            <p:cNvSpPr>
              <a:spLocks noChangeArrowheads="1"/>
            </p:cNvSpPr>
            <p:nvPr/>
          </p:nvSpPr>
          <p:spPr bwMode="auto">
            <a:xfrm>
              <a:off x="1736357" y="1137390"/>
              <a:ext cx="990275" cy="20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rPr>
                <a:t>进程描述</a:t>
              </a:r>
              <a:endPar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60" name="组合 59"/>
          <p:cNvGrpSpPr/>
          <p:nvPr/>
        </p:nvGrpSpPr>
        <p:grpSpPr>
          <a:xfrm>
            <a:off x="5071697" y="1451102"/>
            <a:ext cx="4334638" cy="638275"/>
            <a:chOff x="2808288" y="1814510"/>
            <a:chExt cx="3148013" cy="306387"/>
          </a:xfrm>
        </p:grpSpPr>
        <p:sp>
          <p:nvSpPr>
            <p:cNvPr id="61" name="Freeform 10"/>
            <p:cNvSpPr/>
            <p:nvPr/>
          </p:nvSpPr>
          <p:spPr bwMode="auto">
            <a:xfrm>
              <a:off x="2808288" y="1814510"/>
              <a:ext cx="3148013" cy="306387"/>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rgbClr val="01B3C5"/>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62" name="Rectangle 20"/>
            <p:cNvSpPr>
              <a:spLocks noChangeArrowheads="1"/>
            </p:cNvSpPr>
            <p:nvPr/>
          </p:nvSpPr>
          <p:spPr bwMode="auto">
            <a:xfrm>
              <a:off x="3081633" y="1868661"/>
              <a:ext cx="1291265" cy="23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32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rPr>
                <a:t>进程控制</a:t>
              </a:r>
              <a:endParaRPr kumimoji="0" lang="zh-CN" altLang="en-US" sz="32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63" name="组合 62"/>
          <p:cNvGrpSpPr/>
          <p:nvPr/>
        </p:nvGrpSpPr>
        <p:grpSpPr>
          <a:xfrm>
            <a:off x="5696653" y="2563517"/>
            <a:ext cx="4324444" cy="638275"/>
            <a:chOff x="3476625" y="2625726"/>
            <a:chExt cx="3149600" cy="307975"/>
          </a:xfrm>
        </p:grpSpPr>
        <p:sp>
          <p:nvSpPr>
            <p:cNvPr id="64" name="Freeform 11"/>
            <p:cNvSpPr/>
            <p:nvPr/>
          </p:nvSpPr>
          <p:spPr bwMode="auto">
            <a:xfrm>
              <a:off x="3476625" y="2625726"/>
              <a:ext cx="3149600" cy="307975"/>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rgbClr val="F17475"/>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65" name="Rectangle 21"/>
            <p:cNvSpPr>
              <a:spLocks noChangeArrowheads="1"/>
            </p:cNvSpPr>
            <p:nvPr/>
          </p:nvSpPr>
          <p:spPr bwMode="auto">
            <a:xfrm>
              <a:off x="3742268" y="2686885"/>
              <a:ext cx="2007190" cy="20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rPr>
                <a:t>进程同步与互斥</a:t>
              </a:r>
              <a:endPar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69" name="文本框 68"/>
          <p:cNvSpPr txBox="1"/>
          <p:nvPr/>
        </p:nvSpPr>
        <p:spPr>
          <a:xfrm>
            <a:off x="2999257" y="1267317"/>
            <a:ext cx="717848" cy="400110"/>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FFBF53"/>
                </a:solidFill>
                <a:latin typeface="Arial" panose="020B0604020202020204"/>
                <a:cs typeface="+mn-ea"/>
                <a:sym typeface="+mn-lt"/>
              </a:rPr>
              <a:t>01</a:t>
            </a:r>
            <a:endParaRPr lang="zh-CN" altLang="en-US" sz="2000" dirty="0">
              <a:solidFill>
                <a:srgbClr val="FFBF53"/>
              </a:solidFill>
              <a:latin typeface="Arial" panose="020B0604020202020204"/>
              <a:cs typeface="+mn-ea"/>
              <a:sym typeface="+mn-lt"/>
            </a:endParaRPr>
          </a:p>
        </p:txBody>
      </p:sp>
      <p:grpSp>
        <p:nvGrpSpPr>
          <p:cNvPr id="70" name="组合 69"/>
          <p:cNvGrpSpPr/>
          <p:nvPr/>
        </p:nvGrpSpPr>
        <p:grpSpPr>
          <a:xfrm>
            <a:off x="4247306" y="1510002"/>
            <a:ext cx="753197" cy="753197"/>
            <a:chOff x="-5341301" y="-1560254"/>
            <a:chExt cx="3307458" cy="3307458"/>
          </a:xfrm>
        </p:grpSpPr>
        <p:sp>
          <p:nvSpPr>
            <p:cNvPr id="71" name="椭圆 70"/>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72" name="椭圆 71"/>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73" name="椭圆 72"/>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74" name="组合 73"/>
          <p:cNvGrpSpPr/>
          <p:nvPr/>
        </p:nvGrpSpPr>
        <p:grpSpPr>
          <a:xfrm>
            <a:off x="4984260" y="2469886"/>
            <a:ext cx="753197" cy="753197"/>
            <a:chOff x="-5341301" y="-1560254"/>
            <a:chExt cx="3307458" cy="3307458"/>
          </a:xfrm>
        </p:grpSpPr>
        <p:sp>
          <p:nvSpPr>
            <p:cNvPr id="75" name="椭圆 74"/>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76" name="椭圆 75"/>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77" name="椭圆 76"/>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78" name="组合 77"/>
          <p:cNvGrpSpPr/>
          <p:nvPr/>
        </p:nvGrpSpPr>
        <p:grpSpPr>
          <a:xfrm>
            <a:off x="4977637" y="3648017"/>
            <a:ext cx="753197" cy="753197"/>
            <a:chOff x="-5341301" y="-1560254"/>
            <a:chExt cx="3307458" cy="3307458"/>
          </a:xfrm>
        </p:grpSpPr>
        <p:sp>
          <p:nvSpPr>
            <p:cNvPr id="79" name="椭圆 78"/>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80" name="椭圆 79"/>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81" name="椭圆 80"/>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82" name="文本框 81"/>
          <p:cNvSpPr txBox="1"/>
          <p:nvPr/>
        </p:nvSpPr>
        <p:spPr>
          <a:xfrm>
            <a:off x="4986686" y="3800300"/>
            <a:ext cx="717848" cy="400110"/>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77448C"/>
                </a:solidFill>
                <a:latin typeface="Arial" panose="020B0604020202020204"/>
                <a:cs typeface="+mn-ea"/>
                <a:sym typeface="+mn-lt"/>
              </a:rPr>
              <a:t>04</a:t>
            </a:r>
            <a:endParaRPr lang="zh-CN" altLang="en-US" sz="2000" dirty="0">
              <a:solidFill>
                <a:srgbClr val="77448C"/>
              </a:solidFill>
              <a:latin typeface="Arial" panose="020B0604020202020204"/>
              <a:cs typeface="+mn-ea"/>
              <a:sym typeface="+mn-lt"/>
            </a:endParaRPr>
          </a:p>
        </p:txBody>
      </p:sp>
      <p:sp>
        <p:nvSpPr>
          <p:cNvPr id="83" name="文本框 82"/>
          <p:cNvSpPr txBox="1"/>
          <p:nvPr/>
        </p:nvSpPr>
        <p:spPr>
          <a:xfrm>
            <a:off x="5078974" y="2628831"/>
            <a:ext cx="563772" cy="400110"/>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00AF92">
                    <a:lumMod val="75000"/>
                  </a:srgbClr>
                </a:solidFill>
                <a:latin typeface="Arial" panose="020B0604020202020204"/>
                <a:cs typeface="+mn-ea"/>
                <a:sym typeface="+mn-lt"/>
              </a:rPr>
              <a:t>03</a:t>
            </a:r>
            <a:endParaRPr lang="zh-CN" altLang="en-US" sz="2000" dirty="0">
              <a:solidFill>
                <a:srgbClr val="00AF92">
                  <a:lumMod val="75000"/>
                </a:srgbClr>
              </a:solidFill>
              <a:latin typeface="Arial" panose="020B0604020202020204"/>
              <a:cs typeface="+mn-ea"/>
              <a:sym typeface="+mn-lt"/>
            </a:endParaRPr>
          </a:p>
        </p:txBody>
      </p:sp>
      <p:sp>
        <p:nvSpPr>
          <p:cNvPr id="84" name="文本框 83"/>
          <p:cNvSpPr txBox="1"/>
          <p:nvPr/>
        </p:nvSpPr>
        <p:spPr>
          <a:xfrm>
            <a:off x="4343527" y="1684397"/>
            <a:ext cx="525672" cy="400110"/>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F17475"/>
                </a:solidFill>
                <a:latin typeface="Arial" panose="020B0604020202020204"/>
                <a:cs typeface="+mn-ea"/>
                <a:sym typeface="+mn-lt"/>
              </a:rPr>
              <a:t>02</a:t>
            </a:r>
            <a:endParaRPr lang="zh-CN" altLang="en-US" sz="2000" dirty="0">
              <a:solidFill>
                <a:srgbClr val="F17475"/>
              </a:solidFill>
              <a:latin typeface="Arial" panose="020B0604020202020204"/>
              <a:cs typeface="+mn-ea"/>
              <a:sym typeface="+mn-lt"/>
            </a:endParaRPr>
          </a:p>
        </p:txBody>
      </p:sp>
      <p:sp>
        <p:nvSpPr>
          <p:cNvPr id="85" name="椭圆 84"/>
          <p:cNvSpPr/>
          <p:nvPr/>
        </p:nvSpPr>
        <p:spPr>
          <a:xfrm>
            <a:off x="1893769" y="2196459"/>
            <a:ext cx="2409039" cy="2409039"/>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82550" h="254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nvGrpSpPr>
          <p:cNvPr id="86" name="组合 85"/>
          <p:cNvGrpSpPr/>
          <p:nvPr/>
        </p:nvGrpSpPr>
        <p:grpSpPr>
          <a:xfrm>
            <a:off x="1900410" y="2196459"/>
            <a:ext cx="2409039" cy="2409039"/>
            <a:chOff x="1909129" y="2184707"/>
            <a:chExt cx="2409039" cy="2409039"/>
          </a:xfrm>
        </p:grpSpPr>
        <p:sp>
          <p:nvSpPr>
            <p:cNvPr id="87" name="椭圆 86"/>
            <p:cNvSpPr/>
            <p:nvPr/>
          </p:nvSpPr>
          <p:spPr>
            <a:xfrm>
              <a:off x="1909129" y="2184707"/>
              <a:ext cx="2409039" cy="2409039"/>
            </a:xfrm>
            <a:prstGeom prst="ellipse">
              <a:avLst/>
            </a:prstGeom>
            <a:solidFill>
              <a:srgbClr val="FFFFFF">
                <a:lumMod val="95000"/>
                <a:alpha val="0"/>
              </a:srgbClr>
            </a:solidFill>
            <a:ln w="50800" cap="flat" cmpd="sng" algn="ctr">
              <a:noFill/>
              <a:prstDash val="solid"/>
            </a:ln>
            <a:effectLst>
              <a:outerShdw sx="1000" sy="1000" algn="tl" rotWithShape="0">
                <a:srgbClr val="01B3C5">
                  <a:lumMod val="50000"/>
                </a:srgbClr>
              </a:outerShdw>
            </a:effectLst>
            <a:scene3d>
              <a:camera prst="orthographicFront"/>
              <a:lightRig rig="threePt" dir="t"/>
            </a:scene3d>
            <a:sp3d prstMaterial="softEdge">
              <a:bevelT w="0" h="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88" name="圆角矩形 12"/>
            <p:cNvSpPr/>
            <p:nvPr/>
          </p:nvSpPr>
          <p:spPr>
            <a:xfrm>
              <a:off x="3028958" y="4282251"/>
              <a:ext cx="101025" cy="193708"/>
            </a:xfrm>
            <a:prstGeom prst="roundRect">
              <a:avLst>
                <a:gd name="adj" fmla="val 50000"/>
              </a:avLst>
            </a:prstGeom>
            <a:solidFill>
              <a:srgbClr val="01B3C5"/>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89" name="组合 88"/>
          <p:cNvGrpSpPr/>
          <p:nvPr/>
        </p:nvGrpSpPr>
        <p:grpSpPr>
          <a:xfrm>
            <a:off x="2716208" y="2666589"/>
            <a:ext cx="827553" cy="1518924"/>
            <a:chOff x="987534" y="2822570"/>
            <a:chExt cx="730591" cy="1340958"/>
          </a:xfrm>
        </p:grpSpPr>
        <p:sp>
          <p:nvSpPr>
            <p:cNvPr id="90" name="Freeform 16"/>
            <p:cNvSpPr>
              <a:spLocks noEditPoints="1"/>
            </p:cNvSpPr>
            <p:nvPr/>
          </p:nvSpPr>
          <p:spPr bwMode="auto">
            <a:xfrm>
              <a:off x="987534" y="2822570"/>
              <a:ext cx="730591" cy="808043"/>
            </a:xfrm>
            <a:custGeom>
              <a:avLst/>
              <a:gdLst>
                <a:gd name="T0" fmla="*/ 315 w 632"/>
                <a:gd name="T1" fmla="*/ 617 h 699"/>
                <a:gd name="T2" fmla="*/ 322 w 632"/>
                <a:gd name="T3" fmla="*/ 617 h 699"/>
                <a:gd name="T4" fmla="*/ 357 w 632"/>
                <a:gd name="T5" fmla="*/ 591 h 699"/>
                <a:gd name="T6" fmla="*/ 365 w 632"/>
                <a:gd name="T7" fmla="*/ 589 h 699"/>
                <a:gd name="T8" fmla="*/ 383 w 632"/>
                <a:gd name="T9" fmla="*/ 581 h 699"/>
                <a:gd name="T10" fmla="*/ 377 w 632"/>
                <a:gd name="T11" fmla="*/ 576 h 699"/>
                <a:gd name="T12" fmla="*/ 378 w 632"/>
                <a:gd name="T13" fmla="*/ 567 h 699"/>
                <a:gd name="T14" fmla="*/ 374 w 632"/>
                <a:gd name="T15" fmla="*/ 555 h 699"/>
                <a:gd name="T16" fmla="*/ 349 w 632"/>
                <a:gd name="T17" fmla="*/ 536 h 699"/>
                <a:gd name="T18" fmla="*/ 340 w 632"/>
                <a:gd name="T19" fmla="*/ 534 h 699"/>
                <a:gd name="T20" fmla="*/ 323 w 632"/>
                <a:gd name="T21" fmla="*/ 541 h 699"/>
                <a:gd name="T22" fmla="*/ 320 w 632"/>
                <a:gd name="T23" fmla="*/ 552 h 699"/>
                <a:gd name="T24" fmla="*/ 328 w 632"/>
                <a:gd name="T25" fmla="*/ 575 h 699"/>
                <a:gd name="T26" fmla="*/ 327 w 632"/>
                <a:gd name="T27" fmla="*/ 576 h 699"/>
                <a:gd name="T28" fmla="*/ 306 w 632"/>
                <a:gd name="T29" fmla="*/ 573 h 699"/>
                <a:gd name="T30" fmla="*/ 290 w 632"/>
                <a:gd name="T31" fmla="*/ 565 h 699"/>
                <a:gd name="T32" fmla="*/ 290 w 632"/>
                <a:gd name="T33" fmla="*/ 560 h 699"/>
                <a:gd name="T34" fmla="*/ 298 w 632"/>
                <a:gd name="T35" fmla="*/ 542 h 699"/>
                <a:gd name="T36" fmla="*/ 296 w 632"/>
                <a:gd name="T37" fmla="*/ 531 h 699"/>
                <a:gd name="T38" fmla="*/ 278 w 632"/>
                <a:gd name="T39" fmla="*/ 523 h 699"/>
                <a:gd name="T40" fmla="*/ 262 w 632"/>
                <a:gd name="T41" fmla="*/ 523 h 699"/>
                <a:gd name="T42" fmla="*/ 244 w 632"/>
                <a:gd name="T43" fmla="*/ 533 h 699"/>
                <a:gd name="T44" fmla="*/ 241 w 632"/>
                <a:gd name="T45" fmla="*/ 542 h 699"/>
                <a:gd name="T46" fmla="*/ 248 w 632"/>
                <a:gd name="T47" fmla="*/ 575 h 699"/>
                <a:gd name="T48" fmla="*/ 278 w 632"/>
                <a:gd name="T49" fmla="*/ 597 h 699"/>
                <a:gd name="T50" fmla="*/ 262 w 632"/>
                <a:gd name="T51" fmla="*/ 567 h 699"/>
                <a:gd name="T52" fmla="*/ 259 w 632"/>
                <a:gd name="T53" fmla="*/ 541 h 699"/>
                <a:gd name="T54" fmla="*/ 264 w 632"/>
                <a:gd name="T55" fmla="*/ 539 h 699"/>
                <a:gd name="T56" fmla="*/ 281 w 632"/>
                <a:gd name="T57" fmla="*/ 539 h 699"/>
                <a:gd name="T58" fmla="*/ 278 w 632"/>
                <a:gd name="T59" fmla="*/ 547 h 699"/>
                <a:gd name="T60" fmla="*/ 273 w 632"/>
                <a:gd name="T61" fmla="*/ 567 h 699"/>
                <a:gd name="T62" fmla="*/ 281 w 632"/>
                <a:gd name="T63" fmla="*/ 579 h 699"/>
                <a:gd name="T64" fmla="*/ 315 w 632"/>
                <a:gd name="T65" fmla="*/ 591 h 699"/>
                <a:gd name="T66" fmla="*/ 309 w 632"/>
                <a:gd name="T67" fmla="*/ 609 h 699"/>
                <a:gd name="T68" fmla="*/ 312 w 632"/>
                <a:gd name="T69" fmla="*/ 615 h 699"/>
                <a:gd name="T70" fmla="*/ 399 w 632"/>
                <a:gd name="T71" fmla="*/ 600 h 699"/>
                <a:gd name="T72" fmla="*/ 357 w 632"/>
                <a:gd name="T73" fmla="*/ 609 h 699"/>
                <a:gd name="T74" fmla="*/ 335 w 632"/>
                <a:gd name="T75" fmla="*/ 628 h 699"/>
                <a:gd name="T76" fmla="*/ 343 w 632"/>
                <a:gd name="T77" fmla="*/ 642 h 699"/>
                <a:gd name="T78" fmla="*/ 365 w 632"/>
                <a:gd name="T79" fmla="*/ 625 h 699"/>
                <a:gd name="T80" fmla="*/ 398 w 632"/>
                <a:gd name="T81" fmla="*/ 617 h 699"/>
                <a:gd name="T82" fmla="*/ 427 w 632"/>
                <a:gd name="T83" fmla="*/ 604 h 699"/>
                <a:gd name="T84" fmla="*/ 424 w 632"/>
                <a:gd name="T85" fmla="*/ 621 h 699"/>
                <a:gd name="T86" fmla="*/ 51 w 632"/>
                <a:gd name="T87" fmla="*/ 651 h 699"/>
                <a:gd name="T88" fmla="*/ 475 w 632"/>
                <a:gd name="T89" fmla="*/ 305 h 699"/>
                <a:gd name="T90" fmla="*/ 0 w 632"/>
                <a:gd name="T91" fmla="*/ 0 h 699"/>
                <a:gd name="T92" fmla="*/ 524 w 632"/>
                <a:gd name="T93" fmla="*/ 466 h 699"/>
                <a:gd name="T94" fmla="*/ 152 w 632"/>
                <a:gd name="T95" fmla="*/ 116 h 699"/>
                <a:gd name="T96" fmla="*/ 152 w 632"/>
                <a:gd name="T97" fmla="*/ 82 h 699"/>
                <a:gd name="T98" fmla="*/ 84 w 632"/>
                <a:gd name="T99" fmla="*/ 187 h 699"/>
                <a:gd name="T100" fmla="*/ 428 w 632"/>
                <a:gd name="T101" fmla="*/ 222 h 699"/>
                <a:gd name="T102" fmla="*/ 428 w 632"/>
                <a:gd name="T103" fmla="*/ 242 h 699"/>
                <a:gd name="T104" fmla="*/ 84 w 632"/>
                <a:gd name="T105" fmla="*/ 281 h 699"/>
                <a:gd name="T106" fmla="*/ 428 w 632"/>
                <a:gd name="T107" fmla="*/ 281 h 699"/>
                <a:gd name="T108" fmla="*/ 84 w 632"/>
                <a:gd name="T109" fmla="*/ 357 h 699"/>
                <a:gd name="T110" fmla="*/ 571 w 632"/>
                <a:gd name="T111" fmla="*/ 250 h 699"/>
                <a:gd name="T112" fmla="*/ 632 w 632"/>
                <a:gd name="T113" fmla="*/ 311 h 699"/>
                <a:gd name="T114" fmla="*/ 454 w 632"/>
                <a:gd name="T115" fmla="*/ 489 h 699"/>
                <a:gd name="T116" fmla="*/ 393 w 632"/>
                <a:gd name="T117" fmla="*/ 428 h 699"/>
                <a:gd name="T118" fmla="*/ 375 w 632"/>
                <a:gd name="T119" fmla="*/ 445 h 699"/>
                <a:gd name="T120" fmla="*/ 445 w 632"/>
                <a:gd name="T121" fmla="*/ 50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2" h="699">
                  <a:moveTo>
                    <a:pt x="312" y="615"/>
                  </a:moveTo>
                  <a:lnTo>
                    <a:pt x="312" y="615"/>
                  </a:lnTo>
                  <a:lnTo>
                    <a:pt x="315" y="617"/>
                  </a:lnTo>
                  <a:lnTo>
                    <a:pt x="319" y="618"/>
                  </a:lnTo>
                  <a:lnTo>
                    <a:pt x="319" y="618"/>
                  </a:lnTo>
                  <a:lnTo>
                    <a:pt x="322" y="617"/>
                  </a:lnTo>
                  <a:lnTo>
                    <a:pt x="327" y="615"/>
                  </a:lnTo>
                  <a:lnTo>
                    <a:pt x="335" y="609"/>
                  </a:lnTo>
                  <a:lnTo>
                    <a:pt x="357" y="591"/>
                  </a:lnTo>
                  <a:lnTo>
                    <a:pt x="357" y="591"/>
                  </a:lnTo>
                  <a:lnTo>
                    <a:pt x="365" y="589"/>
                  </a:lnTo>
                  <a:lnTo>
                    <a:pt x="365" y="589"/>
                  </a:lnTo>
                  <a:lnTo>
                    <a:pt x="369" y="591"/>
                  </a:lnTo>
                  <a:lnTo>
                    <a:pt x="375" y="594"/>
                  </a:lnTo>
                  <a:lnTo>
                    <a:pt x="383" y="581"/>
                  </a:lnTo>
                  <a:lnTo>
                    <a:pt x="378" y="576"/>
                  </a:lnTo>
                  <a:lnTo>
                    <a:pt x="378" y="576"/>
                  </a:lnTo>
                  <a:lnTo>
                    <a:pt x="377" y="576"/>
                  </a:lnTo>
                  <a:lnTo>
                    <a:pt x="377" y="576"/>
                  </a:lnTo>
                  <a:lnTo>
                    <a:pt x="378" y="571"/>
                  </a:lnTo>
                  <a:lnTo>
                    <a:pt x="378" y="567"/>
                  </a:lnTo>
                  <a:lnTo>
                    <a:pt x="377" y="560"/>
                  </a:lnTo>
                  <a:lnTo>
                    <a:pt x="374" y="555"/>
                  </a:lnTo>
                  <a:lnTo>
                    <a:pt x="374" y="555"/>
                  </a:lnTo>
                  <a:lnTo>
                    <a:pt x="369" y="547"/>
                  </a:lnTo>
                  <a:lnTo>
                    <a:pt x="359" y="539"/>
                  </a:lnTo>
                  <a:lnTo>
                    <a:pt x="349" y="536"/>
                  </a:lnTo>
                  <a:lnTo>
                    <a:pt x="344" y="534"/>
                  </a:lnTo>
                  <a:lnTo>
                    <a:pt x="340" y="534"/>
                  </a:lnTo>
                  <a:lnTo>
                    <a:pt x="340" y="534"/>
                  </a:lnTo>
                  <a:lnTo>
                    <a:pt x="332" y="536"/>
                  </a:lnTo>
                  <a:lnTo>
                    <a:pt x="327" y="537"/>
                  </a:lnTo>
                  <a:lnTo>
                    <a:pt x="323" y="541"/>
                  </a:lnTo>
                  <a:lnTo>
                    <a:pt x="322" y="544"/>
                  </a:lnTo>
                  <a:lnTo>
                    <a:pt x="322" y="544"/>
                  </a:lnTo>
                  <a:lnTo>
                    <a:pt x="320" y="552"/>
                  </a:lnTo>
                  <a:lnTo>
                    <a:pt x="322" y="560"/>
                  </a:lnTo>
                  <a:lnTo>
                    <a:pt x="325" y="568"/>
                  </a:lnTo>
                  <a:lnTo>
                    <a:pt x="328" y="575"/>
                  </a:lnTo>
                  <a:lnTo>
                    <a:pt x="328" y="575"/>
                  </a:lnTo>
                  <a:lnTo>
                    <a:pt x="327" y="576"/>
                  </a:lnTo>
                  <a:lnTo>
                    <a:pt x="327" y="576"/>
                  </a:lnTo>
                  <a:lnTo>
                    <a:pt x="320" y="576"/>
                  </a:lnTo>
                  <a:lnTo>
                    <a:pt x="320" y="576"/>
                  </a:lnTo>
                  <a:lnTo>
                    <a:pt x="306" y="573"/>
                  </a:lnTo>
                  <a:lnTo>
                    <a:pt x="296" y="570"/>
                  </a:lnTo>
                  <a:lnTo>
                    <a:pt x="291" y="567"/>
                  </a:lnTo>
                  <a:lnTo>
                    <a:pt x="290" y="565"/>
                  </a:lnTo>
                  <a:lnTo>
                    <a:pt x="290" y="565"/>
                  </a:lnTo>
                  <a:lnTo>
                    <a:pt x="290" y="563"/>
                  </a:lnTo>
                  <a:lnTo>
                    <a:pt x="290" y="560"/>
                  </a:lnTo>
                  <a:lnTo>
                    <a:pt x="293" y="554"/>
                  </a:lnTo>
                  <a:lnTo>
                    <a:pt x="293" y="554"/>
                  </a:lnTo>
                  <a:lnTo>
                    <a:pt x="298" y="542"/>
                  </a:lnTo>
                  <a:lnTo>
                    <a:pt x="298" y="537"/>
                  </a:lnTo>
                  <a:lnTo>
                    <a:pt x="296" y="531"/>
                  </a:lnTo>
                  <a:lnTo>
                    <a:pt x="296" y="531"/>
                  </a:lnTo>
                  <a:lnTo>
                    <a:pt x="291" y="528"/>
                  </a:lnTo>
                  <a:lnTo>
                    <a:pt x="285" y="525"/>
                  </a:lnTo>
                  <a:lnTo>
                    <a:pt x="278" y="523"/>
                  </a:lnTo>
                  <a:lnTo>
                    <a:pt x="272" y="521"/>
                  </a:lnTo>
                  <a:lnTo>
                    <a:pt x="272" y="521"/>
                  </a:lnTo>
                  <a:lnTo>
                    <a:pt x="262" y="523"/>
                  </a:lnTo>
                  <a:lnTo>
                    <a:pt x="254" y="525"/>
                  </a:lnTo>
                  <a:lnTo>
                    <a:pt x="248" y="529"/>
                  </a:lnTo>
                  <a:lnTo>
                    <a:pt x="244" y="533"/>
                  </a:lnTo>
                  <a:lnTo>
                    <a:pt x="244" y="533"/>
                  </a:lnTo>
                  <a:lnTo>
                    <a:pt x="243" y="537"/>
                  </a:lnTo>
                  <a:lnTo>
                    <a:pt x="241" y="542"/>
                  </a:lnTo>
                  <a:lnTo>
                    <a:pt x="241" y="552"/>
                  </a:lnTo>
                  <a:lnTo>
                    <a:pt x="244" y="563"/>
                  </a:lnTo>
                  <a:lnTo>
                    <a:pt x="248" y="575"/>
                  </a:lnTo>
                  <a:lnTo>
                    <a:pt x="257" y="594"/>
                  </a:lnTo>
                  <a:lnTo>
                    <a:pt x="265" y="607"/>
                  </a:lnTo>
                  <a:lnTo>
                    <a:pt x="278" y="597"/>
                  </a:lnTo>
                  <a:lnTo>
                    <a:pt x="278" y="597"/>
                  </a:lnTo>
                  <a:lnTo>
                    <a:pt x="270" y="583"/>
                  </a:lnTo>
                  <a:lnTo>
                    <a:pt x="262" y="567"/>
                  </a:lnTo>
                  <a:lnTo>
                    <a:pt x="257" y="552"/>
                  </a:lnTo>
                  <a:lnTo>
                    <a:pt x="257" y="546"/>
                  </a:lnTo>
                  <a:lnTo>
                    <a:pt x="259" y="541"/>
                  </a:lnTo>
                  <a:lnTo>
                    <a:pt x="259" y="541"/>
                  </a:lnTo>
                  <a:lnTo>
                    <a:pt x="260" y="539"/>
                  </a:lnTo>
                  <a:lnTo>
                    <a:pt x="264" y="539"/>
                  </a:lnTo>
                  <a:lnTo>
                    <a:pt x="272" y="539"/>
                  </a:lnTo>
                  <a:lnTo>
                    <a:pt x="272" y="539"/>
                  </a:lnTo>
                  <a:lnTo>
                    <a:pt x="281" y="539"/>
                  </a:lnTo>
                  <a:lnTo>
                    <a:pt x="281" y="539"/>
                  </a:lnTo>
                  <a:lnTo>
                    <a:pt x="278" y="547"/>
                  </a:lnTo>
                  <a:lnTo>
                    <a:pt x="278" y="547"/>
                  </a:lnTo>
                  <a:lnTo>
                    <a:pt x="275" y="552"/>
                  </a:lnTo>
                  <a:lnTo>
                    <a:pt x="273" y="558"/>
                  </a:lnTo>
                  <a:lnTo>
                    <a:pt x="273" y="567"/>
                  </a:lnTo>
                  <a:lnTo>
                    <a:pt x="275" y="573"/>
                  </a:lnTo>
                  <a:lnTo>
                    <a:pt x="275" y="573"/>
                  </a:lnTo>
                  <a:lnTo>
                    <a:pt x="281" y="579"/>
                  </a:lnTo>
                  <a:lnTo>
                    <a:pt x="290" y="584"/>
                  </a:lnTo>
                  <a:lnTo>
                    <a:pt x="301" y="589"/>
                  </a:lnTo>
                  <a:lnTo>
                    <a:pt x="315" y="591"/>
                  </a:lnTo>
                  <a:lnTo>
                    <a:pt x="315" y="591"/>
                  </a:lnTo>
                  <a:lnTo>
                    <a:pt x="311" y="602"/>
                  </a:lnTo>
                  <a:lnTo>
                    <a:pt x="309" y="609"/>
                  </a:lnTo>
                  <a:lnTo>
                    <a:pt x="309" y="612"/>
                  </a:lnTo>
                  <a:lnTo>
                    <a:pt x="312" y="615"/>
                  </a:lnTo>
                  <a:lnTo>
                    <a:pt x="312" y="615"/>
                  </a:lnTo>
                  <a:close/>
                  <a:moveTo>
                    <a:pt x="398" y="617"/>
                  </a:moveTo>
                  <a:lnTo>
                    <a:pt x="399" y="600"/>
                  </a:lnTo>
                  <a:lnTo>
                    <a:pt x="399" y="600"/>
                  </a:lnTo>
                  <a:lnTo>
                    <a:pt x="383" y="600"/>
                  </a:lnTo>
                  <a:lnTo>
                    <a:pt x="370" y="604"/>
                  </a:lnTo>
                  <a:lnTo>
                    <a:pt x="357" y="609"/>
                  </a:lnTo>
                  <a:lnTo>
                    <a:pt x="348" y="615"/>
                  </a:lnTo>
                  <a:lnTo>
                    <a:pt x="340" y="621"/>
                  </a:lnTo>
                  <a:lnTo>
                    <a:pt x="335" y="628"/>
                  </a:lnTo>
                  <a:lnTo>
                    <a:pt x="330" y="633"/>
                  </a:lnTo>
                  <a:lnTo>
                    <a:pt x="343" y="642"/>
                  </a:lnTo>
                  <a:lnTo>
                    <a:pt x="343" y="642"/>
                  </a:lnTo>
                  <a:lnTo>
                    <a:pt x="346" y="639"/>
                  </a:lnTo>
                  <a:lnTo>
                    <a:pt x="357" y="630"/>
                  </a:lnTo>
                  <a:lnTo>
                    <a:pt x="365" y="625"/>
                  </a:lnTo>
                  <a:lnTo>
                    <a:pt x="374" y="620"/>
                  </a:lnTo>
                  <a:lnTo>
                    <a:pt x="385" y="618"/>
                  </a:lnTo>
                  <a:lnTo>
                    <a:pt x="398" y="617"/>
                  </a:lnTo>
                  <a:lnTo>
                    <a:pt x="398" y="617"/>
                  </a:lnTo>
                  <a:close/>
                  <a:moveTo>
                    <a:pt x="424" y="621"/>
                  </a:moveTo>
                  <a:lnTo>
                    <a:pt x="427" y="604"/>
                  </a:lnTo>
                  <a:lnTo>
                    <a:pt x="409" y="602"/>
                  </a:lnTo>
                  <a:lnTo>
                    <a:pt x="407" y="618"/>
                  </a:lnTo>
                  <a:lnTo>
                    <a:pt x="424" y="621"/>
                  </a:lnTo>
                  <a:close/>
                  <a:moveTo>
                    <a:pt x="475" y="507"/>
                  </a:moveTo>
                  <a:lnTo>
                    <a:pt x="475" y="651"/>
                  </a:lnTo>
                  <a:lnTo>
                    <a:pt x="51" y="651"/>
                  </a:lnTo>
                  <a:lnTo>
                    <a:pt x="51" y="50"/>
                  </a:lnTo>
                  <a:lnTo>
                    <a:pt x="475" y="50"/>
                  </a:lnTo>
                  <a:lnTo>
                    <a:pt x="475" y="305"/>
                  </a:lnTo>
                  <a:lnTo>
                    <a:pt x="524" y="261"/>
                  </a:lnTo>
                  <a:lnTo>
                    <a:pt x="524" y="0"/>
                  </a:lnTo>
                  <a:lnTo>
                    <a:pt x="0" y="0"/>
                  </a:lnTo>
                  <a:lnTo>
                    <a:pt x="0" y="699"/>
                  </a:lnTo>
                  <a:lnTo>
                    <a:pt x="524" y="699"/>
                  </a:lnTo>
                  <a:lnTo>
                    <a:pt x="524" y="466"/>
                  </a:lnTo>
                  <a:lnTo>
                    <a:pt x="475" y="507"/>
                  </a:lnTo>
                  <a:close/>
                  <a:moveTo>
                    <a:pt x="152" y="82"/>
                  </a:moveTo>
                  <a:lnTo>
                    <a:pt x="152" y="116"/>
                  </a:lnTo>
                  <a:lnTo>
                    <a:pt x="372" y="116"/>
                  </a:lnTo>
                  <a:lnTo>
                    <a:pt x="372" y="82"/>
                  </a:lnTo>
                  <a:lnTo>
                    <a:pt x="152" y="82"/>
                  </a:lnTo>
                  <a:close/>
                  <a:moveTo>
                    <a:pt x="428" y="168"/>
                  </a:moveTo>
                  <a:lnTo>
                    <a:pt x="84" y="168"/>
                  </a:lnTo>
                  <a:lnTo>
                    <a:pt x="84" y="187"/>
                  </a:lnTo>
                  <a:lnTo>
                    <a:pt x="428" y="187"/>
                  </a:lnTo>
                  <a:lnTo>
                    <a:pt x="428" y="168"/>
                  </a:lnTo>
                  <a:close/>
                  <a:moveTo>
                    <a:pt x="428" y="222"/>
                  </a:moveTo>
                  <a:lnTo>
                    <a:pt x="84" y="222"/>
                  </a:lnTo>
                  <a:lnTo>
                    <a:pt x="84" y="242"/>
                  </a:lnTo>
                  <a:lnTo>
                    <a:pt x="428" y="242"/>
                  </a:lnTo>
                  <a:lnTo>
                    <a:pt x="428" y="222"/>
                  </a:lnTo>
                  <a:close/>
                  <a:moveTo>
                    <a:pt x="428" y="281"/>
                  </a:moveTo>
                  <a:lnTo>
                    <a:pt x="84" y="281"/>
                  </a:lnTo>
                  <a:lnTo>
                    <a:pt x="84" y="298"/>
                  </a:lnTo>
                  <a:lnTo>
                    <a:pt x="428" y="298"/>
                  </a:lnTo>
                  <a:lnTo>
                    <a:pt x="428" y="281"/>
                  </a:lnTo>
                  <a:close/>
                  <a:moveTo>
                    <a:pt x="428" y="339"/>
                  </a:moveTo>
                  <a:lnTo>
                    <a:pt x="84" y="339"/>
                  </a:lnTo>
                  <a:lnTo>
                    <a:pt x="84" y="357"/>
                  </a:lnTo>
                  <a:lnTo>
                    <a:pt x="428" y="357"/>
                  </a:lnTo>
                  <a:lnTo>
                    <a:pt x="428" y="339"/>
                  </a:lnTo>
                  <a:close/>
                  <a:moveTo>
                    <a:pt x="571" y="250"/>
                  </a:moveTo>
                  <a:lnTo>
                    <a:pt x="542" y="279"/>
                  </a:lnTo>
                  <a:lnTo>
                    <a:pt x="603" y="340"/>
                  </a:lnTo>
                  <a:lnTo>
                    <a:pt x="632" y="311"/>
                  </a:lnTo>
                  <a:lnTo>
                    <a:pt x="571" y="250"/>
                  </a:lnTo>
                  <a:close/>
                  <a:moveTo>
                    <a:pt x="393" y="428"/>
                  </a:moveTo>
                  <a:lnTo>
                    <a:pt x="454" y="489"/>
                  </a:lnTo>
                  <a:lnTo>
                    <a:pt x="596" y="348"/>
                  </a:lnTo>
                  <a:lnTo>
                    <a:pt x="533" y="285"/>
                  </a:lnTo>
                  <a:lnTo>
                    <a:pt x="393" y="428"/>
                  </a:lnTo>
                  <a:close/>
                  <a:moveTo>
                    <a:pt x="445" y="500"/>
                  </a:moveTo>
                  <a:lnTo>
                    <a:pt x="382" y="439"/>
                  </a:lnTo>
                  <a:lnTo>
                    <a:pt x="375" y="445"/>
                  </a:lnTo>
                  <a:lnTo>
                    <a:pt x="357" y="525"/>
                  </a:lnTo>
                  <a:lnTo>
                    <a:pt x="437" y="507"/>
                  </a:lnTo>
                  <a:lnTo>
                    <a:pt x="445" y="500"/>
                  </a:lnTo>
                  <a:close/>
                </a:path>
              </a:pathLst>
            </a:custGeom>
            <a:solidFill>
              <a:srgbClr val="01B3C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1B3C5">
                    <a:lumMod val="75000"/>
                  </a:srgbClr>
                </a:solidFill>
                <a:effectLst/>
                <a:uLnTx/>
                <a:uFillTx/>
                <a:cs typeface="+mn-ea"/>
                <a:sym typeface="+mn-lt"/>
              </a:endParaRPr>
            </a:p>
          </p:txBody>
        </p:sp>
        <p:sp>
          <p:nvSpPr>
            <p:cNvPr id="91" name="Rectangle 17"/>
            <p:cNvSpPr>
              <a:spLocks noChangeArrowheads="1"/>
            </p:cNvSpPr>
            <p:nvPr/>
          </p:nvSpPr>
          <p:spPr bwMode="auto">
            <a:xfrm>
              <a:off x="1034627" y="3716337"/>
              <a:ext cx="515127" cy="27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zh-CN" sz="2000" b="1" i="0" u="none" strike="noStrike" kern="0" cap="none" spc="0" normalizeH="0" baseline="0" noProof="0" dirty="0">
                  <a:ln>
                    <a:noFill/>
                  </a:ln>
                  <a:solidFill>
                    <a:srgbClr val="01B3C5">
                      <a:lumMod val="75000"/>
                    </a:srgbClr>
                  </a:solidFill>
                  <a:effectLst/>
                  <a:uLnTx/>
                  <a:uFillTx/>
                  <a:latin typeface="Arial" panose="020B0604020202020204"/>
                  <a:ea typeface="微软雅黑" panose="020B0503020204020204" pitchFamily="34" charset="-122"/>
                  <a:cs typeface="+mn-ea"/>
                  <a:sym typeface="+mn-lt"/>
                </a:rPr>
                <a:t>目 录</a:t>
              </a:r>
              <a:endParaRPr kumimoji="0" lang="zh-CN" altLang="zh-CN" sz="1800" b="1" i="0" u="none" strike="noStrike" kern="0" cap="none" spc="0" normalizeH="0" baseline="0" noProof="0" dirty="0">
                <a:ln>
                  <a:noFill/>
                </a:ln>
                <a:solidFill>
                  <a:srgbClr val="01B3C5">
                    <a:lumMod val="75000"/>
                  </a:srgbClr>
                </a:solidFill>
                <a:effectLst/>
                <a:uLnTx/>
                <a:uFillTx/>
                <a:latin typeface="Arial" panose="020B0604020202020204"/>
                <a:ea typeface="微软雅黑" panose="020B0503020204020204" pitchFamily="34" charset="-122"/>
                <a:cs typeface="+mn-ea"/>
                <a:sym typeface="+mn-lt"/>
              </a:endParaRPr>
            </a:p>
          </p:txBody>
        </p:sp>
        <p:sp>
          <p:nvSpPr>
            <p:cNvPr id="92" name="Rectangle 18"/>
            <p:cNvSpPr>
              <a:spLocks noChangeArrowheads="1"/>
            </p:cNvSpPr>
            <p:nvPr/>
          </p:nvSpPr>
          <p:spPr bwMode="auto">
            <a:xfrm>
              <a:off x="1020763" y="4000499"/>
              <a:ext cx="512296" cy="16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zh-CN" sz="1200" b="0" i="0" u="none" strike="noStrike" kern="0" cap="none" spc="0" normalizeH="0" baseline="0" noProof="0" dirty="0">
                  <a:ln>
                    <a:noFill/>
                  </a:ln>
                  <a:solidFill>
                    <a:srgbClr val="01B3C5">
                      <a:lumMod val="75000"/>
                    </a:srgbClr>
                  </a:solidFill>
                  <a:effectLst/>
                  <a:uLnTx/>
                  <a:uFillTx/>
                  <a:latin typeface="Arial" panose="020B0604020202020204"/>
                  <a:ea typeface="微软雅黑" panose="020B0503020204020204" pitchFamily="34" charset="-122"/>
                  <a:cs typeface="+mn-ea"/>
                  <a:sym typeface="+mn-lt"/>
                </a:rPr>
                <a:t>contents</a:t>
              </a:r>
              <a:endParaRPr kumimoji="0" lang="zh-CN" altLang="zh-CN" sz="1800" b="0" i="0" u="none" strike="noStrike" kern="0" cap="none" spc="0" normalizeH="0" baseline="0" noProof="0" dirty="0">
                <a:ln>
                  <a:noFill/>
                </a:ln>
                <a:solidFill>
                  <a:srgbClr val="01B3C5">
                    <a:lumMod val="75000"/>
                  </a:srgbClr>
                </a:solidFill>
                <a:effectLst/>
                <a:uLnTx/>
                <a:uFillTx/>
                <a:latin typeface="Arial" panose="020B0604020202020204"/>
                <a:ea typeface="微软雅黑" panose="020B0503020204020204" pitchFamily="34" charset="-122"/>
                <a:cs typeface="+mn-ea"/>
                <a:sym typeface="+mn-lt"/>
              </a:endParaRPr>
            </a:p>
          </p:txBody>
        </p:sp>
      </p:grpSp>
      <p:pic>
        <p:nvPicPr>
          <p:cNvPr id="94" name="Picture 3" descr="C:\Users\lenovo\Desktop\图层 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85922" y="50028"/>
            <a:ext cx="925244" cy="863835"/>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组合 125"/>
          <p:cNvGrpSpPr/>
          <p:nvPr/>
        </p:nvGrpSpPr>
        <p:grpSpPr>
          <a:xfrm>
            <a:off x="5737457" y="3712745"/>
            <a:ext cx="5738495" cy="638174"/>
            <a:chOff x="4256566" y="2886567"/>
            <a:chExt cx="4811966" cy="304752"/>
          </a:xfrm>
        </p:grpSpPr>
        <p:sp>
          <p:nvSpPr>
            <p:cNvPr id="127" name="Freeform 12"/>
            <p:cNvSpPr/>
            <p:nvPr/>
          </p:nvSpPr>
          <p:spPr bwMode="auto">
            <a:xfrm>
              <a:off x="4256566" y="2886567"/>
              <a:ext cx="4811966" cy="304752"/>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rgbClr val="92D050"/>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128" name="Rectangle 22"/>
            <p:cNvSpPr>
              <a:spLocks noChangeArrowheads="1"/>
            </p:cNvSpPr>
            <p:nvPr/>
          </p:nvSpPr>
          <p:spPr bwMode="auto">
            <a:xfrm>
              <a:off x="4528275" y="2942135"/>
              <a:ext cx="4291739" cy="20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rPr>
                <a:t>普通信号量和带标记的信号量</a:t>
              </a:r>
              <a:endPar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129" name="组合 128"/>
          <p:cNvGrpSpPr/>
          <p:nvPr/>
        </p:nvGrpSpPr>
        <p:grpSpPr>
          <a:xfrm>
            <a:off x="4192141" y="4663303"/>
            <a:ext cx="753197" cy="753197"/>
            <a:chOff x="-5341301" y="-1560254"/>
            <a:chExt cx="3307458" cy="3307458"/>
          </a:xfrm>
        </p:grpSpPr>
        <p:sp>
          <p:nvSpPr>
            <p:cNvPr id="130" name="椭圆 129"/>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131" name="椭圆 130"/>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132" name="椭圆 131"/>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133" name="文本框 132"/>
          <p:cNvSpPr txBox="1"/>
          <p:nvPr/>
        </p:nvSpPr>
        <p:spPr>
          <a:xfrm>
            <a:off x="4201190" y="4815586"/>
            <a:ext cx="717848" cy="400110"/>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92D050"/>
                </a:solidFill>
                <a:latin typeface="Arial" panose="020B0604020202020204"/>
                <a:cs typeface="+mn-ea"/>
                <a:sym typeface="+mn-lt"/>
              </a:rPr>
              <a:t>05</a:t>
            </a:r>
            <a:endParaRPr lang="zh-CN" altLang="en-US" sz="2000" dirty="0">
              <a:solidFill>
                <a:srgbClr val="92D050"/>
              </a:solidFill>
              <a:latin typeface="Arial" panose="020B0604020202020204"/>
              <a:cs typeface="+mn-ea"/>
              <a:sym typeface="+mn-lt"/>
            </a:endParaRPr>
          </a:p>
        </p:txBody>
      </p:sp>
      <p:grpSp>
        <p:nvGrpSpPr>
          <p:cNvPr id="134" name="组合 133"/>
          <p:cNvGrpSpPr/>
          <p:nvPr/>
        </p:nvGrpSpPr>
        <p:grpSpPr>
          <a:xfrm>
            <a:off x="4942446" y="4752738"/>
            <a:ext cx="5512435" cy="638174"/>
            <a:chOff x="3183773" y="3863365"/>
            <a:chExt cx="4622405" cy="304752"/>
          </a:xfrm>
          <a:solidFill>
            <a:srgbClr val="0070C0"/>
          </a:solidFill>
        </p:grpSpPr>
        <p:sp>
          <p:nvSpPr>
            <p:cNvPr id="135" name="Freeform 12"/>
            <p:cNvSpPr/>
            <p:nvPr/>
          </p:nvSpPr>
          <p:spPr bwMode="auto">
            <a:xfrm>
              <a:off x="3183773" y="3863365"/>
              <a:ext cx="4622405" cy="304752"/>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grp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136" name="Rectangle 22"/>
            <p:cNvSpPr>
              <a:spLocks noChangeArrowheads="1"/>
            </p:cNvSpPr>
            <p:nvPr/>
          </p:nvSpPr>
          <p:spPr bwMode="auto">
            <a:xfrm>
              <a:off x="3455481" y="3918931"/>
              <a:ext cx="3961605" cy="20559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rPr>
                <a:t>对未来操作系统发展的畅想</a:t>
              </a:r>
              <a:endPar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5" name="灯片编号占位符 4"/>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anim calcmode="lin" valueType="num">
                                      <p:cBhvr>
                                        <p:cTn id="10" dur="500" fill="hold"/>
                                        <p:tgtEl>
                                          <p:spTgt spid="54"/>
                                        </p:tgtEl>
                                        <p:attrNameLst>
                                          <p:attrName>ppt_x</p:attrName>
                                        </p:attrNameLst>
                                      </p:cBhvr>
                                      <p:tavLst>
                                        <p:tav tm="0">
                                          <p:val>
                                            <p:fltVal val="0.5"/>
                                          </p:val>
                                        </p:tav>
                                        <p:tav tm="100000">
                                          <p:val>
                                            <p:strVal val="#ppt_x"/>
                                          </p:val>
                                        </p:tav>
                                      </p:tavLst>
                                    </p:anim>
                                    <p:anim calcmode="lin" valueType="num">
                                      <p:cBhvr>
                                        <p:cTn id="11" dur="500" fill="hold"/>
                                        <p:tgtEl>
                                          <p:spTgt spid="54"/>
                                        </p:tgtEl>
                                        <p:attrNameLst>
                                          <p:attrName>ppt_y</p:attrName>
                                        </p:attrNameLst>
                                      </p:cBhvr>
                                      <p:tavLst>
                                        <p:tav tm="0">
                                          <p:val>
                                            <p:fltVal val="0.5"/>
                                          </p:val>
                                        </p:tav>
                                        <p:tav tm="100000">
                                          <p:val>
                                            <p:strVal val="#ppt_y"/>
                                          </p:val>
                                        </p:tav>
                                      </p:tavLst>
                                    </p:anim>
                                  </p:childTnLst>
                                </p:cTn>
                              </p:par>
                              <p:par>
                                <p:cTn id="12" presetID="53" presetClass="entr" presetSubtype="16" fill="hold" grpId="0" nodeType="withEffect">
                                  <p:stCondLst>
                                    <p:cond delay="700"/>
                                  </p:stCondLst>
                                  <p:childTnLst>
                                    <p:set>
                                      <p:cBhvr>
                                        <p:cTn id="13" dur="1" fill="hold">
                                          <p:stCondLst>
                                            <p:cond delay="0"/>
                                          </p:stCondLst>
                                        </p:cTn>
                                        <p:tgtEl>
                                          <p:spTgt spid="85"/>
                                        </p:tgtEl>
                                        <p:attrNameLst>
                                          <p:attrName>style.visibility</p:attrName>
                                        </p:attrNameLst>
                                      </p:cBhvr>
                                      <p:to>
                                        <p:strVal val="visible"/>
                                      </p:to>
                                    </p:set>
                                    <p:anim calcmode="lin" valueType="num">
                                      <p:cBhvr>
                                        <p:cTn id="14" dur="500" fill="hold"/>
                                        <p:tgtEl>
                                          <p:spTgt spid="85"/>
                                        </p:tgtEl>
                                        <p:attrNameLst>
                                          <p:attrName>ppt_w</p:attrName>
                                        </p:attrNameLst>
                                      </p:cBhvr>
                                      <p:tavLst>
                                        <p:tav tm="0">
                                          <p:val>
                                            <p:fltVal val="0"/>
                                          </p:val>
                                        </p:tav>
                                        <p:tav tm="100000">
                                          <p:val>
                                            <p:strVal val="#ppt_w"/>
                                          </p:val>
                                        </p:tav>
                                      </p:tavLst>
                                    </p:anim>
                                    <p:anim calcmode="lin" valueType="num">
                                      <p:cBhvr>
                                        <p:cTn id="15" dur="500" fill="hold"/>
                                        <p:tgtEl>
                                          <p:spTgt spid="85"/>
                                        </p:tgtEl>
                                        <p:attrNameLst>
                                          <p:attrName>ppt_h</p:attrName>
                                        </p:attrNameLst>
                                      </p:cBhvr>
                                      <p:tavLst>
                                        <p:tav tm="0">
                                          <p:val>
                                            <p:fltVal val="0"/>
                                          </p:val>
                                        </p:tav>
                                        <p:tav tm="100000">
                                          <p:val>
                                            <p:strVal val="#ppt_h"/>
                                          </p:val>
                                        </p:tav>
                                      </p:tavLst>
                                    </p:anim>
                                    <p:animEffect transition="in" filter="fade">
                                      <p:cBhvr>
                                        <p:cTn id="16" dur="500"/>
                                        <p:tgtEl>
                                          <p:spTgt spid="85"/>
                                        </p:tgtEl>
                                      </p:cBhvr>
                                    </p:animEffect>
                                  </p:childTnLst>
                                </p:cTn>
                              </p:par>
                              <p:par>
                                <p:cTn id="17" presetID="10" presetClass="entr" presetSubtype="0" fill="hold" nodeType="withEffect">
                                  <p:stCondLst>
                                    <p:cond delay="14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8" presetClass="emph" presetSubtype="0" fill="hold" nodeType="withEffect">
                                  <p:stCondLst>
                                    <p:cond delay="2000"/>
                                  </p:stCondLst>
                                  <p:childTnLst>
                                    <p:animRot by="21600000">
                                      <p:cBhvr>
                                        <p:cTn id="21" dur="1000" fill="hold"/>
                                        <p:tgtEl>
                                          <p:spTgt spid="86"/>
                                        </p:tgtEl>
                                        <p:attrNameLst>
                                          <p:attrName>r</p:attrName>
                                        </p:attrNameLst>
                                      </p:cBhvr>
                                    </p:animRot>
                                  </p:childTnLst>
                                </p:cTn>
                              </p:par>
                              <p:par>
                                <p:cTn id="22" presetID="14" presetClass="entr" presetSubtype="5" fill="hold" nodeType="withEffect">
                                  <p:stCondLst>
                                    <p:cond delay="2500"/>
                                  </p:stCondLst>
                                  <p:childTnLst>
                                    <p:set>
                                      <p:cBhvr>
                                        <p:cTn id="23" dur="1" fill="hold">
                                          <p:stCondLst>
                                            <p:cond delay="0"/>
                                          </p:stCondLst>
                                        </p:cTn>
                                        <p:tgtEl>
                                          <p:spTgt spid="89"/>
                                        </p:tgtEl>
                                        <p:attrNameLst>
                                          <p:attrName>style.visibility</p:attrName>
                                        </p:attrNameLst>
                                      </p:cBhvr>
                                      <p:to>
                                        <p:strVal val="visible"/>
                                      </p:to>
                                    </p:set>
                                    <p:animEffect transition="in" filter="randombar(vertical)">
                                      <p:cBhvr>
                                        <p:cTn id="24" dur="500"/>
                                        <p:tgtEl>
                                          <p:spTgt spid="89"/>
                                        </p:tgtEl>
                                      </p:cBhvr>
                                    </p:animEffect>
                                  </p:childTnLst>
                                </p:cTn>
                              </p:par>
                              <p:par>
                                <p:cTn id="25" presetID="22" presetClass="entr" presetSubtype="1" fill="hold" grpId="0" nodeType="withEffect">
                                  <p:stCondLst>
                                    <p:cond delay="350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500"/>
                                        <p:tgtEl>
                                          <p:spTgt spid="49"/>
                                        </p:tgtEl>
                                      </p:cBhvr>
                                    </p:animEffect>
                                  </p:childTnLst>
                                </p:cTn>
                              </p:par>
                              <p:par>
                                <p:cTn id="28" presetID="1" presetClass="entr" presetSubtype="0" fill="hold" nodeType="withEffect">
                                  <p:stCondLst>
                                    <p:cond delay="4000"/>
                                  </p:stCondLst>
                                  <p:childTnLst>
                                    <p:set>
                                      <p:cBhvr>
                                        <p:cTn id="29" dur="1" fill="hold">
                                          <p:stCondLst>
                                            <p:cond delay="0"/>
                                          </p:stCondLst>
                                        </p:cTn>
                                        <p:tgtEl>
                                          <p:spTgt spid="50"/>
                                        </p:tgtEl>
                                        <p:attrNameLst>
                                          <p:attrName>style.visibility</p:attrName>
                                        </p:attrNameLst>
                                      </p:cBhvr>
                                      <p:to>
                                        <p:strVal val="visible"/>
                                      </p:to>
                                    </p:set>
                                  </p:childTnLst>
                                </p:cTn>
                              </p:par>
                              <p:par>
                                <p:cTn id="30" presetID="1" presetClass="entr" presetSubtype="0" fill="hold" nodeType="withEffect">
                                  <p:stCondLst>
                                    <p:cond delay="4500"/>
                                  </p:stCondLst>
                                  <p:childTnLst>
                                    <p:set>
                                      <p:cBhvr>
                                        <p:cTn id="31" dur="1" fill="hold">
                                          <p:stCondLst>
                                            <p:cond delay="0"/>
                                          </p:stCondLst>
                                        </p:cTn>
                                        <p:tgtEl>
                                          <p:spTgt spid="70"/>
                                        </p:tgtEl>
                                        <p:attrNameLst>
                                          <p:attrName>style.visibility</p:attrName>
                                        </p:attrNameLst>
                                      </p:cBhvr>
                                      <p:to>
                                        <p:strVal val="visible"/>
                                      </p:to>
                                    </p:set>
                                  </p:childTnLst>
                                </p:cTn>
                              </p:par>
                              <p:par>
                                <p:cTn id="32" presetID="1" presetClass="entr" presetSubtype="0" fill="hold" nodeType="withEffect">
                                  <p:stCondLst>
                                    <p:cond delay="5000"/>
                                  </p:stCondLst>
                                  <p:childTnLst>
                                    <p:set>
                                      <p:cBhvr>
                                        <p:cTn id="33" dur="1" fill="hold">
                                          <p:stCondLst>
                                            <p:cond delay="0"/>
                                          </p:stCondLst>
                                        </p:cTn>
                                        <p:tgtEl>
                                          <p:spTgt spid="74"/>
                                        </p:tgtEl>
                                        <p:attrNameLst>
                                          <p:attrName>style.visibility</p:attrName>
                                        </p:attrNameLst>
                                      </p:cBhvr>
                                      <p:to>
                                        <p:strVal val="visible"/>
                                      </p:to>
                                    </p:set>
                                  </p:childTnLst>
                                </p:cTn>
                              </p:par>
                              <p:par>
                                <p:cTn id="34" presetID="1" presetClass="entr" presetSubtype="0" fill="hold" nodeType="withEffect">
                                  <p:stCondLst>
                                    <p:cond delay="5500"/>
                                  </p:stCondLst>
                                  <p:childTnLst>
                                    <p:set>
                                      <p:cBhvr>
                                        <p:cTn id="35" dur="1" fill="hold">
                                          <p:stCondLst>
                                            <p:cond delay="0"/>
                                          </p:stCondLst>
                                        </p:cTn>
                                        <p:tgtEl>
                                          <p:spTgt spid="78"/>
                                        </p:tgtEl>
                                        <p:attrNameLst>
                                          <p:attrName>style.visibility</p:attrName>
                                        </p:attrNameLst>
                                      </p:cBhvr>
                                      <p:to>
                                        <p:strVal val="visible"/>
                                      </p:to>
                                    </p:set>
                                  </p:childTnLst>
                                </p:cTn>
                              </p:par>
                              <p:par>
                                <p:cTn id="36" presetID="1" presetClass="entr" presetSubtype="0" fill="hold" nodeType="withEffect">
                                  <p:stCondLst>
                                    <p:cond delay="6000"/>
                                  </p:stCondLst>
                                  <p:childTnLst>
                                    <p:set>
                                      <p:cBhvr>
                                        <p:cTn id="37" dur="1" fill="hold">
                                          <p:stCondLst>
                                            <p:cond delay="0"/>
                                          </p:stCondLst>
                                        </p:cTn>
                                        <p:tgtEl>
                                          <p:spTgt spid="129"/>
                                        </p:tgtEl>
                                        <p:attrNameLst>
                                          <p:attrName>style.visibility</p:attrName>
                                        </p:attrNameLst>
                                      </p:cBhvr>
                                      <p:to>
                                        <p:strVal val="visible"/>
                                      </p:to>
                                    </p:set>
                                  </p:childTnLst>
                                </p:cTn>
                              </p:par>
                              <p:par>
                                <p:cTn id="38" presetID="56" presetClass="path" presetSubtype="0" accel="50000" decel="50000" fill="hold" nodeType="withEffect">
                                  <p:stCondLst>
                                    <p:cond delay="4000"/>
                                  </p:stCondLst>
                                  <p:childTnLst>
                                    <p:animMotion origin="layout" path="M -0.02226 0.28472 L -1.45833E-6 2.22222E-6 " pathEditMode="relative" rAng="0" ptsTypes="AA">
                                      <p:cBhvr>
                                        <p:cTn id="39" dur="2000" fill="hold"/>
                                        <p:tgtEl>
                                          <p:spTgt spid="50"/>
                                        </p:tgtEl>
                                        <p:attrNameLst>
                                          <p:attrName>ppt_x</p:attrName>
                                          <p:attrName>ppt_y</p:attrName>
                                        </p:attrNameLst>
                                      </p:cBhvr>
                                      <p:rCtr x="1107" y="-14236"/>
                                    </p:animMotion>
                                  </p:childTnLst>
                                </p:cTn>
                              </p:par>
                              <p:par>
                                <p:cTn id="40" presetID="56" presetClass="path" presetSubtype="0" accel="50000" decel="50000" fill="hold" nodeType="withEffect">
                                  <p:stCondLst>
                                    <p:cond delay="4500"/>
                                  </p:stCondLst>
                                  <p:childTnLst>
                                    <p:animMotion origin="layout" path="M -0.12357 0.225 L 3.33333E-6 0 " pathEditMode="relative" rAng="0" ptsTypes="AA">
                                      <p:cBhvr>
                                        <p:cTn id="41" dur="2000" fill="hold"/>
                                        <p:tgtEl>
                                          <p:spTgt spid="70"/>
                                        </p:tgtEl>
                                        <p:attrNameLst>
                                          <p:attrName>ppt_x</p:attrName>
                                          <p:attrName>ppt_y</p:attrName>
                                        </p:attrNameLst>
                                      </p:cBhvr>
                                      <p:rCtr x="6172" y="-11250"/>
                                    </p:animMotion>
                                  </p:childTnLst>
                                </p:cTn>
                              </p:par>
                              <p:par>
                                <p:cTn id="42" presetID="56" presetClass="path" presetSubtype="0" accel="50000" decel="50000" fill="hold" nodeType="withEffect">
                                  <p:stCondLst>
                                    <p:cond delay="5000"/>
                                  </p:stCondLst>
                                  <p:childTnLst>
                                    <p:animMotion origin="layout" path="M -0.18411 0.08495 L -3.54167E-6 3.7037E-6 " pathEditMode="relative" rAng="0" ptsTypes="AA">
                                      <p:cBhvr>
                                        <p:cTn id="43" dur="2000" fill="hold"/>
                                        <p:tgtEl>
                                          <p:spTgt spid="74"/>
                                        </p:tgtEl>
                                        <p:attrNameLst>
                                          <p:attrName>ppt_x</p:attrName>
                                          <p:attrName>ppt_y</p:attrName>
                                        </p:attrNameLst>
                                      </p:cBhvr>
                                      <p:rCtr x="9206" y="-4259"/>
                                    </p:animMotion>
                                  </p:childTnLst>
                                </p:cTn>
                              </p:par>
                              <p:par>
                                <p:cTn id="44" presetID="56" presetClass="path" presetSubtype="0" accel="50000" decel="50000" fill="hold" nodeType="withEffect">
                                  <p:stCondLst>
                                    <p:cond delay="5500"/>
                                  </p:stCondLst>
                                  <p:childTnLst>
                                    <p:animMotion origin="layout" path="M -0.1832 -0.0875 L -2.70833E-6 4.44444E-6 " pathEditMode="relative" rAng="0" ptsTypes="AA">
                                      <p:cBhvr>
                                        <p:cTn id="45" dur="2000" fill="hold"/>
                                        <p:tgtEl>
                                          <p:spTgt spid="78"/>
                                        </p:tgtEl>
                                        <p:attrNameLst>
                                          <p:attrName>ppt_x</p:attrName>
                                          <p:attrName>ppt_y</p:attrName>
                                        </p:attrNameLst>
                                      </p:cBhvr>
                                      <p:rCtr x="9154" y="4375"/>
                                    </p:animMotion>
                                  </p:childTnLst>
                                </p:cTn>
                              </p:par>
                              <p:par>
                                <p:cTn id="46" presetID="56" presetClass="path" presetSubtype="0" accel="50000" decel="50000" fill="hold" nodeType="withEffect">
                                  <p:stCondLst>
                                    <p:cond delay="6000"/>
                                  </p:stCondLst>
                                  <p:childTnLst>
                                    <p:animMotion origin="layout" path="M -0.11875 -0.23495 L 4.16667E-7 -3.7037E-6 " pathEditMode="relative" rAng="0" ptsTypes="AA">
                                      <p:cBhvr>
                                        <p:cTn id="47" dur="2000" fill="hold"/>
                                        <p:tgtEl>
                                          <p:spTgt spid="129"/>
                                        </p:tgtEl>
                                        <p:attrNameLst>
                                          <p:attrName>ppt_x</p:attrName>
                                          <p:attrName>ppt_y</p:attrName>
                                        </p:attrNameLst>
                                      </p:cBhvr>
                                      <p:rCtr x="5937" y="11736"/>
                                    </p:animMotion>
                                  </p:childTnLst>
                                </p:cTn>
                              </p:par>
                              <p:par>
                                <p:cTn id="48" presetID="53" presetClass="entr" presetSubtype="16" fill="hold" grpId="0" nodeType="withEffect">
                                  <p:stCondLst>
                                    <p:cond delay="5700"/>
                                  </p:stCondLst>
                                  <p:childTnLst>
                                    <p:set>
                                      <p:cBhvr>
                                        <p:cTn id="49" dur="1" fill="hold">
                                          <p:stCondLst>
                                            <p:cond delay="0"/>
                                          </p:stCondLst>
                                        </p:cTn>
                                        <p:tgtEl>
                                          <p:spTgt spid="69"/>
                                        </p:tgtEl>
                                        <p:attrNameLst>
                                          <p:attrName>style.visibility</p:attrName>
                                        </p:attrNameLst>
                                      </p:cBhvr>
                                      <p:to>
                                        <p:strVal val="visible"/>
                                      </p:to>
                                    </p:set>
                                    <p:anim calcmode="lin" valueType="num">
                                      <p:cBhvr>
                                        <p:cTn id="50" dur="500" fill="hold"/>
                                        <p:tgtEl>
                                          <p:spTgt spid="69"/>
                                        </p:tgtEl>
                                        <p:attrNameLst>
                                          <p:attrName>ppt_w</p:attrName>
                                        </p:attrNameLst>
                                      </p:cBhvr>
                                      <p:tavLst>
                                        <p:tav tm="0">
                                          <p:val>
                                            <p:fltVal val="0"/>
                                          </p:val>
                                        </p:tav>
                                        <p:tav tm="100000">
                                          <p:val>
                                            <p:strVal val="#ppt_w"/>
                                          </p:val>
                                        </p:tav>
                                      </p:tavLst>
                                    </p:anim>
                                    <p:anim calcmode="lin" valueType="num">
                                      <p:cBhvr>
                                        <p:cTn id="51" dur="500" fill="hold"/>
                                        <p:tgtEl>
                                          <p:spTgt spid="69"/>
                                        </p:tgtEl>
                                        <p:attrNameLst>
                                          <p:attrName>ppt_h</p:attrName>
                                        </p:attrNameLst>
                                      </p:cBhvr>
                                      <p:tavLst>
                                        <p:tav tm="0">
                                          <p:val>
                                            <p:fltVal val="0"/>
                                          </p:val>
                                        </p:tav>
                                        <p:tav tm="100000">
                                          <p:val>
                                            <p:strVal val="#ppt_h"/>
                                          </p:val>
                                        </p:tav>
                                      </p:tavLst>
                                    </p:anim>
                                    <p:animEffect transition="in" filter="fade">
                                      <p:cBhvr>
                                        <p:cTn id="52" dur="500"/>
                                        <p:tgtEl>
                                          <p:spTgt spid="69"/>
                                        </p:tgtEl>
                                      </p:cBhvr>
                                    </p:animEffect>
                                  </p:childTnLst>
                                </p:cTn>
                              </p:par>
                              <p:par>
                                <p:cTn id="53" presetID="2" presetClass="entr" presetSubtype="2" fill="hold" nodeType="withEffect">
                                  <p:stCondLst>
                                    <p:cond delay="575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1+#ppt_w/2"/>
                                          </p:val>
                                        </p:tav>
                                        <p:tav tm="100000">
                                          <p:val>
                                            <p:strVal val="#ppt_x"/>
                                          </p:val>
                                        </p:tav>
                                      </p:tavLst>
                                    </p:anim>
                                    <p:anim calcmode="lin" valueType="num">
                                      <p:cBhvr additive="base">
                                        <p:cTn id="56" dur="500" fill="hold"/>
                                        <p:tgtEl>
                                          <p:spTgt spid="57"/>
                                        </p:tgtEl>
                                        <p:attrNameLst>
                                          <p:attrName>ppt_y</p:attrName>
                                        </p:attrNameLst>
                                      </p:cBhvr>
                                      <p:tavLst>
                                        <p:tav tm="0">
                                          <p:val>
                                            <p:strVal val="#ppt_y"/>
                                          </p:val>
                                        </p:tav>
                                        <p:tav tm="100000">
                                          <p:val>
                                            <p:strVal val="#ppt_y"/>
                                          </p:val>
                                        </p:tav>
                                      </p:tavLst>
                                    </p:anim>
                                  </p:childTnLst>
                                </p:cTn>
                              </p:par>
                              <p:par>
                                <p:cTn id="57" presetID="53" presetClass="entr" presetSubtype="16" fill="hold" grpId="0" nodeType="withEffect">
                                  <p:stCondLst>
                                    <p:cond delay="6250"/>
                                  </p:stCondLst>
                                  <p:childTnLst>
                                    <p:set>
                                      <p:cBhvr>
                                        <p:cTn id="58" dur="1" fill="hold">
                                          <p:stCondLst>
                                            <p:cond delay="0"/>
                                          </p:stCondLst>
                                        </p:cTn>
                                        <p:tgtEl>
                                          <p:spTgt spid="84"/>
                                        </p:tgtEl>
                                        <p:attrNameLst>
                                          <p:attrName>style.visibility</p:attrName>
                                        </p:attrNameLst>
                                      </p:cBhvr>
                                      <p:to>
                                        <p:strVal val="visible"/>
                                      </p:to>
                                    </p:set>
                                    <p:anim calcmode="lin" valueType="num">
                                      <p:cBhvr>
                                        <p:cTn id="59" dur="500" fill="hold"/>
                                        <p:tgtEl>
                                          <p:spTgt spid="84"/>
                                        </p:tgtEl>
                                        <p:attrNameLst>
                                          <p:attrName>ppt_w</p:attrName>
                                        </p:attrNameLst>
                                      </p:cBhvr>
                                      <p:tavLst>
                                        <p:tav tm="0">
                                          <p:val>
                                            <p:fltVal val="0"/>
                                          </p:val>
                                        </p:tav>
                                        <p:tav tm="100000">
                                          <p:val>
                                            <p:strVal val="#ppt_w"/>
                                          </p:val>
                                        </p:tav>
                                      </p:tavLst>
                                    </p:anim>
                                    <p:anim calcmode="lin" valueType="num">
                                      <p:cBhvr>
                                        <p:cTn id="60" dur="500" fill="hold"/>
                                        <p:tgtEl>
                                          <p:spTgt spid="84"/>
                                        </p:tgtEl>
                                        <p:attrNameLst>
                                          <p:attrName>ppt_h</p:attrName>
                                        </p:attrNameLst>
                                      </p:cBhvr>
                                      <p:tavLst>
                                        <p:tav tm="0">
                                          <p:val>
                                            <p:fltVal val="0"/>
                                          </p:val>
                                        </p:tav>
                                        <p:tav tm="100000">
                                          <p:val>
                                            <p:strVal val="#ppt_h"/>
                                          </p:val>
                                        </p:tav>
                                      </p:tavLst>
                                    </p:anim>
                                    <p:animEffect transition="in" filter="fade">
                                      <p:cBhvr>
                                        <p:cTn id="61" dur="500"/>
                                        <p:tgtEl>
                                          <p:spTgt spid="84"/>
                                        </p:tgtEl>
                                      </p:cBhvr>
                                    </p:animEffect>
                                  </p:childTnLst>
                                </p:cTn>
                              </p:par>
                              <p:par>
                                <p:cTn id="62" presetID="2" presetClass="entr" presetSubtype="2" fill="hold" nodeType="withEffect">
                                  <p:stCondLst>
                                    <p:cond delay="6250"/>
                                  </p:stCondLst>
                                  <p:childTnLst>
                                    <p:set>
                                      <p:cBhvr>
                                        <p:cTn id="63" dur="1" fill="hold">
                                          <p:stCondLst>
                                            <p:cond delay="0"/>
                                          </p:stCondLst>
                                        </p:cTn>
                                        <p:tgtEl>
                                          <p:spTgt spid="60"/>
                                        </p:tgtEl>
                                        <p:attrNameLst>
                                          <p:attrName>style.visibility</p:attrName>
                                        </p:attrNameLst>
                                      </p:cBhvr>
                                      <p:to>
                                        <p:strVal val="visible"/>
                                      </p:to>
                                    </p:set>
                                    <p:anim calcmode="lin" valueType="num">
                                      <p:cBhvr additive="base">
                                        <p:cTn id="64" dur="500" fill="hold"/>
                                        <p:tgtEl>
                                          <p:spTgt spid="60"/>
                                        </p:tgtEl>
                                        <p:attrNameLst>
                                          <p:attrName>ppt_x</p:attrName>
                                        </p:attrNameLst>
                                      </p:cBhvr>
                                      <p:tavLst>
                                        <p:tav tm="0">
                                          <p:val>
                                            <p:strVal val="1+#ppt_w/2"/>
                                          </p:val>
                                        </p:tav>
                                        <p:tav tm="100000">
                                          <p:val>
                                            <p:strVal val="#ppt_x"/>
                                          </p:val>
                                        </p:tav>
                                      </p:tavLst>
                                    </p:anim>
                                    <p:anim calcmode="lin" valueType="num">
                                      <p:cBhvr additive="base">
                                        <p:cTn id="65" dur="500" fill="hold"/>
                                        <p:tgtEl>
                                          <p:spTgt spid="60"/>
                                        </p:tgtEl>
                                        <p:attrNameLst>
                                          <p:attrName>ppt_y</p:attrName>
                                        </p:attrNameLst>
                                      </p:cBhvr>
                                      <p:tavLst>
                                        <p:tav tm="0">
                                          <p:val>
                                            <p:strVal val="#ppt_y"/>
                                          </p:val>
                                        </p:tav>
                                        <p:tav tm="100000">
                                          <p:val>
                                            <p:strVal val="#ppt_y"/>
                                          </p:val>
                                        </p:tav>
                                      </p:tavLst>
                                    </p:anim>
                                  </p:childTnLst>
                                </p:cTn>
                              </p:par>
                              <p:par>
                                <p:cTn id="66" presetID="53" presetClass="entr" presetSubtype="16" fill="hold" grpId="0" nodeType="withEffect">
                                  <p:stCondLst>
                                    <p:cond delay="6750"/>
                                  </p:stCondLst>
                                  <p:childTnLst>
                                    <p:set>
                                      <p:cBhvr>
                                        <p:cTn id="67" dur="1" fill="hold">
                                          <p:stCondLst>
                                            <p:cond delay="0"/>
                                          </p:stCondLst>
                                        </p:cTn>
                                        <p:tgtEl>
                                          <p:spTgt spid="83"/>
                                        </p:tgtEl>
                                        <p:attrNameLst>
                                          <p:attrName>style.visibility</p:attrName>
                                        </p:attrNameLst>
                                      </p:cBhvr>
                                      <p:to>
                                        <p:strVal val="visible"/>
                                      </p:to>
                                    </p:set>
                                    <p:anim calcmode="lin" valueType="num">
                                      <p:cBhvr>
                                        <p:cTn id="68" dur="500" fill="hold"/>
                                        <p:tgtEl>
                                          <p:spTgt spid="83"/>
                                        </p:tgtEl>
                                        <p:attrNameLst>
                                          <p:attrName>ppt_w</p:attrName>
                                        </p:attrNameLst>
                                      </p:cBhvr>
                                      <p:tavLst>
                                        <p:tav tm="0">
                                          <p:val>
                                            <p:fltVal val="0"/>
                                          </p:val>
                                        </p:tav>
                                        <p:tav tm="100000">
                                          <p:val>
                                            <p:strVal val="#ppt_w"/>
                                          </p:val>
                                        </p:tav>
                                      </p:tavLst>
                                    </p:anim>
                                    <p:anim calcmode="lin" valueType="num">
                                      <p:cBhvr>
                                        <p:cTn id="69" dur="500" fill="hold"/>
                                        <p:tgtEl>
                                          <p:spTgt spid="83"/>
                                        </p:tgtEl>
                                        <p:attrNameLst>
                                          <p:attrName>ppt_h</p:attrName>
                                        </p:attrNameLst>
                                      </p:cBhvr>
                                      <p:tavLst>
                                        <p:tav tm="0">
                                          <p:val>
                                            <p:fltVal val="0"/>
                                          </p:val>
                                        </p:tav>
                                        <p:tav tm="100000">
                                          <p:val>
                                            <p:strVal val="#ppt_h"/>
                                          </p:val>
                                        </p:tav>
                                      </p:tavLst>
                                    </p:anim>
                                    <p:animEffect transition="in" filter="fade">
                                      <p:cBhvr>
                                        <p:cTn id="70" dur="500"/>
                                        <p:tgtEl>
                                          <p:spTgt spid="83"/>
                                        </p:tgtEl>
                                      </p:cBhvr>
                                    </p:animEffect>
                                  </p:childTnLst>
                                </p:cTn>
                              </p:par>
                              <p:par>
                                <p:cTn id="71" presetID="2" presetClass="entr" presetSubtype="2" fill="hold" nodeType="withEffect">
                                  <p:stCondLst>
                                    <p:cond delay="6750"/>
                                  </p:stCondLst>
                                  <p:childTnLst>
                                    <p:set>
                                      <p:cBhvr>
                                        <p:cTn id="72" dur="1" fill="hold">
                                          <p:stCondLst>
                                            <p:cond delay="0"/>
                                          </p:stCondLst>
                                        </p:cTn>
                                        <p:tgtEl>
                                          <p:spTgt spid="63"/>
                                        </p:tgtEl>
                                        <p:attrNameLst>
                                          <p:attrName>style.visibility</p:attrName>
                                        </p:attrNameLst>
                                      </p:cBhvr>
                                      <p:to>
                                        <p:strVal val="visible"/>
                                      </p:to>
                                    </p:set>
                                    <p:anim calcmode="lin" valueType="num">
                                      <p:cBhvr additive="base">
                                        <p:cTn id="73" dur="500" fill="hold"/>
                                        <p:tgtEl>
                                          <p:spTgt spid="63"/>
                                        </p:tgtEl>
                                        <p:attrNameLst>
                                          <p:attrName>ppt_x</p:attrName>
                                        </p:attrNameLst>
                                      </p:cBhvr>
                                      <p:tavLst>
                                        <p:tav tm="0">
                                          <p:val>
                                            <p:strVal val="1+#ppt_w/2"/>
                                          </p:val>
                                        </p:tav>
                                        <p:tav tm="100000">
                                          <p:val>
                                            <p:strVal val="#ppt_x"/>
                                          </p:val>
                                        </p:tav>
                                      </p:tavLst>
                                    </p:anim>
                                    <p:anim calcmode="lin" valueType="num">
                                      <p:cBhvr additive="base">
                                        <p:cTn id="74" dur="500" fill="hold"/>
                                        <p:tgtEl>
                                          <p:spTgt spid="63"/>
                                        </p:tgtEl>
                                        <p:attrNameLst>
                                          <p:attrName>ppt_y</p:attrName>
                                        </p:attrNameLst>
                                      </p:cBhvr>
                                      <p:tavLst>
                                        <p:tav tm="0">
                                          <p:val>
                                            <p:strVal val="#ppt_y"/>
                                          </p:val>
                                        </p:tav>
                                        <p:tav tm="100000">
                                          <p:val>
                                            <p:strVal val="#ppt_y"/>
                                          </p:val>
                                        </p:tav>
                                      </p:tavLst>
                                    </p:anim>
                                  </p:childTnLst>
                                </p:cTn>
                              </p:par>
                              <p:par>
                                <p:cTn id="75" presetID="53" presetClass="entr" presetSubtype="16" fill="hold" grpId="0" nodeType="withEffect">
                                  <p:stCondLst>
                                    <p:cond delay="7250"/>
                                  </p:stCondLst>
                                  <p:childTnLst>
                                    <p:set>
                                      <p:cBhvr>
                                        <p:cTn id="76" dur="1" fill="hold">
                                          <p:stCondLst>
                                            <p:cond delay="0"/>
                                          </p:stCondLst>
                                        </p:cTn>
                                        <p:tgtEl>
                                          <p:spTgt spid="82"/>
                                        </p:tgtEl>
                                        <p:attrNameLst>
                                          <p:attrName>style.visibility</p:attrName>
                                        </p:attrNameLst>
                                      </p:cBhvr>
                                      <p:to>
                                        <p:strVal val="visible"/>
                                      </p:to>
                                    </p:set>
                                    <p:anim calcmode="lin" valueType="num">
                                      <p:cBhvr>
                                        <p:cTn id="77" dur="500" fill="hold"/>
                                        <p:tgtEl>
                                          <p:spTgt spid="82"/>
                                        </p:tgtEl>
                                        <p:attrNameLst>
                                          <p:attrName>ppt_w</p:attrName>
                                        </p:attrNameLst>
                                      </p:cBhvr>
                                      <p:tavLst>
                                        <p:tav tm="0">
                                          <p:val>
                                            <p:fltVal val="0"/>
                                          </p:val>
                                        </p:tav>
                                        <p:tav tm="100000">
                                          <p:val>
                                            <p:strVal val="#ppt_w"/>
                                          </p:val>
                                        </p:tav>
                                      </p:tavLst>
                                    </p:anim>
                                    <p:anim calcmode="lin" valueType="num">
                                      <p:cBhvr>
                                        <p:cTn id="78" dur="500" fill="hold"/>
                                        <p:tgtEl>
                                          <p:spTgt spid="82"/>
                                        </p:tgtEl>
                                        <p:attrNameLst>
                                          <p:attrName>ppt_h</p:attrName>
                                        </p:attrNameLst>
                                      </p:cBhvr>
                                      <p:tavLst>
                                        <p:tav tm="0">
                                          <p:val>
                                            <p:fltVal val="0"/>
                                          </p:val>
                                        </p:tav>
                                        <p:tav tm="100000">
                                          <p:val>
                                            <p:strVal val="#ppt_h"/>
                                          </p:val>
                                        </p:tav>
                                      </p:tavLst>
                                    </p:anim>
                                    <p:animEffect transition="in" filter="fade">
                                      <p:cBhvr>
                                        <p:cTn id="79" dur="500"/>
                                        <p:tgtEl>
                                          <p:spTgt spid="82"/>
                                        </p:tgtEl>
                                      </p:cBhvr>
                                    </p:animEffect>
                                  </p:childTnLst>
                                </p:cTn>
                              </p:par>
                              <p:par>
                                <p:cTn id="80" presetID="2" presetClass="entr" presetSubtype="2" fill="hold" nodeType="withEffect">
                                  <p:stCondLst>
                                    <p:cond delay="7250"/>
                                  </p:stCondLst>
                                  <p:childTnLst>
                                    <p:set>
                                      <p:cBhvr>
                                        <p:cTn id="81" dur="1" fill="hold">
                                          <p:stCondLst>
                                            <p:cond delay="0"/>
                                          </p:stCondLst>
                                        </p:cTn>
                                        <p:tgtEl>
                                          <p:spTgt spid="126"/>
                                        </p:tgtEl>
                                        <p:attrNameLst>
                                          <p:attrName>style.visibility</p:attrName>
                                        </p:attrNameLst>
                                      </p:cBhvr>
                                      <p:to>
                                        <p:strVal val="visible"/>
                                      </p:to>
                                    </p:set>
                                    <p:anim calcmode="lin" valueType="num">
                                      <p:cBhvr additive="base">
                                        <p:cTn id="82" dur="500" fill="hold"/>
                                        <p:tgtEl>
                                          <p:spTgt spid="126"/>
                                        </p:tgtEl>
                                        <p:attrNameLst>
                                          <p:attrName>ppt_x</p:attrName>
                                        </p:attrNameLst>
                                      </p:cBhvr>
                                      <p:tavLst>
                                        <p:tav tm="0">
                                          <p:val>
                                            <p:strVal val="1+#ppt_w/2"/>
                                          </p:val>
                                        </p:tav>
                                        <p:tav tm="100000">
                                          <p:val>
                                            <p:strVal val="#ppt_x"/>
                                          </p:val>
                                        </p:tav>
                                      </p:tavLst>
                                    </p:anim>
                                    <p:anim calcmode="lin" valueType="num">
                                      <p:cBhvr additive="base">
                                        <p:cTn id="83" dur="500" fill="hold"/>
                                        <p:tgtEl>
                                          <p:spTgt spid="126"/>
                                        </p:tgtEl>
                                        <p:attrNameLst>
                                          <p:attrName>ppt_y</p:attrName>
                                        </p:attrNameLst>
                                      </p:cBhvr>
                                      <p:tavLst>
                                        <p:tav tm="0">
                                          <p:val>
                                            <p:strVal val="#ppt_y"/>
                                          </p:val>
                                        </p:tav>
                                        <p:tav tm="100000">
                                          <p:val>
                                            <p:strVal val="#ppt_y"/>
                                          </p:val>
                                        </p:tav>
                                      </p:tavLst>
                                    </p:anim>
                                  </p:childTnLst>
                                </p:cTn>
                              </p:par>
                              <p:par>
                                <p:cTn id="84" presetID="53" presetClass="entr" presetSubtype="16" fill="hold" grpId="0" nodeType="withEffect">
                                  <p:stCondLst>
                                    <p:cond delay="7750"/>
                                  </p:stCondLst>
                                  <p:childTnLst>
                                    <p:set>
                                      <p:cBhvr>
                                        <p:cTn id="85" dur="1" fill="hold">
                                          <p:stCondLst>
                                            <p:cond delay="0"/>
                                          </p:stCondLst>
                                        </p:cTn>
                                        <p:tgtEl>
                                          <p:spTgt spid="133"/>
                                        </p:tgtEl>
                                        <p:attrNameLst>
                                          <p:attrName>style.visibility</p:attrName>
                                        </p:attrNameLst>
                                      </p:cBhvr>
                                      <p:to>
                                        <p:strVal val="visible"/>
                                      </p:to>
                                    </p:set>
                                    <p:anim calcmode="lin" valueType="num">
                                      <p:cBhvr>
                                        <p:cTn id="86" dur="500" fill="hold"/>
                                        <p:tgtEl>
                                          <p:spTgt spid="133"/>
                                        </p:tgtEl>
                                        <p:attrNameLst>
                                          <p:attrName>ppt_w</p:attrName>
                                        </p:attrNameLst>
                                      </p:cBhvr>
                                      <p:tavLst>
                                        <p:tav tm="0">
                                          <p:val>
                                            <p:fltVal val="0"/>
                                          </p:val>
                                        </p:tav>
                                        <p:tav tm="100000">
                                          <p:val>
                                            <p:strVal val="#ppt_w"/>
                                          </p:val>
                                        </p:tav>
                                      </p:tavLst>
                                    </p:anim>
                                    <p:anim calcmode="lin" valueType="num">
                                      <p:cBhvr>
                                        <p:cTn id="87" dur="500" fill="hold"/>
                                        <p:tgtEl>
                                          <p:spTgt spid="133"/>
                                        </p:tgtEl>
                                        <p:attrNameLst>
                                          <p:attrName>ppt_h</p:attrName>
                                        </p:attrNameLst>
                                      </p:cBhvr>
                                      <p:tavLst>
                                        <p:tav tm="0">
                                          <p:val>
                                            <p:fltVal val="0"/>
                                          </p:val>
                                        </p:tav>
                                        <p:tav tm="100000">
                                          <p:val>
                                            <p:strVal val="#ppt_h"/>
                                          </p:val>
                                        </p:tav>
                                      </p:tavLst>
                                    </p:anim>
                                    <p:animEffect transition="in" filter="fade">
                                      <p:cBhvr>
                                        <p:cTn id="88" dur="500"/>
                                        <p:tgtEl>
                                          <p:spTgt spid="133"/>
                                        </p:tgtEl>
                                      </p:cBhvr>
                                    </p:animEffect>
                                  </p:childTnLst>
                                </p:cTn>
                              </p:par>
                              <p:par>
                                <p:cTn id="89" presetID="2" presetClass="entr" presetSubtype="2" fill="hold" nodeType="withEffect">
                                  <p:stCondLst>
                                    <p:cond delay="7800"/>
                                  </p:stCondLst>
                                  <p:childTnLst>
                                    <p:set>
                                      <p:cBhvr>
                                        <p:cTn id="90" dur="1" fill="hold">
                                          <p:stCondLst>
                                            <p:cond delay="0"/>
                                          </p:stCondLst>
                                        </p:cTn>
                                        <p:tgtEl>
                                          <p:spTgt spid="134"/>
                                        </p:tgtEl>
                                        <p:attrNameLst>
                                          <p:attrName>style.visibility</p:attrName>
                                        </p:attrNameLst>
                                      </p:cBhvr>
                                      <p:to>
                                        <p:strVal val="visible"/>
                                      </p:to>
                                    </p:set>
                                    <p:anim calcmode="lin" valueType="num">
                                      <p:cBhvr additive="base">
                                        <p:cTn id="91" dur="500" fill="hold"/>
                                        <p:tgtEl>
                                          <p:spTgt spid="134"/>
                                        </p:tgtEl>
                                        <p:attrNameLst>
                                          <p:attrName>ppt_x</p:attrName>
                                        </p:attrNameLst>
                                      </p:cBhvr>
                                      <p:tavLst>
                                        <p:tav tm="0">
                                          <p:val>
                                            <p:strVal val="1+#ppt_w/2"/>
                                          </p:val>
                                        </p:tav>
                                        <p:tav tm="100000">
                                          <p:val>
                                            <p:strVal val="#ppt_x"/>
                                          </p:val>
                                        </p:tav>
                                      </p:tavLst>
                                    </p:anim>
                                    <p:anim calcmode="lin" valueType="num">
                                      <p:cBhvr additive="base">
                                        <p:cTn id="92" dur="500" fill="hold"/>
                                        <p:tgtEl>
                                          <p:spTgt spid="1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9" grpId="0"/>
      <p:bldP spid="82" grpId="0"/>
      <p:bldP spid="83" grpId="0"/>
      <p:bldP spid="84" grpId="0"/>
      <p:bldP spid="85" grpId="0" animBg="1"/>
      <p:bldP spid="1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en-US" altLang="zh-CN" dirty="0">
                <a:solidFill>
                  <a:srgbClr val="071F65"/>
                </a:solidFill>
              </a:rPr>
              <a:t>P-V</a:t>
            </a:r>
            <a:r>
              <a:rPr lang="zh-CN" altLang="en-US" dirty="0">
                <a:solidFill>
                  <a:srgbClr val="071F65"/>
                </a:solidFill>
              </a:rPr>
              <a:t>操作</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17" name="íṧ1idé"/>
          <p:cNvSpPr/>
          <p:nvPr/>
        </p:nvSpPr>
        <p:spPr>
          <a:xfrm>
            <a:off x="970280" y="1115695"/>
            <a:ext cx="185166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defTabSz="913765"/>
            <a:r>
              <a:rPr lang="en-US" altLang="zh-CN" sz="4000" dirty="0">
                <a:ln w="0"/>
                <a:solidFill>
                  <a:schemeClr val="tx1"/>
                </a:solidFill>
                <a:effectLst>
                  <a:outerShdw blurRad="38100" dist="19050" dir="2700000" algn="tl" rotWithShape="0">
                    <a:schemeClr val="dk1">
                      <a:alpha val="40000"/>
                    </a:schemeClr>
                  </a:outerShdw>
                </a:effectLst>
              </a:rPr>
              <a:t>P</a:t>
            </a:r>
            <a:r>
              <a:rPr lang="zh-CN" altLang="en-US" sz="4000" dirty="0">
                <a:ln w="0"/>
                <a:solidFill>
                  <a:schemeClr val="tx1"/>
                </a:solidFill>
                <a:effectLst>
                  <a:outerShdw blurRad="38100" dist="19050" dir="2700000" algn="tl" rotWithShape="0">
                    <a:schemeClr val="dk1">
                      <a:alpha val="40000"/>
                    </a:schemeClr>
                  </a:outerShdw>
                </a:effectLst>
              </a:rPr>
              <a:t>操作</a:t>
            </a:r>
            <a:endParaRPr lang="zh-CN" altLang="en-US" sz="4000" dirty="0">
              <a:ln w="0"/>
              <a:solidFill>
                <a:schemeClr val="tx1"/>
              </a:solidFill>
              <a:effectLst>
                <a:outerShdw blurRad="38100" dist="19050" dir="2700000" algn="tl" rotWithShape="0">
                  <a:schemeClr val="dk1">
                    <a:alpha val="40000"/>
                  </a:schemeClr>
                </a:outerShdw>
              </a:effectLst>
            </a:endParaRPr>
          </a:p>
        </p:txBody>
      </p:sp>
      <p:pic>
        <p:nvPicPr>
          <p:cNvPr id="2" name="图片 6"/>
          <p:cNvPicPr>
            <a:picLocks noChangeAspect="1"/>
          </p:cNvPicPr>
          <p:nvPr/>
        </p:nvPicPr>
        <p:blipFill>
          <a:blip r:embed="rId2"/>
          <a:stretch>
            <a:fillRect/>
          </a:stretch>
        </p:blipFill>
        <p:spPr>
          <a:xfrm>
            <a:off x="7804150" y="659130"/>
            <a:ext cx="2194560" cy="5280660"/>
          </a:xfrm>
          <a:prstGeom prst="rect">
            <a:avLst/>
          </a:prstGeom>
          <a:noFill/>
          <a:ln>
            <a:noFill/>
          </a:ln>
        </p:spPr>
      </p:pic>
      <p:sp>
        <p:nvSpPr>
          <p:cNvPr id="11" name="矩形 10"/>
          <p:cNvSpPr/>
          <p:nvPr/>
        </p:nvSpPr>
        <p:spPr>
          <a:xfrm>
            <a:off x="548640" y="2296160"/>
            <a:ext cx="6967220" cy="3839210"/>
          </a:xfrm>
          <a:prstGeom prst="rect">
            <a:avLst/>
          </a:prstGeom>
        </p:spPr>
        <p:txBody>
          <a:bodyPr wrap="square">
            <a:spAutoFit/>
          </a:bodyPr>
          <a:p>
            <a:pPr>
              <a:lnSpc>
                <a:spcPct val="120000"/>
              </a:lnSpc>
              <a:buFont typeface="Arial" panose="020B0604020202020204" pitchFamily="34" charset="0"/>
              <a:buNone/>
            </a:pPr>
            <a:r>
              <a:rPr sz="2400" dirty="0">
                <a:solidFill>
                  <a:schemeClr val="bg1">
                    <a:lumMod val="10000"/>
                  </a:schemeClr>
                </a:solidFill>
                <a:latin typeface="+mn-ea"/>
                <a:cs typeface="+mn-ea"/>
              </a:rPr>
              <a:t>执行一次P操作意味着分配一个单位资源</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void wait(semaphore s)</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 s.value=s.value-1;</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 if(s.value&lt;0)</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   block(s.queue);</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 </a:t>
            </a:r>
            <a:endParaRPr sz="2400" dirty="0">
              <a:solidFill>
                <a:schemeClr val="bg1">
                  <a:lumMod val="10000"/>
                </a:schemeClr>
              </a:solidFill>
              <a:latin typeface="+mn-ea"/>
              <a:cs typeface="+mn-ea"/>
            </a:endParaRPr>
          </a:p>
          <a:p>
            <a:pPr>
              <a:lnSpc>
                <a:spcPct val="150000"/>
              </a:lnSpc>
              <a:buFont typeface="Arial" panose="020B0604020202020204" pitchFamily="34" charset="0"/>
              <a:buNone/>
            </a:pPr>
            <a:r>
              <a:rPr sz="2800" dirty="0">
                <a:solidFill>
                  <a:schemeClr val="bg1">
                    <a:lumMod val="10000"/>
                  </a:schemeClr>
                </a:solidFill>
                <a:latin typeface="+mn-ea"/>
                <a:cs typeface="+mn-ea"/>
              </a:rPr>
              <a:t> </a:t>
            </a:r>
            <a:endParaRPr sz="2800" dirty="0">
              <a:solidFill>
                <a:schemeClr val="bg1">
                  <a:lumMod val="10000"/>
                </a:schemeClr>
              </a:solidFill>
              <a:latin typeface="+mn-ea"/>
              <a:cs typeface="+mn-ea"/>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en-US" altLang="zh-CN" dirty="0">
                <a:solidFill>
                  <a:srgbClr val="071F65"/>
                </a:solidFill>
              </a:rPr>
              <a:t>P-V</a:t>
            </a:r>
            <a:r>
              <a:rPr lang="zh-CN" altLang="en-US" dirty="0">
                <a:solidFill>
                  <a:srgbClr val="071F65"/>
                </a:solidFill>
              </a:rPr>
              <a:t>操作</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17" name="íṧ1idé"/>
          <p:cNvSpPr/>
          <p:nvPr/>
        </p:nvSpPr>
        <p:spPr>
          <a:xfrm>
            <a:off x="970280" y="1115695"/>
            <a:ext cx="161925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defTabSz="913765"/>
            <a:r>
              <a:rPr lang="en-US" altLang="zh-CN" sz="4000" dirty="0">
                <a:ln w="0"/>
                <a:solidFill>
                  <a:schemeClr val="tx1"/>
                </a:solidFill>
                <a:effectLst>
                  <a:outerShdw blurRad="38100" dist="19050" dir="2700000" algn="tl" rotWithShape="0">
                    <a:schemeClr val="dk1">
                      <a:alpha val="40000"/>
                    </a:schemeClr>
                  </a:outerShdw>
                </a:effectLst>
              </a:rPr>
              <a:t>V</a:t>
            </a:r>
            <a:r>
              <a:rPr lang="zh-CN" altLang="en-US" sz="4000" dirty="0">
                <a:ln w="0"/>
                <a:solidFill>
                  <a:schemeClr val="tx1"/>
                </a:solidFill>
                <a:effectLst>
                  <a:outerShdw blurRad="38100" dist="19050" dir="2700000" algn="tl" rotWithShape="0">
                    <a:schemeClr val="dk1">
                      <a:alpha val="40000"/>
                    </a:schemeClr>
                  </a:outerShdw>
                </a:effectLst>
              </a:rPr>
              <a:t>操作</a:t>
            </a:r>
            <a:endParaRPr lang="zh-CN" altLang="en-US" sz="4000" dirty="0">
              <a:ln w="0"/>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607695" y="2386965"/>
            <a:ext cx="6967220" cy="3192780"/>
          </a:xfrm>
          <a:prstGeom prst="rect">
            <a:avLst/>
          </a:prstGeom>
        </p:spPr>
        <p:txBody>
          <a:bodyPr wrap="square">
            <a:spAutoFit/>
          </a:bodyPr>
          <a:p>
            <a:pPr>
              <a:lnSpc>
                <a:spcPct val="120000"/>
              </a:lnSpc>
              <a:buFont typeface="Arial" panose="020B0604020202020204" pitchFamily="34" charset="0"/>
              <a:buNone/>
            </a:pPr>
            <a:r>
              <a:rPr sz="2400" dirty="0">
                <a:solidFill>
                  <a:schemeClr val="bg1">
                    <a:lumMod val="10000"/>
                  </a:schemeClr>
                </a:solidFill>
                <a:latin typeface="+mn-ea"/>
                <a:cs typeface="+mn-ea"/>
              </a:rPr>
              <a:t>执行一个V操作意味着释放一个单位资源</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void signal(semaphore s)</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 s.value=s.value+1;</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 if(s.value&lt;=0)</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   wakeup(s.queue);</a:t>
            </a:r>
            <a:endParaRPr sz="2400" dirty="0">
              <a:solidFill>
                <a:schemeClr val="bg1">
                  <a:lumMod val="10000"/>
                </a:schemeClr>
              </a:solidFill>
              <a:latin typeface="+mn-ea"/>
              <a:cs typeface="+mn-ea"/>
            </a:endParaRPr>
          </a:p>
          <a:p>
            <a:pPr>
              <a:lnSpc>
                <a:spcPct val="120000"/>
              </a:lnSpc>
              <a:buFont typeface="Arial" panose="020B0604020202020204" pitchFamily="34" charset="0"/>
              <a:buNone/>
            </a:pPr>
            <a:r>
              <a:rPr sz="2400" dirty="0">
                <a:solidFill>
                  <a:schemeClr val="bg1">
                    <a:lumMod val="10000"/>
                  </a:schemeClr>
                </a:solidFill>
                <a:latin typeface="+mn-ea"/>
                <a:cs typeface="+mn-ea"/>
              </a:rPr>
              <a:t>}</a:t>
            </a:r>
            <a:endParaRPr sz="2400" dirty="0">
              <a:solidFill>
                <a:schemeClr val="bg1">
                  <a:lumMod val="10000"/>
                </a:schemeClr>
              </a:solidFill>
              <a:latin typeface="+mn-ea"/>
              <a:cs typeface="+mn-ea"/>
            </a:endParaRPr>
          </a:p>
        </p:txBody>
      </p:sp>
      <p:pic>
        <p:nvPicPr>
          <p:cNvPr id="10" name="图片 7"/>
          <p:cNvPicPr>
            <a:picLocks noChangeAspect="1"/>
          </p:cNvPicPr>
          <p:nvPr/>
        </p:nvPicPr>
        <p:blipFill>
          <a:blip r:embed="rId2"/>
          <a:stretch>
            <a:fillRect/>
          </a:stretch>
        </p:blipFill>
        <p:spPr>
          <a:xfrm>
            <a:off x="6438900" y="509905"/>
            <a:ext cx="3081655" cy="5318125"/>
          </a:xfrm>
          <a:prstGeom prst="rect">
            <a:avLst/>
          </a:prstGeom>
          <a:noFill/>
          <a:ln>
            <a:noFill/>
          </a:ln>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带标记的信号量</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0" name="矩形 9"/>
          <p:cNvSpPr/>
          <p:nvPr/>
        </p:nvSpPr>
        <p:spPr>
          <a:xfrm>
            <a:off x="1228090" y="1194435"/>
            <a:ext cx="5213350" cy="681990"/>
          </a:xfrm>
          <a:prstGeom prst="rect">
            <a:avLst/>
          </a:prstGeom>
        </p:spPr>
        <p:txBody>
          <a:bodyPr wrap="square">
            <a:spAutoFit/>
          </a:bodyPr>
          <a:lstStyle/>
          <a:p>
            <a:pPr>
              <a:lnSpc>
                <a:spcPct val="120000"/>
              </a:lnSpc>
              <a:buFont typeface="Arial" panose="020B0604020202020204" pitchFamily="34" charset="0"/>
              <a:buNone/>
            </a:pPr>
            <a:r>
              <a:rPr lang="en-US" altLang="zh-CN" sz="3200" b="1" dirty="0">
                <a:solidFill>
                  <a:srgbClr val="191919"/>
                </a:solidFill>
                <a:latin typeface="+mn-ea"/>
                <a:sym typeface="+mn-ea"/>
              </a:rPr>
              <a:t>	</a:t>
            </a:r>
            <a:r>
              <a:rPr lang="zh-CN" altLang="en-US" sz="3200" b="1" dirty="0">
                <a:solidFill>
                  <a:srgbClr val="191919"/>
                </a:solidFill>
                <a:latin typeface="+mn-ea"/>
                <a:sym typeface="+mn-ea"/>
              </a:rPr>
              <a:t>问题引出</a:t>
            </a:r>
            <a:endParaRPr lang="zh-CN" altLang="en-US" sz="3200" b="1" dirty="0">
              <a:solidFill>
                <a:srgbClr val="191919"/>
              </a:solidFill>
              <a:latin typeface="+mn-ea"/>
              <a:sym typeface="+mn-ea"/>
            </a:endParaRPr>
          </a:p>
        </p:txBody>
      </p:sp>
      <p:sp>
        <p:nvSpPr>
          <p:cNvPr id="11" name="矩形 10"/>
          <p:cNvSpPr/>
          <p:nvPr/>
        </p:nvSpPr>
        <p:spPr>
          <a:xfrm>
            <a:off x="661670" y="2185035"/>
            <a:ext cx="6711950" cy="3192780"/>
          </a:xfrm>
          <a:prstGeom prst="rect">
            <a:avLst/>
          </a:prstGeom>
        </p:spPr>
        <p:txBody>
          <a:bodyPr wrap="square">
            <a:spAutoFit/>
          </a:bodyPr>
          <a:lstStyle/>
          <a:p>
            <a:pPr>
              <a:lnSpc>
                <a:spcPct val="120000"/>
              </a:lnSpc>
              <a:buFont typeface="Arial" panose="020B0604020202020204" pitchFamily="34" charset="0"/>
              <a:buNone/>
            </a:pPr>
            <a:r>
              <a:rPr sz="2400" dirty="0">
                <a:solidFill>
                  <a:schemeClr val="bg1">
                    <a:lumMod val="10000"/>
                  </a:schemeClr>
                </a:solidFill>
                <a:latin typeface="+mn-ea"/>
                <a:cs typeface="+mn-ea"/>
              </a:rPr>
              <a:t>某个地方有一个公共厕所，此公共厕所里面有N个蹲位，但是这个公共厕所并没有将男女蹲位分隔开。因此，当厕所里有人在入厕时，会用一块指示牌标记入厕的人的性别，那么即使有空位异性也不能进去。并且，只要N个蹲位未被全部占满，与已在入厕者同性别的人就可以进去；而当厕所中无人入厕时，任何人都可以进去。 </a:t>
            </a:r>
            <a:endParaRPr sz="2400" dirty="0">
              <a:solidFill>
                <a:schemeClr val="bg1">
                  <a:lumMod val="10000"/>
                </a:schemeClr>
              </a:solidFill>
              <a:latin typeface="+mn-ea"/>
              <a:cs typeface="+mn-ea"/>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6" name="Freeform 69"/>
          <p:cNvSpPr>
            <a:spLocks noChangeAspect="1" noEditPoints="1"/>
          </p:cNvSpPr>
          <p:nvPr/>
        </p:nvSpPr>
        <p:spPr bwMode="auto">
          <a:xfrm>
            <a:off x="799648" y="1191947"/>
            <a:ext cx="819150" cy="814388"/>
          </a:xfrm>
          <a:custGeom>
            <a:avLst/>
            <a:gdLst>
              <a:gd name="T0" fmla="*/ 1221 w 2255"/>
              <a:gd name="T1" fmla="*/ 1270 h 2258"/>
              <a:gd name="T2" fmla="*/ 1221 w 2255"/>
              <a:gd name="T3" fmla="*/ 1325 h 2258"/>
              <a:gd name="T4" fmla="*/ 1221 w 2255"/>
              <a:gd name="T5" fmla="*/ 1325 h 2258"/>
              <a:gd name="T6" fmla="*/ 1221 w 2255"/>
              <a:gd name="T7" fmla="*/ 1325 h 2258"/>
              <a:gd name="T8" fmla="*/ 1221 w 2255"/>
              <a:gd name="T9" fmla="*/ 1339 h 2258"/>
              <a:gd name="T10" fmla="*/ 1220 w 2255"/>
              <a:gd name="T11" fmla="*/ 1339 h 2258"/>
              <a:gd name="T12" fmla="*/ 1112 w 2255"/>
              <a:gd name="T13" fmla="*/ 1435 h 2258"/>
              <a:gd name="T14" fmla="*/ 1003 w 2255"/>
              <a:gd name="T15" fmla="*/ 1339 h 2258"/>
              <a:gd name="T16" fmla="*/ 1003 w 2255"/>
              <a:gd name="T17" fmla="*/ 1339 h 2258"/>
              <a:gd name="T18" fmla="*/ 1003 w 2255"/>
              <a:gd name="T19" fmla="*/ 1332 h 2258"/>
              <a:gd name="T20" fmla="*/ 1002 w 2255"/>
              <a:gd name="T21" fmla="*/ 1325 h 2258"/>
              <a:gd name="T22" fmla="*/ 1003 w 2255"/>
              <a:gd name="T23" fmla="*/ 1318 h 2258"/>
              <a:gd name="T24" fmla="*/ 1003 w 2255"/>
              <a:gd name="T25" fmla="*/ 1254 h 2258"/>
              <a:gd name="T26" fmla="*/ 1295 w 2255"/>
              <a:gd name="T27" fmla="*/ 773 h 2258"/>
              <a:gd name="T28" fmla="*/ 1123 w 2255"/>
              <a:gd name="T29" fmla="*/ 626 h 2258"/>
              <a:gd name="T30" fmla="*/ 955 w 2255"/>
              <a:gd name="T31" fmla="*/ 685 h 2258"/>
              <a:gd name="T32" fmla="*/ 882 w 2255"/>
              <a:gd name="T33" fmla="*/ 716 h 2258"/>
              <a:gd name="T34" fmla="*/ 782 w 2255"/>
              <a:gd name="T35" fmla="*/ 615 h 2258"/>
              <a:gd name="T36" fmla="*/ 822 w 2255"/>
              <a:gd name="T37" fmla="*/ 535 h 2258"/>
              <a:gd name="T38" fmla="*/ 1143 w 2255"/>
              <a:gd name="T39" fmla="*/ 418 h 2258"/>
              <a:gd name="T40" fmla="*/ 1529 w 2255"/>
              <a:gd name="T41" fmla="*/ 752 h 2258"/>
              <a:gd name="T42" fmla="*/ 1221 w 2255"/>
              <a:gd name="T43" fmla="*/ 1270 h 2258"/>
              <a:gd name="T44" fmla="*/ 1112 w 2255"/>
              <a:gd name="T45" fmla="*/ 1887 h 2258"/>
              <a:gd name="T46" fmla="*/ 1000 w 2255"/>
              <a:gd name="T47" fmla="*/ 1775 h 2258"/>
              <a:gd name="T48" fmla="*/ 1112 w 2255"/>
              <a:gd name="T49" fmla="*/ 1664 h 2258"/>
              <a:gd name="T50" fmla="*/ 1223 w 2255"/>
              <a:gd name="T51" fmla="*/ 1775 h 2258"/>
              <a:gd name="T52" fmla="*/ 1112 w 2255"/>
              <a:gd name="T53" fmla="*/ 1887 h 2258"/>
              <a:gd name="T54" fmla="*/ 2203 w 2255"/>
              <a:gd name="T55" fmla="*/ 0 h 2258"/>
              <a:gd name="T56" fmla="*/ 53 w 2255"/>
              <a:gd name="T57" fmla="*/ 0 h 2258"/>
              <a:gd name="T58" fmla="*/ 0 w 2255"/>
              <a:gd name="T59" fmla="*/ 53 h 2258"/>
              <a:gd name="T60" fmla="*/ 0 w 2255"/>
              <a:gd name="T61" fmla="*/ 2205 h 2258"/>
              <a:gd name="T62" fmla="*/ 53 w 2255"/>
              <a:gd name="T63" fmla="*/ 2258 h 2258"/>
              <a:gd name="T64" fmla="*/ 2203 w 2255"/>
              <a:gd name="T65" fmla="*/ 2258 h 2258"/>
              <a:gd name="T66" fmla="*/ 2255 w 2255"/>
              <a:gd name="T67" fmla="*/ 2205 h 2258"/>
              <a:gd name="T68" fmla="*/ 2255 w 2255"/>
              <a:gd name="T69" fmla="*/ 53 h 2258"/>
              <a:gd name="T70" fmla="*/ 2203 w 2255"/>
              <a:gd name="T71" fmla="*/ 0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55" h="2258">
                <a:moveTo>
                  <a:pt x="1221" y="1270"/>
                </a:moveTo>
                <a:lnTo>
                  <a:pt x="1221" y="1325"/>
                </a:lnTo>
                <a:cubicBezTo>
                  <a:pt x="1221" y="1325"/>
                  <a:pt x="1221" y="1325"/>
                  <a:pt x="1221" y="1325"/>
                </a:cubicBezTo>
                <a:cubicBezTo>
                  <a:pt x="1221" y="1325"/>
                  <a:pt x="1221" y="1325"/>
                  <a:pt x="1221" y="1325"/>
                </a:cubicBezTo>
                <a:lnTo>
                  <a:pt x="1221" y="1339"/>
                </a:lnTo>
                <a:lnTo>
                  <a:pt x="1220" y="1339"/>
                </a:lnTo>
                <a:cubicBezTo>
                  <a:pt x="1213" y="1393"/>
                  <a:pt x="1167" y="1435"/>
                  <a:pt x="1112" y="1435"/>
                </a:cubicBezTo>
                <a:cubicBezTo>
                  <a:pt x="1056" y="1435"/>
                  <a:pt x="1010" y="1393"/>
                  <a:pt x="1003" y="1339"/>
                </a:cubicBezTo>
                <a:lnTo>
                  <a:pt x="1003" y="1339"/>
                </a:lnTo>
                <a:lnTo>
                  <a:pt x="1003" y="1332"/>
                </a:lnTo>
                <a:cubicBezTo>
                  <a:pt x="1003" y="1330"/>
                  <a:pt x="1002" y="1328"/>
                  <a:pt x="1002" y="1325"/>
                </a:cubicBezTo>
                <a:cubicBezTo>
                  <a:pt x="1002" y="1323"/>
                  <a:pt x="1003" y="1320"/>
                  <a:pt x="1003" y="1318"/>
                </a:cubicBezTo>
                <a:lnTo>
                  <a:pt x="1003" y="1254"/>
                </a:lnTo>
                <a:cubicBezTo>
                  <a:pt x="1003" y="996"/>
                  <a:pt x="1295" y="956"/>
                  <a:pt x="1295" y="773"/>
                </a:cubicBezTo>
                <a:cubicBezTo>
                  <a:pt x="1295" y="690"/>
                  <a:pt x="1221" y="626"/>
                  <a:pt x="1123" y="626"/>
                </a:cubicBezTo>
                <a:cubicBezTo>
                  <a:pt x="1052" y="626"/>
                  <a:pt x="987" y="663"/>
                  <a:pt x="955" y="685"/>
                </a:cubicBezTo>
                <a:cubicBezTo>
                  <a:pt x="936" y="704"/>
                  <a:pt x="911" y="716"/>
                  <a:pt x="882" y="716"/>
                </a:cubicBezTo>
                <a:cubicBezTo>
                  <a:pt x="827" y="716"/>
                  <a:pt x="782" y="670"/>
                  <a:pt x="782" y="615"/>
                </a:cubicBezTo>
                <a:cubicBezTo>
                  <a:pt x="782" y="582"/>
                  <a:pt x="798" y="553"/>
                  <a:pt x="822" y="535"/>
                </a:cubicBezTo>
                <a:cubicBezTo>
                  <a:pt x="858" y="503"/>
                  <a:pt x="971" y="418"/>
                  <a:pt x="1143" y="418"/>
                </a:cubicBezTo>
                <a:cubicBezTo>
                  <a:pt x="1343" y="418"/>
                  <a:pt x="1529" y="543"/>
                  <a:pt x="1529" y="752"/>
                </a:cubicBezTo>
                <a:cubicBezTo>
                  <a:pt x="1529" y="1044"/>
                  <a:pt x="1221" y="1078"/>
                  <a:pt x="1221" y="1270"/>
                </a:cubicBezTo>
                <a:close/>
                <a:moveTo>
                  <a:pt x="1112" y="1887"/>
                </a:moveTo>
                <a:cubicBezTo>
                  <a:pt x="1050" y="1887"/>
                  <a:pt x="1000" y="1837"/>
                  <a:pt x="1000" y="1775"/>
                </a:cubicBezTo>
                <a:cubicBezTo>
                  <a:pt x="1000" y="1714"/>
                  <a:pt x="1050" y="1664"/>
                  <a:pt x="1112" y="1664"/>
                </a:cubicBezTo>
                <a:cubicBezTo>
                  <a:pt x="1173" y="1664"/>
                  <a:pt x="1223" y="1714"/>
                  <a:pt x="1223" y="1775"/>
                </a:cubicBezTo>
                <a:cubicBezTo>
                  <a:pt x="1223" y="1837"/>
                  <a:pt x="1173" y="1887"/>
                  <a:pt x="1112" y="1887"/>
                </a:cubicBezTo>
                <a:close/>
                <a:moveTo>
                  <a:pt x="2203" y="0"/>
                </a:moveTo>
                <a:lnTo>
                  <a:pt x="53" y="0"/>
                </a:lnTo>
                <a:cubicBezTo>
                  <a:pt x="24" y="0"/>
                  <a:pt x="0" y="24"/>
                  <a:pt x="0" y="53"/>
                </a:cubicBezTo>
                <a:lnTo>
                  <a:pt x="0" y="2205"/>
                </a:lnTo>
                <a:cubicBezTo>
                  <a:pt x="0" y="2234"/>
                  <a:pt x="24" y="2258"/>
                  <a:pt x="53" y="2258"/>
                </a:cubicBezTo>
                <a:lnTo>
                  <a:pt x="2203" y="2258"/>
                </a:lnTo>
                <a:cubicBezTo>
                  <a:pt x="2232" y="2258"/>
                  <a:pt x="2255" y="2234"/>
                  <a:pt x="2255" y="2205"/>
                </a:cubicBezTo>
                <a:lnTo>
                  <a:pt x="2255" y="53"/>
                </a:lnTo>
                <a:cubicBezTo>
                  <a:pt x="2255" y="24"/>
                  <a:pt x="2232" y="0"/>
                  <a:pt x="2203" y="0"/>
                </a:cubicBezTo>
                <a:close/>
              </a:path>
            </a:pathLst>
          </a:custGeom>
          <a:solidFill>
            <a:srgbClr val="44444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dirty="0">
              <a:solidFill>
                <a:srgbClr val="444444"/>
              </a:solidFill>
              <a:latin typeface="Museo Sans For Dell" panose="02000000000000000000"/>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3" name="图片 2"/>
          <p:cNvPicPr>
            <a:picLocks noChangeAspect="1"/>
          </p:cNvPicPr>
          <p:nvPr/>
        </p:nvPicPr>
        <p:blipFill>
          <a:blip r:embed="rId2"/>
          <a:stretch>
            <a:fillRect/>
          </a:stretch>
        </p:blipFill>
        <p:spPr>
          <a:xfrm>
            <a:off x="7304405" y="1238250"/>
            <a:ext cx="4732020" cy="438150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带标记的信号量</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901700" y="2180590"/>
            <a:ext cx="5748020" cy="1770380"/>
          </a:xfrm>
          <a:prstGeom prst="rect">
            <a:avLst/>
          </a:prstGeom>
          <a:noFill/>
        </p:spPr>
        <p:txBody>
          <a:bodyPr wrap="square" rtlCol="0">
            <a:spAutoFit/>
          </a:bodyPr>
          <a:p>
            <a:pPr>
              <a:lnSpc>
                <a:spcPct val="130000"/>
              </a:lnSpc>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两种互斥</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异性互斥</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蹲位互斥</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20" name="iŝļîde"/>
          <p:cNvSpPr/>
          <p:nvPr/>
        </p:nvSpPr>
        <p:spPr>
          <a:xfrm>
            <a:off x="665480" y="1104265"/>
            <a:ext cx="746061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2400" dirty="0">
                <a:ln w="0"/>
                <a:solidFill>
                  <a:schemeClr val="tx1"/>
                </a:solidFill>
                <a:effectLst>
                  <a:outerShdw blurRad="38100" dist="19050" dir="2700000" algn="tl" rotWithShape="0">
                    <a:schemeClr val="dk1">
                      <a:alpha val="40000"/>
                    </a:schemeClr>
                  </a:outerShdw>
                </a:effectLst>
              </a:rPr>
              <a:t>普通信号量解法</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23" name="isļíďè"/>
          <p:cNvSpPr txBox="1"/>
          <p:nvPr/>
        </p:nvSpPr>
        <p:spPr>
          <a:xfrm>
            <a:off x="7479665" y="1220470"/>
            <a:ext cx="524510" cy="106680"/>
          </a:xfrm>
          <a:prstGeom prst="rect">
            <a:avLst/>
          </a:prstGeom>
          <a:noFill/>
          <a:effectLst>
            <a:outerShdw blurRad="50800" dist="50800" dir="5400000" algn="ctr" rotWithShape="0">
              <a:schemeClr val="accent1">
                <a:alpha val="20000"/>
              </a:schemeClr>
            </a:outerShdw>
          </a:effectLst>
        </p:spPr>
        <p:txBody>
          <a:bodyPr wrap="square" rtlCol="0">
            <a:spAutoFit/>
          </a:bodyPr>
          <a:p>
            <a:r>
              <a:rPr lang="en-US" altLang="zh-CN" sz="100" b="1" i="1" dirty="0">
                <a:gradFill>
                  <a:gsLst>
                    <a:gs pos="0">
                      <a:schemeClr val="accent1">
                        <a:lumMod val="60000"/>
                        <a:lumOff val="40000"/>
                      </a:schemeClr>
                    </a:gs>
                    <a:gs pos="60000">
                      <a:schemeClr val="accent1"/>
                    </a:gs>
                  </a:gsLst>
                  <a:lin ang="2700000" scaled="0"/>
                </a:gradFill>
              </a:rPr>
              <a:t>0 </a:t>
            </a:r>
            <a:endParaRPr lang="zh-CN" altLang="en-US" sz="3200" b="1" i="1" dirty="0">
              <a:gradFill>
                <a:gsLst>
                  <a:gs pos="0">
                    <a:schemeClr val="accent1">
                      <a:lumMod val="60000"/>
                      <a:lumOff val="40000"/>
                    </a:schemeClr>
                  </a:gs>
                  <a:gs pos="60000">
                    <a:schemeClr val="accent1"/>
                  </a:gs>
                </a:gsLst>
                <a:lin ang="2700000" scaled="0"/>
              </a:gradFill>
            </a:endParaRPr>
          </a:p>
        </p:txBody>
      </p:sp>
      <p:sp>
        <p:nvSpPr>
          <p:cNvPr id="4" name="文本框 3"/>
          <p:cNvSpPr txBox="1"/>
          <p:nvPr/>
        </p:nvSpPr>
        <p:spPr>
          <a:xfrm>
            <a:off x="4075430" y="2180590"/>
            <a:ext cx="5748020" cy="3449955"/>
          </a:xfrm>
          <a:prstGeom prst="rect">
            <a:avLst/>
          </a:prstGeom>
          <a:noFill/>
        </p:spPr>
        <p:txBody>
          <a:bodyPr wrap="square" rtlCol="0">
            <a:spAutoFit/>
          </a:bodyPr>
          <a:p>
            <a:pPr>
              <a:lnSpc>
                <a:spcPct val="130000"/>
              </a:lnSpc>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两个信号量</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当前可用蹲位的多值信号量</a:t>
            </a:r>
            <a:r>
              <a:rPr lang="en-US" altLang="zh-CN"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Sem</a:t>
            </a:r>
            <a:endParaRPr lang="en-US" altLang="zh-CN"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indent="0">
              <a:lnSpc>
                <a:spcPct val="130000"/>
              </a:lnSpc>
              <a:buFont typeface="Wingdings" panose="05000000000000000000" charset="0"/>
              <a:buNone/>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（初始值为蹲位数</a:t>
            </a:r>
            <a:r>
              <a:rPr lang="en-US" altLang="zh-CN"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N</a:t>
            </a: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a:t>
            </a:r>
            <a:endParaRPr lang="en-US" altLang="zh-CN"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封锁有关操作的二值信号量</a:t>
            </a:r>
            <a:r>
              <a:rPr lang="en-US" altLang="zh-CN"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Lock</a:t>
            </a: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（需要对操作进行封锁，因为这些操作是不可分的）</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带标记的信号量</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393065" y="2180590"/>
            <a:ext cx="5748020" cy="2491740"/>
          </a:xfrm>
          <a:prstGeom prst="rect">
            <a:avLst/>
          </a:prstGeom>
          <a:noFill/>
        </p:spPr>
        <p:txBody>
          <a:bodyPr wrap="square" rtlCol="0">
            <a:spAutoFit/>
          </a:bodyPr>
          <a:p>
            <a:pPr>
              <a:lnSpc>
                <a:spcPct val="130000"/>
              </a:lnSpc>
            </a:pPr>
            <a:r>
              <a:rPr lang="zh-CN" altLang="en-US" sz="20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当有人要入厕时，首先需要判断一下厕所中是否有人，假如没有人，那么任何人可入厕，此时要设置如厕者的性别标记（利用Tag标记入厕者的性别）；假如有人并且还有空蹲位，则只有与已在厕者同性别的人才可以入厕；如果不是这两种情况，则要入厕者都需要等待。</a:t>
            </a:r>
            <a:endParaRPr lang="zh-CN" altLang="en-US" sz="20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20" name="iŝļîde"/>
          <p:cNvSpPr/>
          <p:nvPr/>
        </p:nvSpPr>
        <p:spPr>
          <a:xfrm>
            <a:off x="665480" y="1104265"/>
            <a:ext cx="746061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2400" dirty="0">
                <a:ln w="0"/>
                <a:solidFill>
                  <a:schemeClr val="tx1"/>
                </a:solidFill>
                <a:effectLst>
                  <a:outerShdw blurRad="38100" dist="19050" dir="2700000" algn="tl" rotWithShape="0">
                    <a:schemeClr val="dk1">
                      <a:alpha val="40000"/>
                    </a:schemeClr>
                  </a:outerShdw>
                </a:effectLst>
              </a:rPr>
              <a:t>入厕操作</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23" name="isļíďè"/>
          <p:cNvSpPr txBox="1"/>
          <p:nvPr/>
        </p:nvSpPr>
        <p:spPr>
          <a:xfrm>
            <a:off x="7479665" y="1220470"/>
            <a:ext cx="524510" cy="106680"/>
          </a:xfrm>
          <a:prstGeom prst="rect">
            <a:avLst/>
          </a:prstGeom>
          <a:noFill/>
          <a:effectLst>
            <a:outerShdw blurRad="50800" dist="50800" dir="5400000" algn="ctr" rotWithShape="0">
              <a:schemeClr val="accent1">
                <a:alpha val="20000"/>
              </a:schemeClr>
            </a:outerShdw>
          </a:effectLst>
        </p:spPr>
        <p:txBody>
          <a:bodyPr wrap="square" rtlCol="0">
            <a:spAutoFit/>
          </a:bodyPr>
          <a:p>
            <a:r>
              <a:rPr lang="en-US" altLang="zh-CN" sz="100" b="1" i="1" dirty="0">
                <a:gradFill>
                  <a:gsLst>
                    <a:gs pos="0">
                      <a:schemeClr val="accent1">
                        <a:lumMod val="60000"/>
                        <a:lumOff val="40000"/>
                      </a:schemeClr>
                    </a:gs>
                    <a:gs pos="60000">
                      <a:schemeClr val="accent1"/>
                    </a:gs>
                  </a:gsLst>
                  <a:lin ang="2700000" scaled="0"/>
                </a:gradFill>
              </a:rPr>
              <a:t>0 </a:t>
            </a:r>
            <a:endParaRPr lang="zh-CN" altLang="en-US" sz="3200" b="1" i="1" dirty="0">
              <a:gradFill>
                <a:gsLst>
                  <a:gs pos="0">
                    <a:schemeClr val="accent1">
                      <a:lumMod val="60000"/>
                      <a:lumOff val="40000"/>
                    </a:schemeClr>
                  </a:gs>
                  <a:gs pos="60000">
                    <a:schemeClr val="accent1"/>
                  </a:gs>
                </a:gsLst>
                <a:lin ang="2700000" scaled="0"/>
              </a:gradFill>
            </a:endParaRPr>
          </a:p>
        </p:txBody>
      </p:sp>
      <p:sp>
        <p:nvSpPr>
          <p:cNvPr id="4" name="文本框 3"/>
          <p:cNvSpPr txBox="1"/>
          <p:nvPr/>
        </p:nvSpPr>
        <p:spPr>
          <a:xfrm>
            <a:off x="6141085" y="2180590"/>
            <a:ext cx="5748020" cy="3688080"/>
          </a:xfrm>
          <a:prstGeom prst="rect">
            <a:avLst/>
          </a:prstGeom>
          <a:noFill/>
        </p:spPr>
        <p:txBody>
          <a:bodyPr wrap="square" rtlCol="0">
            <a:spAutoFit/>
          </a:bodyPr>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P（Lock）</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if Sem==N then</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Wait(Sem);--任何人都可入厕</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Tag:=所要入厕者的性别</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elseif(Sem&gt;0) and (Tag==所要入厕者的性别）then</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Wait(Sem);--只有与正入厕者同性别的人才可入厕</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else </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所要入厕者（挂起）排队等待</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end if;</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V(Lock);</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带标记的信号量</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393065" y="2180590"/>
            <a:ext cx="5748020" cy="2891790"/>
          </a:xfrm>
          <a:prstGeom prst="rect">
            <a:avLst/>
          </a:prstGeom>
          <a:noFill/>
        </p:spPr>
        <p:txBody>
          <a:bodyPr wrap="square" rtlCol="0">
            <a:spAutoFit/>
          </a:bodyPr>
          <a:p>
            <a:pPr>
              <a:lnSpc>
                <a:spcPct val="130000"/>
              </a:lnSpc>
            </a:pPr>
            <a:r>
              <a:rPr lang="zh-CN" altLang="en-US" sz="20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首先判断是否有人等待，如无人等待，则释放该蹲位；否则，如果这个人出来时厕所中还有人，那么此时一定还有空的蹲位，可以让正在等待的同性别的一人入厕；假如该人出来时厕所里面没有人，则让等待中的异性的一人进入，并且置其性别标记，然后再让其他人入内，直到所有的蹲位都已占满。</a:t>
            </a:r>
            <a:endParaRPr lang="zh-CN" altLang="en-US" sz="20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20" name="iŝļîde"/>
          <p:cNvSpPr/>
          <p:nvPr/>
        </p:nvSpPr>
        <p:spPr>
          <a:xfrm>
            <a:off x="665480" y="1104265"/>
            <a:ext cx="334264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2400" dirty="0">
                <a:ln w="0"/>
                <a:solidFill>
                  <a:schemeClr val="tx1"/>
                </a:solidFill>
                <a:effectLst>
                  <a:outerShdw blurRad="38100" dist="19050" dir="2700000" algn="tl" rotWithShape="0">
                    <a:schemeClr val="dk1">
                      <a:alpha val="40000"/>
                    </a:schemeClr>
                  </a:outerShdw>
                </a:effectLst>
              </a:rPr>
              <a:t>有人入厕完出来操作</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23" name="isļíďè"/>
          <p:cNvSpPr txBox="1"/>
          <p:nvPr/>
        </p:nvSpPr>
        <p:spPr>
          <a:xfrm>
            <a:off x="7479665" y="1220470"/>
            <a:ext cx="524510" cy="106680"/>
          </a:xfrm>
          <a:prstGeom prst="rect">
            <a:avLst/>
          </a:prstGeom>
          <a:noFill/>
          <a:effectLst>
            <a:outerShdw blurRad="50800" dist="50800" dir="5400000" algn="ctr" rotWithShape="0">
              <a:schemeClr val="accent1">
                <a:alpha val="20000"/>
              </a:schemeClr>
            </a:outerShdw>
          </a:effectLst>
        </p:spPr>
        <p:txBody>
          <a:bodyPr wrap="square" rtlCol="0">
            <a:spAutoFit/>
          </a:bodyPr>
          <a:p>
            <a:r>
              <a:rPr lang="en-US" altLang="zh-CN" sz="100" b="1" i="1" dirty="0">
                <a:gradFill>
                  <a:gsLst>
                    <a:gs pos="0">
                      <a:schemeClr val="accent1">
                        <a:lumMod val="60000"/>
                        <a:lumOff val="40000"/>
                      </a:schemeClr>
                    </a:gs>
                    <a:gs pos="60000">
                      <a:schemeClr val="accent1"/>
                    </a:gs>
                  </a:gsLst>
                  <a:lin ang="2700000" scaled="0"/>
                </a:gradFill>
              </a:rPr>
              <a:t>0 </a:t>
            </a:r>
            <a:endParaRPr lang="zh-CN" altLang="en-US" sz="3200" b="1" i="1" dirty="0">
              <a:gradFill>
                <a:gsLst>
                  <a:gs pos="0">
                    <a:schemeClr val="accent1">
                      <a:lumMod val="60000"/>
                      <a:lumOff val="40000"/>
                    </a:schemeClr>
                  </a:gs>
                  <a:gs pos="60000">
                    <a:schemeClr val="accent1"/>
                  </a:gs>
                </a:gsLst>
                <a:lin ang="2700000" scaled="0"/>
              </a:gradFill>
            </a:endParaRPr>
          </a:p>
        </p:txBody>
      </p:sp>
      <p:sp>
        <p:nvSpPr>
          <p:cNvPr id="4" name="文本框 3"/>
          <p:cNvSpPr txBox="1"/>
          <p:nvPr/>
        </p:nvSpPr>
        <p:spPr>
          <a:xfrm>
            <a:off x="6060440" y="548640"/>
            <a:ext cx="5748020" cy="5850890"/>
          </a:xfrm>
          <a:prstGeom prst="rect">
            <a:avLst/>
          </a:prstGeom>
          <a:noFill/>
        </p:spPr>
        <p:txBody>
          <a:bodyPr wrap="square" rtlCol="0">
            <a:spAutoFit/>
          </a:bodyPr>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P(Lock)；</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Signal(Sem）；</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if 相应等待队列非空 then</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if Sem==N then</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等待队列中选任一人进去入厕；</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Sem：=Sem-1;</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Tag：=所要人厕者的性别；</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while(Sem&gt;0）and（等待队列中还有人的性别与Tag相同）LOOP</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该人进去入厕；一一其他与正入厕者同性别的人可同时人厕</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Sem:=Sem-1；</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end LOOP；</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elseif 等待队列中有人的性别==Tag then</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该人进去人厕(同性别的人才可以入厕)；</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Sem:=Sem-1；</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end if</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end if；</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V(Lock);</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带标记的信号量</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393065" y="2180590"/>
            <a:ext cx="8495665" cy="3448685"/>
          </a:xfrm>
          <a:prstGeom prst="rect">
            <a:avLst/>
          </a:prstGeom>
          <a:noFill/>
        </p:spPr>
        <p:txBody>
          <a:bodyPr wrap="square" rtlCol="0">
            <a:spAutoFit/>
          </a:bodyPr>
          <a:p>
            <a:pPr marL="342900" indent="-342900">
              <a:lnSpc>
                <a:spcPct val="130000"/>
              </a:lnSpc>
              <a:buFont typeface="Wingdings" panose="05000000000000000000" charset="0"/>
              <a:buChar char="l"/>
            </a:pPr>
            <a:r>
              <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没有完整 的使用Wait和Signal原语，因为在申请资源或者是释放资源都需要考虑进程的某个性质（性别），信号量Sem只反映了资源分配情况并没有反映出进程调用（包括等待）的具体情况。</a:t>
            </a:r>
            <a:endPar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342900" indent="-342900">
              <a:lnSpc>
                <a:spcPct val="130000"/>
              </a:lnSpc>
              <a:buFont typeface="Wingdings" panose="05000000000000000000" charset="0"/>
              <a:buChar char="l"/>
            </a:pPr>
            <a:r>
              <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在用于释放资源的程序段中没有通过信号原语就直接更新了信号变量的值，这破坏了信号量操作的完整性与一致性</a:t>
            </a:r>
            <a:endPar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342900" indent="-342900">
              <a:lnSpc>
                <a:spcPct val="130000"/>
              </a:lnSpc>
              <a:buFont typeface="Wingdings" panose="05000000000000000000" charset="0"/>
              <a:buChar char="l"/>
            </a:pPr>
            <a:r>
              <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对于申请与释放资源的操作变得很复杂、很容易出错。</a:t>
            </a:r>
            <a:endPar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20" name="iŝļîde"/>
          <p:cNvSpPr/>
          <p:nvPr/>
        </p:nvSpPr>
        <p:spPr>
          <a:xfrm>
            <a:off x="665480" y="1104265"/>
            <a:ext cx="453834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defTabSz="913765"/>
            <a:r>
              <a:rPr lang="zh-CN" altLang="en-US" sz="2800" dirty="0">
                <a:ln w="0"/>
                <a:solidFill>
                  <a:schemeClr val="tx1"/>
                </a:solidFill>
                <a:effectLst>
                  <a:outerShdw blurRad="38100" dist="19050" dir="2700000" algn="tl" rotWithShape="0">
                    <a:schemeClr val="dk1">
                      <a:alpha val="40000"/>
                    </a:schemeClr>
                  </a:outerShdw>
                </a:effectLst>
              </a:rPr>
              <a:t>使用普通信号量解决的问题</a:t>
            </a:r>
            <a:endParaRPr lang="zh-CN" altLang="en-US" sz="2800" dirty="0">
              <a:ln w="0"/>
              <a:solidFill>
                <a:schemeClr val="tx1"/>
              </a:solidFill>
              <a:effectLst>
                <a:outerShdw blurRad="38100" dist="19050" dir="2700000" algn="tl" rotWithShape="0">
                  <a:schemeClr val="dk1">
                    <a:alpha val="40000"/>
                  </a:schemeClr>
                </a:outerShdw>
              </a:effectLst>
            </a:endParaRPr>
          </a:p>
        </p:txBody>
      </p:sp>
      <p:sp>
        <p:nvSpPr>
          <p:cNvPr id="23" name="isļíďè"/>
          <p:cNvSpPr txBox="1"/>
          <p:nvPr/>
        </p:nvSpPr>
        <p:spPr>
          <a:xfrm>
            <a:off x="7479665" y="1220470"/>
            <a:ext cx="524510" cy="106680"/>
          </a:xfrm>
          <a:prstGeom prst="rect">
            <a:avLst/>
          </a:prstGeom>
          <a:noFill/>
          <a:effectLst>
            <a:outerShdw blurRad="50800" dist="50800" dir="5400000" algn="ctr" rotWithShape="0">
              <a:schemeClr val="accent1">
                <a:alpha val="20000"/>
              </a:schemeClr>
            </a:outerShdw>
          </a:effectLst>
        </p:spPr>
        <p:txBody>
          <a:bodyPr wrap="square" rtlCol="0">
            <a:spAutoFit/>
          </a:bodyPr>
          <a:p>
            <a:r>
              <a:rPr lang="en-US" altLang="zh-CN" sz="100" b="1" i="1" dirty="0">
                <a:gradFill>
                  <a:gsLst>
                    <a:gs pos="0">
                      <a:schemeClr val="accent1">
                        <a:lumMod val="60000"/>
                        <a:lumOff val="40000"/>
                      </a:schemeClr>
                    </a:gs>
                    <a:gs pos="60000">
                      <a:schemeClr val="accent1"/>
                    </a:gs>
                  </a:gsLst>
                  <a:lin ang="2700000" scaled="0"/>
                </a:gradFill>
              </a:rPr>
              <a:t>0 </a:t>
            </a:r>
            <a:endParaRPr lang="zh-CN" altLang="en-US" sz="3200" b="1" i="1" dirty="0">
              <a:gradFill>
                <a:gsLst>
                  <a:gs pos="0">
                    <a:schemeClr val="accent1">
                      <a:lumMod val="60000"/>
                      <a:lumOff val="40000"/>
                    </a:schemeClr>
                  </a:gs>
                  <a:gs pos="60000">
                    <a:schemeClr val="accent1"/>
                  </a:gs>
                </a:gsLst>
                <a:lin ang="2700000" scaled="0"/>
              </a:gra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带标记的信号量</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393065" y="2180590"/>
            <a:ext cx="10086975" cy="3448685"/>
          </a:xfrm>
          <a:prstGeom prst="rect">
            <a:avLst/>
          </a:prstGeom>
          <a:noFill/>
        </p:spPr>
        <p:txBody>
          <a:bodyPr wrap="square" rtlCol="0">
            <a:spAutoFit/>
          </a:bodyPr>
          <a:p>
            <a:pPr marL="342900" indent="-342900">
              <a:lnSpc>
                <a:spcPct val="130000"/>
              </a:lnSpc>
              <a:buFont typeface="Arial" panose="020B0604020202020204" pitchFamily="34" charset="0"/>
              <a:buChar char="•"/>
            </a:pPr>
            <a:r>
              <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带标记信号量S有三个分量</a:t>
            </a:r>
            <a:endPar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分量S.R表示尚可使用的资源数（初值为所有资源数N）</a:t>
            </a:r>
            <a:endPar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分量S.P表示正在等待使用该资源的进程数（初值为零）</a:t>
            </a:r>
            <a:endPar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S.T是一个标记，标记正使用这类资源的使用者的身份（性别、所属代表团等）。</a:t>
            </a:r>
            <a:endPar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当所有资源均未被使用时，该标记不起作用。这三个分量的值都不得在除Tagged_Wait与Tagged_Signal这两个操作原语之外的其它地方更新。</a:t>
            </a:r>
            <a:endParaRPr lang="zh-CN" altLang="en-US" sz="2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20" name="iŝļîde"/>
          <p:cNvSpPr/>
          <p:nvPr/>
        </p:nvSpPr>
        <p:spPr>
          <a:xfrm>
            <a:off x="665480" y="1104265"/>
            <a:ext cx="453834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p>
            <a:pPr defTabSz="913765"/>
            <a:r>
              <a:rPr lang="zh-CN" altLang="en-US" sz="2800" dirty="0">
                <a:ln w="0"/>
                <a:solidFill>
                  <a:schemeClr val="tx1"/>
                </a:solidFill>
                <a:effectLst>
                  <a:outerShdw blurRad="38100" dist="19050" dir="2700000" algn="tl" rotWithShape="0">
                    <a:schemeClr val="dk1">
                      <a:alpha val="40000"/>
                    </a:schemeClr>
                  </a:outerShdw>
                </a:effectLst>
              </a:rPr>
              <a:t>引入带标记的信号量</a:t>
            </a:r>
            <a:endParaRPr lang="zh-CN" altLang="en-US" sz="2800" dirty="0">
              <a:ln w="0"/>
              <a:solidFill>
                <a:schemeClr val="tx1"/>
              </a:solidFill>
              <a:effectLst>
                <a:outerShdw blurRad="38100" dist="19050" dir="2700000" algn="tl" rotWithShape="0">
                  <a:schemeClr val="dk1">
                    <a:alpha val="40000"/>
                  </a:schemeClr>
                </a:outerShdw>
              </a:effectLst>
            </a:endParaRPr>
          </a:p>
        </p:txBody>
      </p:sp>
      <p:sp>
        <p:nvSpPr>
          <p:cNvPr id="23" name="isļíďè"/>
          <p:cNvSpPr txBox="1"/>
          <p:nvPr/>
        </p:nvSpPr>
        <p:spPr>
          <a:xfrm>
            <a:off x="7479665" y="1220470"/>
            <a:ext cx="524510" cy="106680"/>
          </a:xfrm>
          <a:prstGeom prst="rect">
            <a:avLst/>
          </a:prstGeom>
          <a:noFill/>
          <a:effectLst>
            <a:outerShdw blurRad="50800" dist="50800" dir="5400000" algn="ctr" rotWithShape="0">
              <a:schemeClr val="accent1">
                <a:alpha val="20000"/>
              </a:schemeClr>
            </a:outerShdw>
          </a:effectLst>
        </p:spPr>
        <p:txBody>
          <a:bodyPr wrap="square" rtlCol="0">
            <a:spAutoFit/>
          </a:bodyPr>
          <a:p>
            <a:r>
              <a:rPr lang="en-US" altLang="zh-CN" sz="100" b="1" i="1" dirty="0">
                <a:gradFill>
                  <a:gsLst>
                    <a:gs pos="0">
                      <a:schemeClr val="accent1">
                        <a:lumMod val="60000"/>
                        <a:lumOff val="40000"/>
                      </a:schemeClr>
                    </a:gs>
                    <a:gs pos="60000">
                      <a:schemeClr val="accent1"/>
                    </a:gs>
                  </a:gsLst>
                  <a:lin ang="2700000" scaled="0"/>
                </a:gradFill>
              </a:rPr>
              <a:t>0 </a:t>
            </a:r>
            <a:endParaRPr lang="zh-CN" altLang="en-US" sz="3200" b="1" i="1" dirty="0">
              <a:gradFill>
                <a:gsLst>
                  <a:gs pos="0">
                    <a:schemeClr val="accent1">
                      <a:lumMod val="60000"/>
                      <a:lumOff val="40000"/>
                    </a:schemeClr>
                  </a:gs>
                  <a:gs pos="60000">
                    <a:schemeClr val="accent1"/>
                  </a:gs>
                </a:gsLst>
                <a:lin ang="2700000" scaled="0"/>
              </a:gra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带标记的信号量</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393065" y="2180590"/>
            <a:ext cx="5748020" cy="1291590"/>
          </a:xfrm>
          <a:prstGeom prst="rect">
            <a:avLst/>
          </a:prstGeom>
          <a:noFill/>
        </p:spPr>
        <p:txBody>
          <a:bodyPr wrap="square" rtlCol="0">
            <a:spAutoFit/>
          </a:bodyPr>
          <a:p>
            <a:pPr>
              <a:lnSpc>
                <a:spcPct val="130000"/>
              </a:lnSpc>
            </a:pPr>
            <a:r>
              <a:rPr lang="zh-CN" altLang="en-US" sz="20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用于申请资源，该原语有两个参数：一个是Tag，表示调用进程的调用标记；另一个是变量参数S，是所要作用的带标记信号变量</a:t>
            </a:r>
            <a:endParaRPr lang="zh-CN" altLang="en-US" sz="20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20" name="iŝļîde"/>
          <p:cNvSpPr/>
          <p:nvPr/>
        </p:nvSpPr>
        <p:spPr>
          <a:xfrm>
            <a:off x="665480" y="1104265"/>
            <a:ext cx="746061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2400" dirty="0">
                <a:ln w="0"/>
                <a:solidFill>
                  <a:schemeClr val="tx1"/>
                </a:solidFill>
                <a:effectLst>
                  <a:outerShdw blurRad="38100" dist="19050" dir="2700000" algn="tl" rotWithShape="0">
                    <a:schemeClr val="dk1">
                      <a:alpha val="40000"/>
                    </a:schemeClr>
                  </a:outerShdw>
                </a:effectLst>
              </a:rPr>
              <a:t>Tagged_Wait原语</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23" name="isļíďè"/>
          <p:cNvSpPr txBox="1"/>
          <p:nvPr/>
        </p:nvSpPr>
        <p:spPr>
          <a:xfrm>
            <a:off x="7479665" y="1220470"/>
            <a:ext cx="524510" cy="106680"/>
          </a:xfrm>
          <a:prstGeom prst="rect">
            <a:avLst/>
          </a:prstGeom>
          <a:noFill/>
          <a:effectLst>
            <a:outerShdw blurRad="50800" dist="50800" dir="5400000" algn="ctr" rotWithShape="0">
              <a:schemeClr val="accent1">
                <a:alpha val="20000"/>
              </a:schemeClr>
            </a:outerShdw>
          </a:effectLst>
        </p:spPr>
        <p:txBody>
          <a:bodyPr wrap="square" rtlCol="0">
            <a:spAutoFit/>
          </a:bodyPr>
          <a:p>
            <a:r>
              <a:rPr lang="en-US" altLang="zh-CN" sz="100" b="1" i="1" dirty="0">
                <a:gradFill>
                  <a:gsLst>
                    <a:gs pos="0">
                      <a:schemeClr val="accent1">
                        <a:lumMod val="60000"/>
                        <a:lumOff val="40000"/>
                      </a:schemeClr>
                    </a:gs>
                    <a:gs pos="60000">
                      <a:schemeClr val="accent1"/>
                    </a:gs>
                  </a:gsLst>
                  <a:lin ang="2700000" scaled="0"/>
                </a:gradFill>
              </a:rPr>
              <a:t>0 </a:t>
            </a:r>
            <a:endParaRPr lang="zh-CN" altLang="en-US" sz="3200" b="1" i="1" dirty="0">
              <a:gradFill>
                <a:gsLst>
                  <a:gs pos="0">
                    <a:schemeClr val="accent1">
                      <a:lumMod val="60000"/>
                      <a:lumOff val="40000"/>
                    </a:schemeClr>
                  </a:gs>
                  <a:gs pos="60000">
                    <a:schemeClr val="accent1"/>
                  </a:gs>
                </a:gsLst>
                <a:lin ang="2700000" scaled="0"/>
              </a:gradFill>
            </a:endParaRPr>
          </a:p>
        </p:txBody>
      </p:sp>
      <p:sp>
        <p:nvSpPr>
          <p:cNvPr id="4" name="文本框 3"/>
          <p:cNvSpPr txBox="1"/>
          <p:nvPr/>
        </p:nvSpPr>
        <p:spPr>
          <a:xfrm>
            <a:off x="6141085" y="2180590"/>
            <a:ext cx="5748020" cy="4048125"/>
          </a:xfrm>
          <a:prstGeom prst="rect">
            <a:avLst/>
          </a:prstGeom>
          <a:noFill/>
        </p:spPr>
        <p:txBody>
          <a:bodyPr wrap="square" rtlCol="0">
            <a:spAutoFit/>
          </a:bodyPr>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Tagged_Wait(Tag，S)：：=</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if S.R==N then</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S.R=S.R-1;</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当前调用进程继续执行；</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S.T：=Tag;</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en-US" altLang="zh-CN"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a:t>
            </a: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lsif (S.R&gt;O)  and （S.T=Tag) then</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S.R:=S.R-1;</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调用进程继续执行；</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else</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挂起当前调用进程到相应队列中（并相应保存Tag），</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endif,</a:t>
            </a:r>
            <a:endParaRPr lang="zh-CN" altLang="en-US"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带标记的信号量</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4156710" y="1220470"/>
            <a:ext cx="5748020" cy="891540"/>
          </a:xfrm>
          <a:prstGeom prst="rect">
            <a:avLst/>
          </a:prstGeom>
          <a:noFill/>
        </p:spPr>
        <p:txBody>
          <a:bodyPr wrap="square" rtlCol="0">
            <a:spAutoFit/>
          </a:bodyPr>
          <a:p>
            <a:pPr>
              <a:lnSpc>
                <a:spcPct val="130000"/>
              </a:lnSpc>
            </a:pPr>
            <a:r>
              <a:rPr lang="zh-CN" altLang="en-US" sz="20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Tagged_Signal原语用于释放资源，有一个变量参数S，代表带标记信号变量。</a:t>
            </a:r>
            <a:endParaRPr lang="zh-CN" altLang="en-US" sz="20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20" name="iŝļîde"/>
          <p:cNvSpPr/>
          <p:nvPr/>
        </p:nvSpPr>
        <p:spPr>
          <a:xfrm>
            <a:off x="665480" y="1104265"/>
            <a:ext cx="317055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2400" dirty="0">
                <a:ln w="0"/>
                <a:solidFill>
                  <a:schemeClr val="tx1"/>
                </a:solidFill>
                <a:effectLst>
                  <a:outerShdw blurRad="38100" dist="19050" dir="2700000" algn="tl" rotWithShape="0">
                    <a:schemeClr val="dk1">
                      <a:alpha val="40000"/>
                    </a:schemeClr>
                  </a:outerShdw>
                </a:effectLst>
              </a:rPr>
              <a:t>Tagged_</a:t>
            </a:r>
            <a:r>
              <a:rPr lang="zh-CN" altLang="en-US" sz="2400" dirty="0" smtClean="0">
                <a:solidFill>
                  <a:srgbClr val="00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mn-ea"/>
              </a:rPr>
              <a:t>Signal</a:t>
            </a:r>
            <a:r>
              <a:rPr lang="zh-CN" altLang="en-US" sz="2400" dirty="0">
                <a:ln w="0"/>
                <a:solidFill>
                  <a:schemeClr val="tx1"/>
                </a:solidFill>
                <a:effectLst>
                  <a:outerShdw blurRad="38100" dist="19050" dir="2700000" algn="tl" rotWithShape="0">
                    <a:schemeClr val="dk1">
                      <a:alpha val="40000"/>
                    </a:schemeClr>
                  </a:outerShdw>
                </a:effectLst>
              </a:rPr>
              <a:t>原语</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23" name="isļíďè"/>
          <p:cNvSpPr txBox="1"/>
          <p:nvPr/>
        </p:nvSpPr>
        <p:spPr>
          <a:xfrm>
            <a:off x="7479665" y="1220470"/>
            <a:ext cx="524510" cy="106680"/>
          </a:xfrm>
          <a:prstGeom prst="rect">
            <a:avLst/>
          </a:prstGeom>
          <a:noFill/>
          <a:effectLst>
            <a:outerShdw blurRad="50800" dist="50800" dir="5400000" algn="ctr" rotWithShape="0">
              <a:schemeClr val="accent1">
                <a:alpha val="20000"/>
              </a:schemeClr>
            </a:outerShdw>
          </a:effectLst>
        </p:spPr>
        <p:txBody>
          <a:bodyPr wrap="square" rtlCol="0">
            <a:spAutoFit/>
          </a:bodyPr>
          <a:p>
            <a:r>
              <a:rPr lang="en-US" altLang="zh-CN" sz="100" b="1" i="1" dirty="0">
                <a:gradFill>
                  <a:gsLst>
                    <a:gs pos="0">
                      <a:schemeClr val="accent1">
                        <a:lumMod val="60000"/>
                        <a:lumOff val="40000"/>
                      </a:schemeClr>
                    </a:gs>
                    <a:gs pos="60000">
                      <a:schemeClr val="accent1"/>
                    </a:gs>
                  </a:gsLst>
                  <a:lin ang="2700000" scaled="0"/>
                </a:gradFill>
              </a:rPr>
              <a:t>0 </a:t>
            </a:r>
            <a:endParaRPr lang="zh-CN" altLang="en-US" sz="3200" b="1" i="1" dirty="0">
              <a:gradFill>
                <a:gsLst>
                  <a:gs pos="0">
                    <a:schemeClr val="accent1">
                      <a:lumMod val="60000"/>
                      <a:lumOff val="40000"/>
                    </a:schemeClr>
                  </a:gs>
                  <a:gs pos="60000">
                    <a:schemeClr val="accent1"/>
                  </a:gs>
                </a:gsLst>
                <a:lin ang="2700000" scaled="0"/>
              </a:gradFill>
            </a:endParaRPr>
          </a:p>
        </p:txBody>
      </p:sp>
      <p:sp>
        <p:nvSpPr>
          <p:cNvPr id="4" name="文本框 3"/>
          <p:cNvSpPr txBox="1"/>
          <p:nvPr/>
        </p:nvSpPr>
        <p:spPr>
          <a:xfrm>
            <a:off x="1346200" y="2199640"/>
            <a:ext cx="7661275" cy="4284980"/>
          </a:xfrm>
          <a:prstGeom prst="rect">
            <a:avLst/>
          </a:prstGeom>
          <a:noFill/>
        </p:spPr>
        <p:txBody>
          <a:bodyPr wrap="square" rtlCol="0">
            <a:spAutoFit/>
          </a:bodyPr>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Tagged_SignaI(S)：=</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if S.P&gt;0 then</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if S.R==N—1then 一一该类资源只被当前进程占用了一个，释放完后该类资源暂无进程占用从等待队列中取一进程执行；</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S.T：=Tag；一一将S.T置为刚从等待队列中取出的进程的Tag值</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while(S.R&gt;0）and（等待队列中还有进程的Tag值等于S.T)loop</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从等待队列中取该进程执行；</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S.R：=S.R-1;</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end loop，</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elsif(S.R&gt;O)and（等待队列中有进程的Tag值等于S.T)then</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从等待队列中取该进程执行；</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endif；</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else</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S.R:=S.R+1;</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end if;</a:t>
            </a:r>
            <a:endParaRPr lang="zh-CN" altLang="en-US" sz="14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进程描述</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olidFill>
                  <a:srgbClr val="071F65"/>
                </a:solidFill>
              </a:rPr>
              <a:t>带标记的信号量</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20" name="iŝļîde"/>
          <p:cNvSpPr/>
          <p:nvPr/>
        </p:nvSpPr>
        <p:spPr>
          <a:xfrm>
            <a:off x="4530090" y="1036955"/>
            <a:ext cx="489267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2400" dirty="0">
                <a:ln w="0"/>
                <a:solidFill>
                  <a:schemeClr val="tx1"/>
                </a:solidFill>
                <a:effectLst>
                  <a:outerShdw blurRad="38100" dist="19050" dir="2700000" algn="tl" rotWithShape="0">
                    <a:schemeClr val="dk1">
                      <a:alpha val="40000"/>
                    </a:schemeClr>
                  </a:outerShdw>
                </a:effectLst>
              </a:rPr>
              <a:t>普通信号量和带标记信号量的对比</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23" name="isļíďè"/>
          <p:cNvSpPr txBox="1"/>
          <p:nvPr/>
        </p:nvSpPr>
        <p:spPr>
          <a:xfrm>
            <a:off x="7479665" y="1220470"/>
            <a:ext cx="524510" cy="106680"/>
          </a:xfrm>
          <a:prstGeom prst="rect">
            <a:avLst/>
          </a:prstGeom>
          <a:noFill/>
          <a:effectLst>
            <a:outerShdw blurRad="50800" dist="50800" dir="5400000" algn="ctr" rotWithShape="0">
              <a:schemeClr val="accent1">
                <a:alpha val="20000"/>
              </a:schemeClr>
            </a:outerShdw>
          </a:effectLst>
        </p:spPr>
        <p:txBody>
          <a:bodyPr wrap="square" rtlCol="0">
            <a:spAutoFit/>
          </a:bodyPr>
          <a:p>
            <a:r>
              <a:rPr lang="en-US" altLang="zh-CN" sz="100" b="1" i="1" dirty="0">
                <a:gradFill>
                  <a:gsLst>
                    <a:gs pos="0">
                      <a:schemeClr val="accent1">
                        <a:lumMod val="60000"/>
                        <a:lumOff val="40000"/>
                      </a:schemeClr>
                    </a:gs>
                    <a:gs pos="60000">
                      <a:schemeClr val="accent1"/>
                    </a:gs>
                  </a:gsLst>
                  <a:lin ang="2700000" scaled="0"/>
                </a:gradFill>
              </a:rPr>
              <a:t>0 </a:t>
            </a:r>
            <a:endParaRPr lang="zh-CN" altLang="en-US" sz="3200" b="1" i="1" dirty="0">
              <a:gradFill>
                <a:gsLst>
                  <a:gs pos="0">
                    <a:schemeClr val="accent1">
                      <a:lumMod val="60000"/>
                      <a:lumOff val="40000"/>
                    </a:schemeClr>
                  </a:gs>
                  <a:gs pos="60000">
                    <a:schemeClr val="accent1"/>
                  </a:gs>
                </a:gsLst>
                <a:lin ang="2700000" scaled="0"/>
              </a:gradFill>
            </a:endParaRPr>
          </a:p>
        </p:txBody>
      </p:sp>
      <p:sp>
        <p:nvSpPr>
          <p:cNvPr id="4" name="文本框 3"/>
          <p:cNvSpPr txBox="1"/>
          <p:nvPr/>
        </p:nvSpPr>
        <p:spPr>
          <a:xfrm>
            <a:off x="796290" y="2112010"/>
            <a:ext cx="3183890" cy="2331085"/>
          </a:xfrm>
          <a:prstGeom prst="rect">
            <a:avLst/>
          </a:prstGeom>
          <a:noFill/>
        </p:spPr>
        <p:txBody>
          <a:bodyPr wrap="square" rtlCol="0">
            <a:spAutoFit/>
          </a:bodyPr>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利用带标记信号量可以很容易解决入厕问题：当要入厕时只要调用Tagged_Wait(Sex,Sem)原语，Sex是要入厕者的性别，Sem是表示厕所蹲位占用情况的带标记的信号量；当入厕完时只要调用Tagged_Signal(Sem)原语即可。</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2" name="文本框 1"/>
          <p:cNvSpPr txBox="1"/>
          <p:nvPr/>
        </p:nvSpPr>
        <p:spPr>
          <a:xfrm>
            <a:off x="4820285" y="2112010"/>
            <a:ext cx="4470400" cy="3290570"/>
          </a:xfrm>
          <a:prstGeom prst="rect">
            <a:avLst/>
          </a:prstGeom>
          <a:noFill/>
        </p:spPr>
        <p:txBody>
          <a:bodyPr wrap="square" rtlCol="0">
            <a:spAutoFit/>
          </a:bodyPr>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带标记的信号量其实是信号量的一般形式，而普通信号量则是带标记的信号量的特殊情况。</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当S.R的初值为1时，带标记信号量就退化成了二值互斥信号量，此时其标记分量不起作用</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对任一带标记信号量，当对他的使用都用一特定“空”标记值调用Tagged_Wait原语时，该信号量就退化成普通多值信号量。</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a:lnSpc>
                <a:spcPct val="130000"/>
              </a:lnSpc>
            </a:pPr>
            <a:r>
              <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带标记信号量是普通信号量的一般化，普通信号量则是带标记信号量的特例，而带标记的信号量的描述能力则比普通信号量强的多。</a:t>
            </a:r>
            <a:endParaRPr lang="zh-CN" altLang="en-US" sz="16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对未来操作系统发展的畅想</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pPr fontAlgn="base">
              <a:lnSpc>
                <a:spcPct val="100000"/>
              </a:lnSpc>
              <a:spcAft>
                <a:spcPct val="0"/>
              </a:spcAft>
              <a:defRPr/>
            </a:pPr>
            <a:r>
              <a:rPr kumimoji="0" lang="en-US" altLang="zh-CN"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rPr>
              <a:t>OS</a:t>
            </a:r>
            <a:r>
              <a:rPr kumimoji="0" lang="zh-CN" altLang="en-US"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rPr>
              <a:t>发展趋势</a:t>
            </a:r>
            <a:endParaRPr kumimoji="0" lang="zh-CN" altLang="en-US"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9" name="矩形 8"/>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48" name="íṡḷíḍé"/>
          <p:cNvSpPr/>
          <p:nvPr/>
        </p:nvSpPr>
        <p:spPr>
          <a:xfrm>
            <a:off x="1230630" y="1078230"/>
            <a:ext cx="737997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3600" b="1" dirty="0">
                <a:ln w="0"/>
                <a:solidFill>
                  <a:schemeClr val="tx1"/>
                </a:solidFill>
                <a:effectLst>
                  <a:outerShdw blurRad="38100" dist="19050" dir="2700000" algn="tl" rotWithShape="0">
                    <a:schemeClr val="dk1">
                      <a:alpha val="40000"/>
                    </a:schemeClr>
                  </a:outerShdw>
                </a:effectLst>
              </a:rPr>
              <a:t>巨型微型化</a:t>
            </a:r>
            <a:endParaRPr lang="zh-CN" altLang="en-US" sz="3600" b="1" dirty="0">
              <a:ln w="0"/>
              <a:solidFill>
                <a:schemeClr val="tx1"/>
              </a:solidFill>
              <a:effectLst>
                <a:outerShdw blurRad="38100" dist="19050" dir="2700000" algn="tl" rotWithShape="0">
                  <a:schemeClr val="dk1">
                    <a:alpha val="40000"/>
                  </a:schemeClr>
                </a:outerShdw>
              </a:effectLst>
            </a:endParaRPr>
          </a:p>
        </p:txBody>
      </p:sp>
      <p:cxnSp>
        <p:nvCxnSpPr>
          <p:cNvPr id="158" name="直接连接符 157"/>
          <p:cNvCxnSpPr/>
          <p:nvPr/>
        </p:nvCxnSpPr>
        <p:spPr>
          <a:xfrm>
            <a:off x="614045" y="1984375"/>
            <a:ext cx="10739755"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 name="î$ḻide"/>
          <p:cNvSpPr/>
          <p:nvPr/>
        </p:nvSpPr>
        <p:spPr>
          <a:xfrm rot="5422425">
            <a:off x="401698" y="2248339"/>
            <a:ext cx="661437" cy="661608"/>
          </a:xfrm>
          <a:prstGeom prst="pie">
            <a:avLst>
              <a:gd name="adj1" fmla="val 10766470"/>
              <a:gd name="adj2" fmla="val 9371070"/>
            </a:avLst>
          </a:prstGeom>
          <a:solidFill>
            <a:schemeClr val="accent1"/>
          </a:solidFill>
          <a:ln>
            <a:noFill/>
          </a:ln>
          <a:effectLst>
            <a:outerShdw dist="38100" algn="ctr" rotWithShape="0">
              <a:srgbClr val="000000">
                <a:alpha val="18000"/>
              </a:srgbClr>
            </a:outerShdw>
          </a:effectLst>
        </p:spPr>
        <p:txBody>
          <a:bodyPr anchor="ctr"/>
          <a:p>
            <a:pPr algn="ctr"/>
          </a:p>
        </p:txBody>
      </p:sp>
      <p:sp>
        <p:nvSpPr>
          <p:cNvPr id="162" name="íśḻïḑe"/>
          <p:cNvSpPr/>
          <p:nvPr/>
        </p:nvSpPr>
        <p:spPr>
          <a:xfrm rot="5422425">
            <a:off x="458204" y="2291377"/>
            <a:ext cx="523675" cy="523675"/>
          </a:xfrm>
          <a:prstGeom prst="ellipse">
            <a:avLst/>
          </a:prstGeom>
          <a:solidFill>
            <a:schemeClr val="bg1"/>
          </a:solidFill>
          <a:ln>
            <a:noFill/>
          </a:ln>
        </p:spPr>
        <p:txBody>
          <a:bodyPr anchor="ctr"/>
          <a:p>
            <a:pPr algn="ctr"/>
          </a:p>
        </p:txBody>
      </p:sp>
      <p:sp>
        <p:nvSpPr>
          <p:cNvPr id="164" name="íṥḷidé"/>
          <p:cNvSpPr/>
          <p:nvPr/>
        </p:nvSpPr>
        <p:spPr bwMode="auto">
          <a:xfrm>
            <a:off x="641173" y="2481310"/>
            <a:ext cx="162096" cy="160775"/>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p:spPr>
        <p:txBody>
          <a:bodyPr anchor="ctr"/>
          <a:p>
            <a:pPr algn="ctr"/>
          </a:p>
        </p:txBody>
      </p:sp>
      <p:sp>
        <p:nvSpPr>
          <p:cNvPr id="168" name="ï$ḷïdé"/>
          <p:cNvSpPr txBox="1"/>
          <p:nvPr/>
        </p:nvSpPr>
        <p:spPr>
          <a:xfrm>
            <a:off x="983765" y="3180935"/>
            <a:ext cx="5042299" cy="1125474"/>
          </a:xfrm>
          <a:prstGeom prst="rect">
            <a:avLst/>
          </a:prstGeom>
        </p:spPr>
        <p:txBody>
          <a:bodyPr vert="horz" wrap="square" lIns="108745" tIns="54373" rIns="108745" bIns="54373">
            <a:noAutofit/>
          </a:bodyPr>
          <a:p>
            <a:pPr>
              <a:lnSpc>
                <a:spcPct val="150000"/>
              </a:lnSpc>
              <a:spcBef>
                <a:spcPct val="0"/>
              </a:spcBef>
            </a:pP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速度更快的、存储量更大的和功能更强大的巨型计算机。主要应用于天文、气象、地质和核技术、航天飞机和卫星轨道计算等尖端科学技术领域，研制巨型计算机的技术水平是衡量一个国家科学技术和工业发展水平的重要标志。</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r>
              <a:rPr lang="zh-CN" altLang="en-US" sz="2000" dirty="0">
                <a:solidFill>
                  <a:srgbClr val="000000"/>
                </a:solidFill>
              </a:rPr>
              <a:t> </a:t>
            </a:r>
            <a:endParaRPr lang="zh-CN" altLang="en-US" sz="2000" dirty="0">
              <a:solidFill>
                <a:srgbClr val="000000"/>
              </a:solidFill>
            </a:endParaRPr>
          </a:p>
        </p:txBody>
      </p:sp>
      <p:sp>
        <p:nvSpPr>
          <p:cNvPr id="194" name="文本框 193"/>
          <p:cNvSpPr txBox="1"/>
          <p:nvPr/>
        </p:nvSpPr>
        <p:spPr>
          <a:xfrm>
            <a:off x="1167845" y="2246289"/>
            <a:ext cx="1554480" cy="811530"/>
          </a:xfrm>
          <a:prstGeom prst="rect">
            <a:avLst/>
          </a:prstGeom>
          <a:noFill/>
        </p:spPr>
        <p:txBody>
          <a:bodyPr wrap="none" rtlCol="0" anchor="t">
            <a:spAutoFit/>
          </a:bodyPr>
          <a:p>
            <a:pPr algn="l">
              <a:lnSpc>
                <a:spcPct val="130000"/>
              </a:lnSpc>
            </a:pPr>
            <a:r>
              <a:rPr lang="zh-CN" sz="3600" dirty="0">
                <a:latin typeface="+mj-ea"/>
                <a:ea typeface="+mj-ea"/>
                <a:cs typeface="+mj-ea"/>
                <a:sym typeface="+mn-ea"/>
              </a:rPr>
              <a:t>巨型化</a:t>
            </a:r>
            <a:endParaRPr lang="zh-CN" sz="3600" dirty="0">
              <a:latin typeface="+mj-ea"/>
              <a:ea typeface="+mj-ea"/>
              <a:cs typeface="+mj-ea"/>
              <a:sym typeface="+mn-ea"/>
            </a:endParaRPr>
          </a:p>
        </p:txBody>
      </p:sp>
      <p:pic>
        <p:nvPicPr>
          <p:cNvPr id="14" name="图片 13"/>
          <p:cNvPicPr>
            <a:picLocks noChangeAspect="1"/>
          </p:cNvPicPr>
          <p:nvPr/>
        </p:nvPicPr>
        <p:blipFill>
          <a:blip r:embed="rId2"/>
          <a:stretch>
            <a:fillRect/>
          </a:stretch>
        </p:blipFill>
        <p:spPr>
          <a:xfrm>
            <a:off x="6026150" y="2816860"/>
            <a:ext cx="4272280" cy="2841625"/>
          </a:xfrm>
          <a:prstGeom prst="rect">
            <a:avLst/>
          </a:prstGeom>
        </p:spPr>
      </p:pic>
    </p:spTree>
    <p:custDataLst>
      <p:tags r:id="rId3"/>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750"/>
                                        <p:tgtEl>
                                          <p:spTgt spid="1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circle(in)">
                                      <p:cBhvr>
                                        <p:cTn id="13" dur="750"/>
                                        <p:tgtEl>
                                          <p:spTgt spid="162"/>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64"/>
                                        </p:tgtEl>
                                        <p:attrNameLst>
                                          <p:attrName>style.visibility</p:attrName>
                                        </p:attrNameLst>
                                      </p:cBhvr>
                                      <p:to>
                                        <p:strVal val="visible"/>
                                      </p:to>
                                    </p:set>
                                    <p:animEffect transition="in" filter="circle(in)">
                                      <p:cBhvr>
                                        <p:cTn id="16" dur="750"/>
                                        <p:tgtEl>
                                          <p:spTgt spid="164"/>
                                        </p:tgtEl>
                                      </p:cBhvr>
                                    </p:animEffect>
                                  </p:childTnLst>
                                </p:cTn>
                              </p:par>
                            </p:childTnLst>
                          </p:cTn>
                        </p:par>
                        <p:par>
                          <p:cTn id="17" fill="hold">
                            <p:stCondLst>
                              <p:cond delay="500"/>
                            </p:stCondLst>
                            <p:childTnLst>
                              <p:par>
                                <p:cTn id="18" presetID="6" presetClass="entr" presetSubtype="16" fill="hold" grpId="0" nodeType="afterEffect">
                                  <p:stCondLst>
                                    <p:cond delay="0"/>
                                  </p:stCondLst>
                                  <p:childTnLst>
                                    <p:set>
                                      <p:cBhvr>
                                        <p:cTn id="19" dur="1" fill="hold">
                                          <p:stCondLst>
                                            <p:cond delay="0"/>
                                          </p:stCondLst>
                                        </p:cTn>
                                        <p:tgtEl>
                                          <p:spTgt spid="168"/>
                                        </p:tgtEl>
                                        <p:attrNameLst>
                                          <p:attrName>style.visibility</p:attrName>
                                        </p:attrNameLst>
                                      </p:cBhvr>
                                      <p:to>
                                        <p:strVal val="visible"/>
                                      </p:to>
                                    </p:set>
                                    <p:animEffect transition="in" filter="circle(in)">
                                      <p:cBhvr>
                                        <p:cTn id="20" dur="750"/>
                                        <p:tgtEl>
                                          <p:spTgt spid="168"/>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circle(in)">
                                      <p:cBhvr>
                                        <p:cTn id="23" dur="75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12" grpId="0" bldLvl="0" animBg="1"/>
      <p:bldP spid="162" grpId="0" bldLvl="0" animBg="1"/>
      <p:bldP spid="164" grpId="0" bldLvl="0" animBg="1"/>
      <p:bldP spid="168" grpId="0"/>
      <p:bldP spid="1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pPr fontAlgn="base">
              <a:lnSpc>
                <a:spcPct val="100000"/>
              </a:lnSpc>
              <a:spcAft>
                <a:spcPct val="0"/>
              </a:spcAft>
              <a:defRPr/>
            </a:pPr>
            <a:r>
              <a:rPr kumimoji="0" lang="en-US" altLang="zh-CN"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rPr>
              <a:t>OS</a:t>
            </a:r>
            <a:r>
              <a:rPr kumimoji="0" lang="zh-CN" altLang="en-US"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rPr>
              <a:t>发展趋势</a:t>
            </a:r>
            <a:endParaRPr kumimoji="0" lang="zh-CN" altLang="en-US"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9" name="矩形 8"/>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48" name="íṡḷíḍé"/>
          <p:cNvSpPr/>
          <p:nvPr/>
        </p:nvSpPr>
        <p:spPr>
          <a:xfrm>
            <a:off x="1230630" y="1078230"/>
            <a:ext cx="737997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3600" b="1" dirty="0">
                <a:ln w="0"/>
                <a:solidFill>
                  <a:schemeClr val="tx1"/>
                </a:solidFill>
                <a:effectLst>
                  <a:outerShdw blurRad="38100" dist="19050" dir="2700000" algn="tl" rotWithShape="0">
                    <a:schemeClr val="dk1">
                      <a:alpha val="40000"/>
                    </a:schemeClr>
                  </a:outerShdw>
                </a:effectLst>
              </a:rPr>
              <a:t>巨型微型化</a:t>
            </a:r>
            <a:endParaRPr lang="zh-CN" altLang="en-US" sz="3600" b="1" dirty="0">
              <a:ln w="0"/>
              <a:solidFill>
                <a:schemeClr val="tx1"/>
              </a:solidFill>
              <a:effectLst>
                <a:outerShdw blurRad="38100" dist="19050" dir="2700000" algn="tl" rotWithShape="0">
                  <a:schemeClr val="dk1">
                    <a:alpha val="40000"/>
                  </a:schemeClr>
                </a:outerShdw>
              </a:effectLst>
            </a:endParaRPr>
          </a:p>
        </p:txBody>
      </p:sp>
      <p:cxnSp>
        <p:nvCxnSpPr>
          <p:cNvPr id="158" name="直接连接符 157"/>
          <p:cNvCxnSpPr/>
          <p:nvPr/>
        </p:nvCxnSpPr>
        <p:spPr>
          <a:xfrm>
            <a:off x="614045" y="1984375"/>
            <a:ext cx="10739755"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2" name="î$ḻide"/>
          <p:cNvSpPr/>
          <p:nvPr/>
        </p:nvSpPr>
        <p:spPr>
          <a:xfrm rot="5422425">
            <a:off x="401698" y="2248339"/>
            <a:ext cx="661437" cy="661608"/>
          </a:xfrm>
          <a:prstGeom prst="pie">
            <a:avLst>
              <a:gd name="adj1" fmla="val 10766470"/>
              <a:gd name="adj2" fmla="val 9371070"/>
            </a:avLst>
          </a:prstGeom>
          <a:solidFill>
            <a:schemeClr val="accent1"/>
          </a:solidFill>
          <a:ln>
            <a:noFill/>
          </a:ln>
          <a:effectLst>
            <a:outerShdw dist="38100" algn="ctr" rotWithShape="0">
              <a:srgbClr val="000000">
                <a:alpha val="18000"/>
              </a:srgbClr>
            </a:outerShdw>
          </a:effectLst>
        </p:spPr>
        <p:txBody>
          <a:bodyPr anchor="ctr"/>
          <a:p>
            <a:pPr algn="ctr"/>
          </a:p>
        </p:txBody>
      </p:sp>
      <p:sp>
        <p:nvSpPr>
          <p:cNvPr id="162" name="íśḻïḑe"/>
          <p:cNvSpPr/>
          <p:nvPr/>
        </p:nvSpPr>
        <p:spPr>
          <a:xfrm rot="5422425">
            <a:off x="458204" y="2291377"/>
            <a:ext cx="523675" cy="523675"/>
          </a:xfrm>
          <a:prstGeom prst="ellipse">
            <a:avLst/>
          </a:prstGeom>
          <a:solidFill>
            <a:schemeClr val="bg1"/>
          </a:solidFill>
          <a:ln>
            <a:noFill/>
          </a:ln>
        </p:spPr>
        <p:txBody>
          <a:bodyPr anchor="ctr"/>
          <a:p>
            <a:pPr algn="ctr"/>
          </a:p>
        </p:txBody>
      </p:sp>
      <p:sp>
        <p:nvSpPr>
          <p:cNvPr id="164" name="íṥḷidé"/>
          <p:cNvSpPr/>
          <p:nvPr/>
        </p:nvSpPr>
        <p:spPr bwMode="auto">
          <a:xfrm>
            <a:off x="641173" y="2481310"/>
            <a:ext cx="162096" cy="160775"/>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p:spPr>
        <p:txBody>
          <a:bodyPr anchor="ctr"/>
          <a:p>
            <a:pPr algn="ctr"/>
          </a:p>
        </p:txBody>
      </p:sp>
      <p:sp>
        <p:nvSpPr>
          <p:cNvPr id="168" name="ï$ḷïdé"/>
          <p:cNvSpPr txBox="1"/>
          <p:nvPr/>
        </p:nvSpPr>
        <p:spPr>
          <a:xfrm>
            <a:off x="983765" y="3180935"/>
            <a:ext cx="5042299" cy="1125474"/>
          </a:xfrm>
          <a:prstGeom prst="rect">
            <a:avLst/>
          </a:prstGeom>
        </p:spPr>
        <p:txBody>
          <a:bodyPr vert="horz" wrap="square" lIns="108745" tIns="54373" rIns="108745" bIns="54373">
            <a:noAutofit/>
          </a:bodyPr>
          <a:p>
            <a:pPr>
              <a:lnSpc>
                <a:spcPct val="150000"/>
              </a:lnSpc>
              <a:spcBef>
                <a:spcPct val="0"/>
              </a:spcBef>
            </a:pP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计算机的微型化已成为计算机发展的重要方向，各种笔记本电脑和P</a:t>
            </a: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AD</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的大量面世和使用，是计算机微型化的一个标志。</a:t>
            </a:r>
            <a:endPar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r>
              <a:rPr lang="zh-CN" altLang="en-US" sz="2000" dirty="0">
                <a:solidFill>
                  <a:srgbClr val="000000"/>
                </a:solidFill>
              </a:rPr>
              <a:t> </a:t>
            </a:r>
            <a:endParaRPr lang="zh-CN" altLang="en-US" sz="2000" dirty="0">
              <a:solidFill>
                <a:srgbClr val="000000"/>
              </a:solidFill>
            </a:endParaRPr>
          </a:p>
        </p:txBody>
      </p:sp>
      <p:sp>
        <p:nvSpPr>
          <p:cNvPr id="194" name="文本框 193"/>
          <p:cNvSpPr txBox="1"/>
          <p:nvPr/>
        </p:nvSpPr>
        <p:spPr>
          <a:xfrm>
            <a:off x="1167845" y="2246289"/>
            <a:ext cx="1554480" cy="811530"/>
          </a:xfrm>
          <a:prstGeom prst="rect">
            <a:avLst/>
          </a:prstGeom>
          <a:noFill/>
        </p:spPr>
        <p:txBody>
          <a:bodyPr wrap="none" rtlCol="0" anchor="t">
            <a:spAutoFit/>
          </a:bodyPr>
          <a:p>
            <a:pPr algn="l">
              <a:lnSpc>
                <a:spcPct val="130000"/>
              </a:lnSpc>
            </a:pPr>
            <a:r>
              <a:rPr lang="zh-CN" sz="3600" dirty="0">
                <a:latin typeface="+mj-ea"/>
                <a:ea typeface="+mj-ea"/>
                <a:cs typeface="+mj-ea"/>
                <a:sym typeface="+mn-ea"/>
              </a:rPr>
              <a:t>微型化</a:t>
            </a:r>
            <a:endParaRPr lang="zh-CN" sz="3600" dirty="0">
              <a:latin typeface="+mj-ea"/>
              <a:ea typeface="+mj-ea"/>
              <a:cs typeface="+mj-ea"/>
              <a:sym typeface="+mn-ea"/>
            </a:endParaRPr>
          </a:p>
        </p:txBody>
      </p:sp>
      <p:pic>
        <p:nvPicPr>
          <p:cNvPr id="2" name="图片 1"/>
          <p:cNvPicPr>
            <a:picLocks noChangeAspect="1"/>
          </p:cNvPicPr>
          <p:nvPr/>
        </p:nvPicPr>
        <p:blipFill>
          <a:blip r:embed="rId2"/>
          <a:stretch>
            <a:fillRect/>
          </a:stretch>
        </p:blipFill>
        <p:spPr>
          <a:xfrm>
            <a:off x="6703695" y="2289810"/>
            <a:ext cx="4911090" cy="3981450"/>
          </a:xfrm>
          <a:prstGeom prst="rect">
            <a:avLst/>
          </a:prstGeom>
        </p:spPr>
      </p:pic>
    </p:spTree>
    <p:custDataLst>
      <p:tags r:id="rId3"/>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750"/>
                                        <p:tgtEl>
                                          <p:spTgt spid="1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circle(in)">
                                      <p:cBhvr>
                                        <p:cTn id="13" dur="750"/>
                                        <p:tgtEl>
                                          <p:spTgt spid="162"/>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64"/>
                                        </p:tgtEl>
                                        <p:attrNameLst>
                                          <p:attrName>style.visibility</p:attrName>
                                        </p:attrNameLst>
                                      </p:cBhvr>
                                      <p:to>
                                        <p:strVal val="visible"/>
                                      </p:to>
                                    </p:set>
                                    <p:animEffect transition="in" filter="circle(in)">
                                      <p:cBhvr>
                                        <p:cTn id="16" dur="750"/>
                                        <p:tgtEl>
                                          <p:spTgt spid="164"/>
                                        </p:tgtEl>
                                      </p:cBhvr>
                                    </p:animEffect>
                                  </p:childTnLst>
                                </p:cTn>
                              </p:par>
                            </p:childTnLst>
                          </p:cTn>
                        </p:par>
                        <p:par>
                          <p:cTn id="17" fill="hold">
                            <p:stCondLst>
                              <p:cond delay="500"/>
                            </p:stCondLst>
                            <p:childTnLst>
                              <p:par>
                                <p:cTn id="18" presetID="6" presetClass="entr" presetSubtype="16" fill="hold" grpId="0" nodeType="afterEffect">
                                  <p:stCondLst>
                                    <p:cond delay="0"/>
                                  </p:stCondLst>
                                  <p:childTnLst>
                                    <p:set>
                                      <p:cBhvr>
                                        <p:cTn id="19" dur="1" fill="hold">
                                          <p:stCondLst>
                                            <p:cond delay="0"/>
                                          </p:stCondLst>
                                        </p:cTn>
                                        <p:tgtEl>
                                          <p:spTgt spid="168"/>
                                        </p:tgtEl>
                                        <p:attrNameLst>
                                          <p:attrName>style.visibility</p:attrName>
                                        </p:attrNameLst>
                                      </p:cBhvr>
                                      <p:to>
                                        <p:strVal val="visible"/>
                                      </p:to>
                                    </p:set>
                                    <p:animEffect transition="in" filter="circle(in)">
                                      <p:cBhvr>
                                        <p:cTn id="20" dur="750"/>
                                        <p:tgtEl>
                                          <p:spTgt spid="168"/>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circle(in)">
                                      <p:cBhvr>
                                        <p:cTn id="23" dur="75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12" grpId="0" bldLvl="0" animBg="1"/>
      <p:bldP spid="162" grpId="0" bldLvl="0" animBg="1"/>
      <p:bldP spid="164" grpId="0" bldLvl="0" animBg="1"/>
      <p:bldP spid="168" grpId="0"/>
      <p:bldP spid="19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pPr fontAlgn="base">
              <a:lnSpc>
                <a:spcPct val="100000"/>
              </a:lnSpc>
              <a:spcAft>
                <a:spcPct val="0"/>
              </a:spcAft>
              <a:defRPr/>
            </a:pPr>
            <a:r>
              <a:rPr kumimoji="0" lang="en-US" altLang="zh-CN"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rPr>
              <a:t>OS</a:t>
            </a:r>
            <a:r>
              <a:rPr kumimoji="0" lang="zh-CN" altLang="en-US"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rPr>
              <a:t>发展趋势</a:t>
            </a:r>
            <a:endParaRPr kumimoji="0" lang="zh-CN" altLang="en-US"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9" name="矩形 8"/>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48" name="íṡḷíḍé"/>
          <p:cNvSpPr/>
          <p:nvPr/>
        </p:nvSpPr>
        <p:spPr>
          <a:xfrm>
            <a:off x="1230630" y="1078230"/>
            <a:ext cx="737997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3600" b="1" dirty="0">
                <a:ln w="0"/>
                <a:solidFill>
                  <a:schemeClr val="tx1"/>
                </a:solidFill>
                <a:effectLst>
                  <a:outerShdw blurRad="38100" dist="19050" dir="2700000" algn="tl" rotWithShape="0">
                    <a:schemeClr val="dk1">
                      <a:alpha val="40000"/>
                    </a:schemeClr>
                  </a:outerShdw>
                </a:effectLst>
              </a:rPr>
              <a:t>智能网络化</a:t>
            </a:r>
            <a:endParaRPr lang="zh-CN" altLang="en-US" sz="3600" b="1" dirty="0">
              <a:ln w="0"/>
              <a:solidFill>
                <a:schemeClr val="tx1"/>
              </a:solidFill>
              <a:effectLst>
                <a:outerShdw blurRad="38100" dist="19050" dir="2700000" algn="tl" rotWithShape="0">
                  <a:schemeClr val="dk1">
                    <a:alpha val="40000"/>
                  </a:schemeClr>
                </a:outerShdw>
              </a:effectLst>
            </a:endParaRPr>
          </a:p>
        </p:txBody>
      </p:sp>
      <p:cxnSp>
        <p:nvCxnSpPr>
          <p:cNvPr id="158" name="直接连接符 157"/>
          <p:cNvCxnSpPr/>
          <p:nvPr/>
        </p:nvCxnSpPr>
        <p:spPr>
          <a:xfrm>
            <a:off x="614045" y="1984375"/>
            <a:ext cx="10739755"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2" name="íśḻïḑe"/>
          <p:cNvSpPr/>
          <p:nvPr/>
        </p:nvSpPr>
        <p:spPr>
          <a:xfrm rot="5422425">
            <a:off x="458204" y="2291377"/>
            <a:ext cx="523675" cy="523675"/>
          </a:xfrm>
          <a:prstGeom prst="ellipse">
            <a:avLst/>
          </a:prstGeom>
          <a:solidFill>
            <a:schemeClr val="bg1"/>
          </a:solidFill>
          <a:ln>
            <a:noFill/>
          </a:ln>
        </p:spPr>
        <p:txBody>
          <a:bodyPr anchor="ctr"/>
          <a:p>
            <a:pPr algn="ctr"/>
          </a:p>
        </p:txBody>
      </p:sp>
      <p:sp>
        <p:nvSpPr>
          <p:cNvPr id="168" name="ï$ḷïdé"/>
          <p:cNvSpPr txBox="1"/>
          <p:nvPr/>
        </p:nvSpPr>
        <p:spPr>
          <a:xfrm>
            <a:off x="969795" y="2425285"/>
            <a:ext cx="5042299" cy="1125474"/>
          </a:xfrm>
          <a:prstGeom prst="rect">
            <a:avLst/>
          </a:prstGeom>
        </p:spPr>
        <p:txBody>
          <a:bodyPr vert="horz" wrap="square" lIns="108745" tIns="54373" rIns="108745" bIns="54373">
            <a:noAutofit/>
          </a:bodyPr>
          <a:p>
            <a:pPr marL="342900" indent="-342900">
              <a:lnSpc>
                <a:spcPct val="150000"/>
              </a:lnSpc>
              <a:spcBef>
                <a:spcPct val="0"/>
              </a:spcBef>
              <a:buFont typeface="Wingdings" panose="05000000000000000000" charset="0"/>
              <a:buChar char="Ø"/>
            </a:pPr>
            <a:r>
              <a:rPr lang="zh-CN" altLang="en-US" sz="2000" dirty="0">
                <a:solidFill>
                  <a:srgbClr val="000000"/>
                </a:solidFill>
              </a:rPr>
              <a:t>网络化可以更好地管理网上的资源，实现资源共享。</a:t>
            </a:r>
            <a:endParaRPr lang="zh-CN" altLang="en-US" sz="2000" dirty="0">
              <a:solidFill>
                <a:srgbClr val="000000"/>
              </a:solidFill>
            </a:endParaRPr>
          </a:p>
          <a:p>
            <a:pPr marL="342900" indent="-342900">
              <a:lnSpc>
                <a:spcPct val="150000"/>
              </a:lnSpc>
              <a:spcBef>
                <a:spcPct val="0"/>
              </a:spcBef>
              <a:buFont typeface="Wingdings" panose="05000000000000000000" charset="0"/>
              <a:buChar char="Ø"/>
            </a:pPr>
            <a:r>
              <a:rPr lang="zh-CN" altLang="en-US" sz="2000" dirty="0">
                <a:solidFill>
                  <a:srgbClr val="000000"/>
                </a:solidFill>
              </a:rPr>
              <a:t>智能化使得计算机具有模拟人的感觉和思维过程的名字 </a:t>
            </a:r>
            <a:endParaRPr lang="zh-CN" altLang="en-US" sz="2000" dirty="0">
              <a:solidFill>
                <a:srgbClr val="000000"/>
              </a:solidFill>
            </a:endParaRPr>
          </a:p>
        </p:txBody>
      </p:sp>
      <p:pic>
        <p:nvPicPr>
          <p:cNvPr id="33" name="图片 32"/>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b="9149"/>
          <a:stretch>
            <a:fillRect/>
          </a:stretch>
        </p:blipFill>
        <p:spPr>
          <a:xfrm>
            <a:off x="7470140" y="1776095"/>
            <a:ext cx="3406140" cy="4465955"/>
          </a:xfrm>
          <a:prstGeom prst="rect">
            <a:avLst/>
          </a:prstGeom>
          <a:effectLst>
            <a:outerShdw blurRad="50800" dist="38100" dir="13500000" algn="br" rotWithShape="0">
              <a:prstClr val="black">
                <a:alpha val="40000"/>
              </a:prstClr>
            </a:outerShdw>
          </a:effectLst>
        </p:spPr>
      </p:pic>
      <p:sp>
        <p:nvSpPr>
          <p:cNvPr id="23" name="矩形: 圆角 22"/>
          <p:cNvSpPr/>
          <p:nvPr/>
        </p:nvSpPr>
        <p:spPr>
          <a:xfrm>
            <a:off x="4157980" y="3945890"/>
            <a:ext cx="3312160" cy="2453640"/>
          </a:xfrm>
          <a:prstGeom prst="roundRect">
            <a:avLst>
              <a:gd name="adj" fmla="val 0"/>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en-US">
              <a:latin typeface="微软雅黑 Light" panose="020B0502040204020203" pitchFamily="34" charset="-122"/>
              <a:ea typeface="微软雅黑 Light" panose="020B0502040204020203" pitchFamily="34" charset="-122"/>
              <a:cs typeface="+mn-ea"/>
              <a:sym typeface="+mn-lt"/>
            </a:endParaRPr>
          </a:p>
        </p:txBody>
      </p:sp>
    </p:spTree>
    <p:custDataLst>
      <p:tags r:id="rId5"/>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circle(in)">
                                      <p:cBhvr>
                                        <p:cTn id="10" dur="750"/>
                                        <p:tgtEl>
                                          <p:spTgt spid="162"/>
                                        </p:tgtEl>
                                      </p:cBhvr>
                                    </p:animEffect>
                                  </p:childTnLst>
                                </p:cTn>
                              </p:par>
                            </p:childTnLst>
                          </p:cTn>
                        </p:par>
                        <p:par>
                          <p:cTn id="11" fill="hold">
                            <p:stCondLst>
                              <p:cond delay="500"/>
                            </p:stCondLst>
                            <p:childTnLst>
                              <p:par>
                                <p:cTn id="12" presetID="6" presetClass="entr" presetSubtype="16" fill="hold" grpId="0" nodeType="afterEffect">
                                  <p:stCondLst>
                                    <p:cond delay="0"/>
                                  </p:stCondLst>
                                  <p:childTnLst>
                                    <p:set>
                                      <p:cBhvr>
                                        <p:cTn id="13" dur="1" fill="hold">
                                          <p:stCondLst>
                                            <p:cond delay="0"/>
                                          </p:stCondLst>
                                        </p:cTn>
                                        <p:tgtEl>
                                          <p:spTgt spid="168"/>
                                        </p:tgtEl>
                                        <p:attrNameLst>
                                          <p:attrName>style.visibility</p:attrName>
                                        </p:attrNameLst>
                                      </p:cBhvr>
                                      <p:to>
                                        <p:strVal val="visible"/>
                                      </p:to>
                                    </p:set>
                                    <p:animEffect transition="in" filter="circle(in)">
                                      <p:cBhvr>
                                        <p:cTn id="14" dur="750"/>
                                        <p:tgtEl>
                                          <p:spTgt spid="168"/>
                                        </p:tgtEl>
                                      </p:cBhvr>
                                    </p:animEffect>
                                  </p:childTnLst>
                                </p:cTn>
                              </p:par>
                              <p:par>
                                <p:cTn id="15" presetID="42" presetClass="entr" presetSubtype="0" fill="hold" nodeType="withEffec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162" grpId="0" bldLvl="0" animBg="1"/>
      <p:bldP spid="1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pPr fontAlgn="base">
              <a:lnSpc>
                <a:spcPct val="100000"/>
              </a:lnSpc>
              <a:spcAft>
                <a:spcPct val="0"/>
              </a:spcAft>
              <a:defRPr/>
            </a:pPr>
            <a:r>
              <a:rPr kumimoji="0" lang="en-US" altLang="zh-CN"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rPr>
              <a:t>OS</a:t>
            </a:r>
            <a:r>
              <a:rPr kumimoji="0" lang="zh-CN" altLang="en-US"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rPr>
              <a:t>发展趋势</a:t>
            </a:r>
            <a:endParaRPr kumimoji="0" lang="zh-CN" altLang="en-US" sz="3200" b="1" i="0" u="none" strike="noStrike" kern="0" cap="none" spc="300" normalizeH="0" baseline="0" noProof="0" dirty="0">
              <a:ln>
                <a:noFill/>
              </a:ln>
              <a:effectLst/>
              <a:uLnTx/>
              <a:uFillTx/>
              <a:latin typeface="Arial" panose="020B0604020202020204"/>
              <a:ea typeface="微软雅黑" panose="020B0503020204020204" pitchFamily="34" charset="-122"/>
              <a:cs typeface="+mn-ea"/>
              <a:sym typeface="+mn-lt"/>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9" name="矩形 8"/>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48" name="íṡḷíḍé"/>
          <p:cNvSpPr/>
          <p:nvPr/>
        </p:nvSpPr>
        <p:spPr>
          <a:xfrm>
            <a:off x="1230630" y="1078230"/>
            <a:ext cx="737997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3600" b="1" dirty="0">
                <a:ln w="0"/>
                <a:solidFill>
                  <a:schemeClr val="tx1"/>
                </a:solidFill>
                <a:effectLst>
                  <a:outerShdw blurRad="38100" dist="19050" dir="2700000" algn="tl" rotWithShape="0">
                    <a:schemeClr val="dk1">
                      <a:alpha val="40000"/>
                    </a:schemeClr>
                  </a:outerShdw>
                </a:effectLst>
              </a:rPr>
              <a:t>便携高效化化</a:t>
            </a:r>
            <a:endParaRPr lang="zh-CN" altLang="en-US" sz="3600" b="1" dirty="0">
              <a:ln w="0"/>
              <a:solidFill>
                <a:schemeClr val="tx1"/>
              </a:solidFill>
              <a:effectLst>
                <a:outerShdw blurRad="38100" dist="19050" dir="2700000" algn="tl" rotWithShape="0">
                  <a:schemeClr val="dk1">
                    <a:alpha val="40000"/>
                  </a:schemeClr>
                </a:outerShdw>
              </a:effectLst>
            </a:endParaRPr>
          </a:p>
        </p:txBody>
      </p:sp>
      <p:cxnSp>
        <p:nvCxnSpPr>
          <p:cNvPr id="158" name="直接连接符 157"/>
          <p:cNvCxnSpPr/>
          <p:nvPr/>
        </p:nvCxnSpPr>
        <p:spPr>
          <a:xfrm>
            <a:off x="614045" y="1984375"/>
            <a:ext cx="10739755"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2" name="íśḻïḑe"/>
          <p:cNvSpPr/>
          <p:nvPr/>
        </p:nvSpPr>
        <p:spPr>
          <a:xfrm rot="5422425">
            <a:off x="458204" y="2291377"/>
            <a:ext cx="523675" cy="523675"/>
          </a:xfrm>
          <a:prstGeom prst="ellipse">
            <a:avLst/>
          </a:prstGeom>
          <a:solidFill>
            <a:schemeClr val="bg1"/>
          </a:solidFill>
          <a:ln>
            <a:noFill/>
          </a:ln>
        </p:spPr>
        <p:txBody>
          <a:bodyPr anchor="ctr"/>
          <a:p>
            <a:pPr algn="ctr"/>
          </a:p>
        </p:txBody>
      </p:sp>
      <p:sp>
        <p:nvSpPr>
          <p:cNvPr id="168" name="ï$ḷïdé"/>
          <p:cNvSpPr txBox="1"/>
          <p:nvPr/>
        </p:nvSpPr>
        <p:spPr>
          <a:xfrm>
            <a:off x="983765" y="2403060"/>
            <a:ext cx="5042299" cy="1125474"/>
          </a:xfrm>
          <a:prstGeom prst="rect">
            <a:avLst/>
          </a:prstGeom>
        </p:spPr>
        <p:txBody>
          <a:bodyPr vert="horz" wrap="square" lIns="108745" tIns="54373" rIns="108745" bIns="54373">
            <a:noAutofit/>
          </a:bodyPr>
          <a:p>
            <a:pPr indent="0">
              <a:lnSpc>
                <a:spcPct val="150000"/>
              </a:lnSpc>
              <a:spcBef>
                <a:spcPct val="0"/>
              </a:spcBef>
              <a:buFont typeface="Wingdings" panose="05000000000000000000" charset="0"/>
              <a:buChar char="Ø"/>
            </a:pPr>
            <a:r>
              <a:rPr lang="zh-CN" altLang="en-US" sz="2000" dirty="0">
                <a:solidFill>
                  <a:srgbClr val="000000"/>
                </a:solidFill>
              </a:rPr>
              <a:t>整个操作系统具有更方便的制造技术</a:t>
            </a:r>
            <a:endParaRPr lang="zh-CN" altLang="en-US" sz="2000" dirty="0">
              <a:solidFill>
                <a:srgbClr val="000000"/>
              </a:solidFill>
            </a:endParaRPr>
          </a:p>
          <a:p>
            <a:pPr indent="0">
              <a:lnSpc>
                <a:spcPct val="150000"/>
              </a:lnSpc>
              <a:spcBef>
                <a:spcPct val="0"/>
              </a:spcBef>
              <a:buFont typeface="Wingdings" panose="05000000000000000000" charset="0"/>
              <a:buChar char="Ø"/>
            </a:pPr>
            <a:r>
              <a:rPr lang="zh-CN" altLang="en-US" sz="2000" dirty="0">
                <a:solidFill>
                  <a:srgbClr val="000000"/>
                </a:solidFill>
              </a:rPr>
              <a:t>计算机的操作系统肯定朝着人性化和高性能及高效益的方向发展，从而更加有利于计算机系统的发展。 </a:t>
            </a:r>
            <a:endParaRPr lang="zh-CN" altLang="en-US" sz="2000" dirty="0">
              <a:solidFill>
                <a:srgbClr val="000000"/>
              </a:solidFill>
            </a:endParaRPr>
          </a:p>
        </p:txBody>
      </p:sp>
      <p:pic>
        <p:nvPicPr>
          <p:cNvPr id="3" name="图片 2"/>
          <p:cNvPicPr>
            <a:picLocks noChangeAspect="1"/>
          </p:cNvPicPr>
          <p:nvPr/>
        </p:nvPicPr>
        <p:blipFill>
          <a:blip r:embed="rId2"/>
          <a:srcRect l="1983" r="18182"/>
          <a:stretch>
            <a:fillRect/>
          </a:stretch>
        </p:blipFill>
        <p:spPr>
          <a:xfrm>
            <a:off x="7413625" y="2402840"/>
            <a:ext cx="3079115" cy="2343150"/>
          </a:xfrm>
          <a:prstGeom prst="rect">
            <a:avLst/>
          </a:prstGeom>
          <a:noFill/>
          <a:ln w="50800">
            <a:solidFill>
              <a:schemeClr val="lt1"/>
            </a:solidFill>
          </a:ln>
          <a:effectLst>
            <a:outerShdw blurRad="304800" dist="38100" dir="5400000" algn="t" rotWithShape="0">
              <a:prstClr val="black">
                <a:alpha val="16000"/>
              </a:prstClr>
            </a:outerShdw>
          </a:effectLst>
        </p:spPr>
      </p:pic>
      <p:pic>
        <p:nvPicPr>
          <p:cNvPr id="4" name="图片 3" descr="90B88F47BABF15AFF60747FFC36F6D64"/>
          <p:cNvPicPr>
            <a:picLocks noChangeAspect="1"/>
          </p:cNvPicPr>
          <p:nvPr/>
        </p:nvPicPr>
        <p:blipFill>
          <a:blip r:embed="rId3"/>
          <a:stretch>
            <a:fillRect/>
          </a:stretch>
        </p:blipFill>
        <p:spPr>
          <a:xfrm>
            <a:off x="4115435" y="3911600"/>
            <a:ext cx="3524885" cy="2444750"/>
          </a:xfrm>
          <a:prstGeom prst="rect">
            <a:avLst/>
          </a:prstGeom>
        </p:spPr>
      </p:pic>
    </p:spTree>
    <p:custDataLst>
      <p:tags r:id="rId4"/>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circle(in)">
                                      <p:cBhvr>
                                        <p:cTn id="10" dur="750"/>
                                        <p:tgtEl>
                                          <p:spTgt spid="162"/>
                                        </p:tgtEl>
                                      </p:cBhvr>
                                    </p:animEffect>
                                  </p:childTnLst>
                                </p:cTn>
                              </p:par>
                            </p:childTnLst>
                          </p:cTn>
                        </p:par>
                        <p:par>
                          <p:cTn id="11" fill="hold">
                            <p:stCondLst>
                              <p:cond delay="500"/>
                            </p:stCondLst>
                            <p:childTnLst>
                              <p:par>
                                <p:cTn id="12" presetID="6" presetClass="entr" presetSubtype="16" fill="hold" grpId="0" nodeType="afterEffect">
                                  <p:stCondLst>
                                    <p:cond delay="0"/>
                                  </p:stCondLst>
                                  <p:childTnLst>
                                    <p:set>
                                      <p:cBhvr>
                                        <p:cTn id="13" dur="1" fill="hold">
                                          <p:stCondLst>
                                            <p:cond delay="0"/>
                                          </p:stCondLst>
                                        </p:cTn>
                                        <p:tgtEl>
                                          <p:spTgt spid="168"/>
                                        </p:tgtEl>
                                        <p:attrNameLst>
                                          <p:attrName>style.visibility</p:attrName>
                                        </p:attrNameLst>
                                      </p:cBhvr>
                                      <p:to>
                                        <p:strVal val="visible"/>
                                      </p:to>
                                    </p:set>
                                    <p:animEffect transition="in" filter="circle(in)">
                                      <p:cBhvr>
                                        <p:cTn id="14" dur="75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162" grpId="0" bldLvl="0" animBg="1"/>
      <p:bldP spid="16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对未来</a:t>
            </a:r>
            <a:r>
              <a:rPr lang="en-US" altLang="zh-CN" dirty="0"/>
              <a:t>OS</a:t>
            </a:r>
            <a:r>
              <a:rPr lang="zh-CN" altLang="en-US" dirty="0"/>
              <a:t>的畅想</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0" name="矩形 9"/>
          <p:cNvSpPr/>
          <p:nvPr/>
        </p:nvSpPr>
        <p:spPr>
          <a:xfrm>
            <a:off x="1549400" y="1191895"/>
            <a:ext cx="9093200" cy="903605"/>
          </a:xfrm>
          <a:prstGeom prst="rect">
            <a:avLst/>
          </a:prstGeom>
        </p:spPr>
        <p:txBody>
          <a:bodyPr wrap="square">
            <a:spAutoFit/>
          </a:bodyPr>
          <a:lstStyle/>
          <a:p>
            <a:pPr>
              <a:lnSpc>
                <a:spcPct val="120000"/>
              </a:lnSpc>
              <a:buFont typeface="Arial" panose="020B0604020202020204" pitchFamily="34" charset="0"/>
              <a:buNone/>
            </a:pPr>
            <a:r>
              <a:rPr lang="en-US" altLang="zh-CN" sz="3200" b="1" dirty="0">
                <a:solidFill>
                  <a:srgbClr val="191919"/>
                </a:solidFill>
                <a:latin typeface="+mn-ea"/>
                <a:sym typeface="+mn-ea"/>
              </a:rPr>
              <a:t>	</a:t>
            </a:r>
            <a:r>
              <a:rPr lang="zh-CN" altLang="en-US" sz="4400" b="1" dirty="0">
                <a:solidFill>
                  <a:srgbClr val="191919"/>
                </a:solidFill>
                <a:latin typeface="+mn-ea"/>
                <a:sym typeface="+mn-ea"/>
              </a:rPr>
              <a:t>未来的操作系统是什么样的呢？？？</a:t>
            </a:r>
            <a:endParaRPr lang="zh-CN" altLang="en-US" sz="4400" b="1" dirty="0">
              <a:solidFill>
                <a:srgbClr val="191919"/>
              </a:solidFill>
              <a:latin typeface="+mn-ea"/>
              <a:sym typeface="+mn-ea"/>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6" name="Freeform 69"/>
          <p:cNvSpPr>
            <a:spLocks noChangeAspect="1" noEditPoints="1"/>
          </p:cNvSpPr>
          <p:nvPr/>
        </p:nvSpPr>
        <p:spPr bwMode="auto">
          <a:xfrm>
            <a:off x="799648" y="1191947"/>
            <a:ext cx="819150" cy="814388"/>
          </a:xfrm>
          <a:custGeom>
            <a:avLst/>
            <a:gdLst>
              <a:gd name="T0" fmla="*/ 1221 w 2255"/>
              <a:gd name="T1" fmla="*/ 1270 h 2258"/>
              <a:gd name="T2" fmla="*/ 1221 w 2255"/>
              <a:gd name="T3" fmla="*/ 1325 h 2258"/>
              <a:gd name="T4" fmla="*/ 1221 w 2255"/>
              <a:gd name="T5" fmla="*/ 1325 h 2258"/>
              <a:gd name="T6" fmla="*/ 1221 w 2255"/>
              <a:gd name="T7" fmla="*/ 1325 h 2258"/>
              <a:gd name="T8" fmla="*/ 1221 w 2255"/>
              <a:gd name="T9" fmla="*/ 1339 h 2258"/>
              <a:gd name="T10" fmla="*/ 1220 w 2255"/>
              <a:gd name="T11" fmla="*/ 1339 h 2258"/>
              <a:gd name="T12" fmla="*/ 1112 w 2255"/>
              <a:gd name="T13" fmla="*/ 1435 h 2258"/>
              <a:gd name="T14" fmla="*/ 1003 w 2255"/>
              <a:gd name="T15" fmla="*/ 1339 h 2258"/>
              <a:gd name="T16" fmla="*/ 1003 w 2255"/>
              <a:gd name="T17" fmla="*/ 1339 h 2258"/>
              <a:gd name="T18" fmla="*/ 1003 w 2255"/>
              <a:gd name="T19" fmla="*/ 1332 h 2258"/>
              <a:gd name="T20" fmla="*/ 1002 w 2255"/>
              <a:gd name="T21" fmla="*/ 1325 h 2258"/>
              <a:gd name="T22" fmla="*/ 1003 w 2255"/>
              <a:gd name="T23" fmla="*/ 1318 h 2258"/>
              <a:gd name="T24" fmla="*/ 1003 w 2255"/>
              <a:gd name="T25" fmla="*/ 1254 h 2258"/>
              <a:gd name="T26" fmla="*/ 1295 w 2255"/>
              <a:gd name="T27" fmla="*/ 773 h 2258"/>
              <a:gd name="T28" fmla="*/ 1123 w 2255"/>
              <a:gd name="T29" fmla="*/ 626 h 2258"/>
              <a:gd name="T30" fmla="*/ 955 w 2255"/>
              <a:gd name="T31" fmla="*/ 685 h 2258"/>
              <a:gd name="T32" fmla="*/ 882 w 2255"/>
              <a:gd name="T33" fmla="*/ 716 h 2258"/>
              <a:gd name="T34" fmla="*/ 782 w 2255"/>
              <a:gd name="T35" fmla="*/ 615 h 2258"/>
              <a:gd name="T36" fmla="*/ 822 w 2255"/>
              <a:gd name="T37" fmla="*/ 535 h 2258"/>
              <a:gd name="T38" fmla="*/ 1143 w 2255"/>
              <a:gd name="T39" fmla="*/ 418 h 2258"/>
              <a:gd name="T40" fmla="*/ 1529 w 2255"/>
              <a:gd name="T41" fmla="*/ 752 h 2258"/>
              <a:gd name="T42" fmla="*/ 1221 w 2255"/>
              <a:gd name="T43" fmla="*/ 1270 h 2258"/>
              <a:gd name="T44" fmla="*/ 1112 w 2255"/>
              <a:gd name="T45" fmla="*/ 1887 h 2258"/>
              <a:gd name="T46" fmla="*/ 1000 w 2255"/>
              <a:gd name="T47" fmla="*/ 1775 h 2258"/>
              <a:gd name="T48" fmla="*/ 1112 w 2255"/>
              <a:gd name="T49" fmla="*/ 1664 h 2258"/>
              <a:gd name="T50" fmla="*/ 1223 w 2255"/>
              <a:gd name="T51" fmla="*/ 1775 h 2258"/>
              <a:gd name="T52" fmla="*/ 1112 w 2255"/>
              <a:gd name="T53" fmla="*/ 1887 h 2258"/>
              <a:gd name="T54" fmla="*/ 2203 w 2255"/>
              <a:gd name="T55" fmla="*/ 0 h 2258"/>
              <a:gd name="T56" fmla="*/ 53 w 2255"/>
              <a:gd name="T57" fmla="*/ 0 h 2258"/>
              <a:gd name="T58" fmla="*/ 0 w 2255"/>
              <a:gd name="T59" fmla="*/ 53 h 2258"/>
              <a:gd name="T60" fmla="*/ 0 w 2255"/>
              <a:gd name="T61" fmla="*/ 2205 h 2258"/>
              <a:gd name="T62" fmla="*/ 53 w 2255"/>
              <a:gd name="T63" fmla="*/ 2258 h 2258"/>
              <a:gd name="T64" fmla="*/ 2203 w 2255"/>
              <a:gd name="T65" fmla="*/ 2258 h 2258"/>
              <a:gd name="T66" fmla="*/ 2255 w 2255"/>
              <a:gd name="T67" fmla="*/ 2205 h 2258"/>
              <a:gd name="T68" fmla="*/ 2255 w 2255"/>
              <a:gd name="T69" fmla="*/ 53 h 2258"/>
              <a:gd name="T70" fmla="*/ 2203 w 2255"/>
              <a:gd name="T71" fmla="*/ 0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55" h="2258">
                <a:moveTo>
                  <a:pt x="1221" y="1270"/>
                </a:moveTo>
                <a:lnTo>
                  <a:pt x="1221" y="1325"/>
                </a:lnTo>
                <a:cubicBezTo>
                  <a:pt x="1221" y="1325"/>
                  <a:pt x="1221" y="1325"/>
                  <a:pt x="1221" y="1325"/>
                </a:cubicBezTo>
                <a:cubicBezTo>
                  <a:pt x="1221" y="1325"/>
                  <a:pt x="1221" y="1325"/>
                  <a:pt x="1221" y="1325"/>
                </a:cubicBezTo>
                <a:lnTo>
                  <a:pt x="1221" y="1339"/>
                </a:lnTo>
                <a:lnTo>
                  <a:pt x="1220" y="1339"/>
                </a:lnTo>
                <a:cubicBezTo>
                  <a:pt x="1213" y="1393"/>
                  <a:pt x="1167" y="1435"/>
                  <a:pt x="1112" y="1435"/>
                </a:cubicBezTo>
                <a:cubicBezTo>
                  <a:pt x="1056" y="1435"/>
                  <a:pt x="1010" y="1393"/>
                  <a:pt x="1003" y="1339"/>
                </a:cubicBezTo>
                <a:lnTo>
                  <a:pt x="1003" y="1339"/>
                </a:lnTo>
                <a:lnTo>
                  <a:pt x="1003" y="1332"/>
                </a:lnTo>
                <a:cubicBezTo>
                  <a:pt x="1003" y="1330"/>
                  <a:pt x="1002" y="1328"/>
                  <a:pt x="1002" y="1325"/>
                </a:cubicBezTo>
                <a:cubicBezTo>
                  <a:pt x="1002" y="1323"/>
                  <a:pt x="1003" y="1320"/>
                  <a:pt x="1003" y="1318"/>
                </a:cubicBezTo>
                <a:lnTo>
                  <a:pt x="1003" y="1254"/>
                </a:lnTo>
                <a:cubicBezTo>
                  <a:pt x="1003" y="996"/>
                  <a:pt x="1295" y="956"/>
                  <a:pt x="1295" y="773"/>
                </a:cubicBezTo>
                <a:cubicBezTo>
                  <a:pt x="1295" y="690"/>
                  <a:pt x="1221" y="626"/>
                  <a:pt x="1123" y="626"/>
                </a:cubicBezTo>
                <a:cubicBezTo>
                  <a:pt x="1052" y="626"/>
                  <a:pt x="987" y="663"/>
                  <a:pt x="955" y="685"/>
                </a:cubicBezTo>
                <a:cubicBezTo>
                  <a:pt x="936" y="704"/>
                  <a:pt x="911" y="716"/>
                  <a:pt x="882" y="716"/>
                </a:cubicBezTo>
                <a:cubicBezTo>
                  <a:pt x="827" y="716"/>
                  <a:pt x="782" y="670"/>
                  <a:pt x="782" y="615"/>
                </a:cubicBezTo>
                <a:cubicBezTo>
                  <a:pt x="782" y="582"/>
                  <a:pt x="798" y="553"/>
                  <a:pt x="822" y="535"/>
                </a:cubicBezTo>
                <a:cubicBezTo>
                  <a:pt x="858" y="503"/>
                  <a:pt x="971" y="418"/>
                  <a:pt x="1143" y="418"/>
                </a:cubicBezTo>
                <a:cubicBezTo>
                  <a:pt x="1343" y="418"/>
                  <a:pt x="1529" y="543"/>
                  <a:pt x="1529" y="752"/>
                </a:cubicBezTo>
                <a:cubicBezTo>
                  <a:pt x="1529" y="1044"/>
                  <a:pt x="1221" y="1078"/>
                  <a:pt x="1221" y="1270"/>
                </a:cubicBezTo>
                <a:close/>
                <a:moveTo>
                  <a:pt x="1112" y="1887"/>
                </a:moveTo>
                <a:cubicBezTo>
                  <a:pt x="1050" y="1887"/>
                  <a:pt x="1000" y="1837"/>
                  <a:pt x="1000" y="1775"/>
                </a:cubicBezTo>
                <a:cubicBezTo>
                  <a:pt x="1000" y="1714"/>
                  <a:pt x="1050" y="1664"/>
                  <a:pt x="1112" y="1664"/>
                </a:cubicBezTo>
                <a:cubicBezTo>
                  <a:pt x="1173" y="1664"/>
                  <a:pt x="1223" y="1714"/>
                  <a:pt x="1223" y="1775"/>
                </a:cubicBezTo>
                <a:cubicBezTo>
                  <a:pt x="1223" y="1837"/>
                  <a:pt x="1173" y="1887"/>
                  <a:pt x="1112" y="1887"/>
                </a:cubicBezTo>
                <a:close/>
                <a:moveTo>
                  <a:pt x="2203" y="0"/>
                </a:moveTo>
                <a:lnTo>
                  <a:pt x="53" y="0"/>
                </a:lnTo>
                <a:cubicBezTo>
                  <a:pt x="24" y="0"/>
                  <a:pt x="0" y="24"/>
                  <a:pt x="0" y="53"/>
                </a:cubicBezTo>
                <a:lnTo>
                  <a:pt x="0" y="2205"/>
                </a:lnTo>
                <a:cubicBezTo>
                  <a:pt x="0" y="2234"/>
                  <a:pt x="24" y="2258"/>
                  <a:pt x="53" y="2258"/>
                </a:cubicBezTo>
                <a:lnTo>
                  <a:pt x="2203" y="2258"/>
                </a:lnTo>
                <a:cubicBezTo>
                  <a:pt x="2232" y="2258"/>
                  <a:pt x="2255" y="2234"/>
                  <a:pt x="2255" y="2205"/>
                </a:cubicBezTo>
                <a:lnTo>
                  <a:pt x="2255" y="53"/>
                </a:lnTo>
                <a:cubicBezTo>
                  <a:pt x="2255" y="24"/>
                  <a:pt x="2232" y="0"/>
                  <a:pt x="2203" y="0"/>
                </a:cubicBezTo>
                <a:close/>
              </a:path>
            </a:pathLst>
          </a:custGeom>
          <a:solidFill>
            <a:srgbClr val="44444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dirty="0">
              <a:solidFill>
                <a:srgbClr val="444444"/>
              </a:solidFill>
              <a:latin typeface="Museo Sans For Dell" panose="02000000000000000000"/>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4" name="图片 3"/>
          <p:cNvPicPr>
            <a:picLocks noChangeAspect="1"/>
          </p:cNvPicPr>
          <p:nvPr/>
        </p:nvPicPr>
        <p:blipFill>
          <a:blip r:embed="rId2"/>
          <a:srcRect l="30740" t="10188" r="33975" b="40546"/>
          <a:stretch>
            <a:fillRect/>
          </a:stretch>
        </p:blipFill>
        <p:spPr>
          <a:xfrm>
            <a:off x="198755" y="2187575"/>
            <a:ext cx="2839720" cy="2807335"/>
          </a:xfrm>
          <a:prstGeom prst="rect">
            <a:avLst/>
          </a:prstGeom>
        </p:spPr>
      </p:pic>
      <p:pic>
        <p:nvPicPr>
          <p:cNvPr id="9" name="图片 8"/>
          <p:cNvPicPr>
            <a:picLocks noChangeAspect="1"/>
          </p:cNvPicPr>
          <p:nvPr/>
        </p:nvPicPr>
        <p:blipFill>
          <a:blip r:embed="rId3"/>
          <a:srcRect l="28162" t="9944" r="32016" b="18943"/>
          <a:stretch>
            <a:fillRect/>
          </a:stretch>
        </p:blipFill>
        <p:spPr>
          <a:xfrm>
            <a:off x="5222875" y="2228215"/>
            <a:ext cx="2709545" cy="2810510"/>
          </a:xfrm>
          <a:prstGeom prst="rect">
            <a:avLst/>
          </a:prstGeom>
        </p:spPr>
      </p:pic>
      <p:pic>
        <p:nvPicPr>
          <p:cNvPr id="7" name="图片 6"/>
          <p:cNvPicPr>
            <a:picLocks noChangeAspect="1"/>
          </p:cNvPicPr>
          <p:nvPr/>
        </p:nvPicPr>
        <p:blipFill>
          <a:blip r:embed="rId4"/>
          <a:stretch>
            <a:fillRect/>
          </a:stretch>
        </p:blipFill>
        <p:spPr>
          <a:xfrm>
            <a:off x="7999095" y="3131820"/>
            <a:ext cx="2338070" cy="2832100"/>
          </a:xfrm>
          <a:prstGeom prst="rect">
            <a:avLst/>
          </a:prstGeom>
        </p:spPr>
      </p:pic>
      <p:pic>
        <p:nvPicPr>
          <p:cNvPr id="8" name="图片 7"/>
          <p:cNvPicPr>
            <a:picLocks noChangeAspect="1"/>
          </p:cNvPicPr>
          <p:nvPr/>
        </p:nvPicPr>
        <p:blipFill>
          <a:blip r:embed="rId5"/>
          <a:srcRect l="19457" t="17547" r="18646" b="38709"/>
          <a:stretch>
            <a:fillRect/>
          </a:stretch>
        </p:blipFill>
        <p:spPr>
          <a:xfrm>
            <a:off x="2955925" y="3457575"/>
            <a:ext cx="2713355" cy="283400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ppt_y</p:attrName>
                                        </p:attrNameLst>
                                      </p:cBhvr>
                                      <p:tavLst>
                                        <p:tav tm="0">
                                          <p:val>
                                            <p:strVal val="#ppt_y+#ppt_h*1.125000"/>
                                          </p:val>
                                        </p:tav>
                                        <p:tav tm="100000">
                                          <p:val>
                                            <p:strVal val="#ppt_y"/>
                                          </p:val>
                                        </p:tav>
                                      </p:tavLst>
                                    </p:anim>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ppt_y</p:attrName>
                                        </p:attrNameLst>
                                      </p:cBhvr>
                                      <p:tavLst>
                                        <p:tav tm="0">
                                          <p:val>
                                            <p:strVal val="#ppt_y+#ppt_h*1.125000"/>
                                          </p:val>
                                        </p:tav>
                                        <p:tav tm="100000">
                                          <p:val>
                                            <p:strVal val="#ppt_y"/>
                                          </p:val>
                                        </p:tav>
                                      </p:tavLst>
                                    </p:anim>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tgtEl>
                                          <p:spTgt spid="7"/>
                                        </p:tgtEl>
                                        <p:attrNameLst>
                                          <p:attrName>ppt_y</p:attrName>
                                        </p:attrNameLst>
                                      </p:cBhvr>
                                      <p:tavLst>
                                        <p:tav tm="0">
                                          <p:val>
                                            <p:strVal val="#ppt_y+#ppt_h*1.125000"/>
                                          </p:val>
                                        </p:tav>
                                        <p:tav tm="100000">
                                          <p:val>
                                            <p:strVal val="#ppt_y"/>
                                          </p:val>
                                        </p:tav>
                                      </p:tavLst>
                                    </p:anim>
                                    <p:animEffect transition="in" filter="wipe(up)">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ppt_y</p:attrName>
                                        </p:attrNameLst>
                                      </p:cBhvr>
                                      <p:tavLst>
                                        <p:tav tm="0">
                                          <p:val>
                                            <p:strVal val="#ppt_y+#ppt_h*1.125000"/>
                                          </p:val>
                                        </p:tav>
                                        <p:tav tm="100000">
                                          <p:val>
                                            <p:strVal val="#ppt_y"/>
                                          </p:val>
                                        </p:tav>
                                      </p:tavLst>
                                    </p:anim>
                                    <p:animEffect transition="in" filter="wipe(up)">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ym typeface="+mn-ea"/>
              </a:rPr>
              <a:t>对未来</a:t>
            </a:r>
            <a:r>
              <a:rPr lang="en-US" altLang="zh-CN" dirty="0">
                <a:sym typeface="+mn-ea"/>
              </a:rPr>
              <a:t>OS</a:t>
            </a:r>
            <a:r>
              <a:rPr lang="zh-CN" altLang="en-US" dirty="0">
                <a:sym typeface="+mn-ea"/>
              </a:rPr>
              <a:t>的畅想</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1049655" y="2160270"/>
            <a:ext cx="9712960" cy="2889885"/>
          </a:xfrm>
          <a:prstGeom prst="rect">
            <a:avLst/>
          </a:prstGeom>
          <a:noFill/>
        </p:spPr>
        <p:txBody>
          <a:bodyPr wrap="square" rtlCol="0">
            <a:spAutoFit/>
          </a:bodyPr>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操作系统存放在云端</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登录账户密码或者通过人脸、指纹、声音、虹膜等安全认证，就可以切入到自身使用的系统，查看系统的相关信息，并进行一系列的操作。</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云操作系统对于个人信息的保护十分重要（量子加密技术）</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48" name="íṡḷíḍé"/>
          <p:cNvSpPr/>
          <p:nvPr/>
        </p:nvSpPr>
        <p:spPr>
          <a:xfrm>
            <a:off x="1049655" y="1190625"/>
            <a:ext cx="737997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3600" b="1" dirty="0">
                <a:ln w="0"/>
                <a:solidFill>
                  <a:schemeClr val="tx1"/>
                </a:solidFill>
                <a:effectLst>
                  <a:outerShdw blurRad="38100" dist="19050" dir="2700000" algn="tl" rotWithShape="0">
                    <a:schemeClr val="dk1">
                      <a:alpha val="40000"/>
                    </a:schemeClr>
                  </a:outerShdw>
                </a:effectLst>
              </a:rPr>
              <a:t>系统虚拟化</a:t>
            </a:r>
            <a:endParaRPr lang="zh-CN" altLang="en-US" sz="3600" b="1" dirty="0">
              <a:ln w="0"/>
              <a:solidFill>
                <a:schemeClr val="tx1"/>
              </a:solidFill>
              <a:effectLst>
                <a:outerShdw blurRad="38100" dist="19050" dir="2700000" algn="tl" rotWithShape="0">
                  <a:schemeClr val="dk1">
                    <a:alpha val="40000"/>
                  </a:schemeClr>
                </a:outerShdw>
              </a:effectLst>
            </a:endParaRPr>
          </a:p>
        </p:txBody>
      </p:sp>
      <p:pic>
        <p:nvPicPr>
          <p:cNvPr id="2" name="图片 1"/>
          <p:cNvPicPr preferRelativeResize="0">
            <a:picLocks noChangeAspect="1"/>
          </p:cNvPicPr>
          <p:nvPr>
            <p:custDataLst>
              <p:tags r:id="rId2"/>
            </p:custDataLst>
          </p:nvPr>
        </p:nvPicPr>
        <p:blipFill>
          <a:blip r:embed="rId3"/>
          <a:srcRect t="8115" b="8115"/>
          <a:stretch>
            <a:fillRect/>
          </a:stretch>
        </p:blipFill>
        <p:spPr>
          <a:xfrm>
            <a:off x="8765165" y="353693"/>
            <a:ext cx="3079490" cy="2309616"/>
          </a:xfrm>
          <a:prstGeom prst="rect">
            <a:avLst/>
          </a:prstGeom>
          <a:noFill/>
          <a:ln w="50800">
            <a:solidFill>
              <a:schemeClr val="lt1"/>
            </a:solidFill>
          </a:ln>
          <a:effectLst>
            <a:outerShdw blurRad="304800" dist="38100" dir="5400000" algn="t" rotWithShape="0">
              <a:prstClr val="black">
                <a:alpha val="16000"/>
              </a:prstClr>
            </a:outerShdw>
          </a:effec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ym typeface="+mn-ea"/>
              </a:rPr>
              <a:t>对未来</a:t>
            </a:r>
            <a:r>
              <a:rPr lang="en-US" altLang="zh-CN" dirty="0">
                <a:sym typeface="+mn-ea"/>
              </a:rPr>
              <a:t>OS</a:t>
            </a:r>
            <a:r>
              <a:rPr lang="zh-CN" altLang="en-US" dirty="0">
                <a:sym typeface="+mn-ea"/>
              </a:rPr>
              <a:t>的畅想</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1049655" y="2433955"/>
            <a:ext cx="9712960" cy="1770380"/>
          </a:xfrm>
          <a:prstGeom prst="rect">
            <a:avLst/>
          </a:prstGeom>
          <a:noFill/>
        </p:spPr>
        <p:txBody>
          <a:bodyPr wrap="square" rtlCol="0">
            <a:spAutoFit/>
          </a:bodyPr>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易于操作，普及推广</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操作系统商店，个人进行更改操作系统功能的配置</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个人定制</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48" name="íṡḷíḍé"/>
          <p:cNvSpPr/>
          <p:nvPr/>
        </p:nvSpPr>
        <p:spPr>
          <a:xfrm>
            <a:off x="1049655" y="1242695"/>
            <a:ext cx="737997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3600" b="1" dirty="0">
                <a:ln w="0"/>
                <a:solidFill>
                  <a:schemeClr val="tx1"/>
                </a:solidFill>
                <a:effectLst>
                  <a:outerShdw blurRad="38100" dist="19050" dir="2700000" algn="tl" rotWithShape="0">
                    <a:schemeClr val="dk1">
                      <a:alpha val="40000"/>
                    </a:schemeClr>
                  </a:outerShdw>
                </a:effectLst>
              </a:rPr>
              <a:t>系统普及化、差异化</a:t>
            </a:r>
            <a:endParaRPr lang="zh-CN" altLang="en-US" sz="3600" b="1" dirty="0">
              <a:ln w="0"/>
              <a:solidFill>
                <a:schemeClr val="tx1"/>
              </a:solidFill>
              <a:effectLst>
                <a:outerShdw blurRad="38100" dist="19050" dir="2700000" algn="tl" rotWithShape="0">
                  <a:schemeClr val="dk1">
                    <a:alpha val="40000"/>
                  </a:schemeClr>
                </a:outerShdw>
              </a:effectLst>
            </a:endParaRPr>
          </a:p>
        </p:txBody>
      </p:sp>
      <p:pic>
        <p:nvPicPr>
          <p:cNvPr id="4" name="图片 3"/>
          <p:cNvPicPr>
            <a:picLocks noChangeAspect="1"/>
          </p:cNvPicPr>
          <p:nvPr/>
        </p:nvPicPr>
        <p:blipFill>
          <a:blip r:embed="rId2"/>
          <a:stretch>
            <a:fillRect/>
          </a:stretch>
        </p:blipFill>
        <p:spPr>
          <a:xfrm>
            <a:off x="7639685" y="3624580"/>
            <a:ext cx="3122930" cy="2731770"/>
          </a:xfrm>
          <a:prstGeom prst="rect">
            <a:avLst/>
          </a:prstGeom>
        </p:spPr>
      </p:pic>
      <p:pic>
        <p:nvPicPr>
          <p:cNvPr id="7" name="图片 6"/>
          <p:cNvPicPr>
            <a:picLocks noChangeAspect="1"/>
          </p:cNvPicPr>
          <p:nvPr/>
        </p:nvPicPr>
        <p:blipFill>
          <a:blip r:embed="rId3"/>
          <a:stretch>
            <a:fillRect/>
          </a:stretch>
        </p:blipFill>
        <p:spPr>
          <a:xfrm>
            <a:off x="3281045" y="3819525"/>
            <a:ext cx="3411220" cy="2341880"/>
          </a:xfrm>
          <a:prstGeom prst="rect">
            <a:avLst/>
          </a:prstGeom>
          <a:noFill/>
          <a:ln w="50800">
            <a:solidFill>
              <a:schemeClr val="lt1"/>
            </a:solidFill>
          </a:ln>
          <a:effectLst>
            <a:outerShdw blurRad="304800" dist="38100" dir="5400000" algn="t" rotWithShape="0">
              <a:prstClr val="black">
                <a:alpha val="16000"/>
              </a:prstClr>
            </a:outerShdw>
          </a:effec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ym typeface="+mn-ea"/>
              </a:rPr>
              <a:t>对未来</a:t>
            </a:r>
            <a:r>
              <a:rPr lang="en-US" altLang="zh-CN" dirty="0">
                <a:sym typeface="+mn-ea"/>
              </a:rPr>
              <a:t>OS</a:t>
            </a:r>
            <a:r>
              <a:rPr lang="zh-CN" altLang="en-US" dirty="0">
                <a:sym typeface="+mn-ea"/>
              </a:rPr>
              <a:t>的畅想</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1049655" y="2433955"/>
            <a:ext cx="9712960" cy="1210945"/>
          </a:xfrm>
          <a:prstGeom prst="rect">
            <a:avLst/>
          </a:prstGeom>
          <a:noFill/>
        </p:spPr>
        <p:txBody>
          <a:bodyPr wrap="square" rtlCol="0">
            <a:spAutoFit/>
          </a:bodyPr>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智能的语音助理</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智能芯片（处理计算任务，高效）</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48" name="íṡḷíḍé"/>
          <p:cNvSpPr/>
          <p:nvPr/>
        </p:nvSpPr>
        <p:spPr>
          <a:xfrm>
            <a:off x="1049655" y="1242695"/>
            <a:ext cx="737997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3600" b="1" dirty="0">
                <a:ln w="0"/>
                <a:solidFill>
                  <a:schemeClr val="tx1"/>
                </a:solidFill>
                <a:effectLst>
                  <a:outerShdw blurRad="38100" dist="19050" dir="2700000" algn="tl" rotWithShape="0">
                    <a:schemeClr val="dk1">
                      <a:alpha val="40000"/>
                    </a:schemeClr>
                  </a:outerShdw>
                </a:effectLst>
              </a:rPr>
              <a:t>系统智能化   </a:t>
            </a:r>
            <a:endParaRPr lang="zh-CN" altLang="en-US" sz="3600" b="1" dirty="0">
              <a:ln w="0"/>
              <a:solidFill>
                <a:schemeClr val="tx1"/>
              </a:solidFill>
              <a:effectLst>
                <a:outerShdw blurRad="38100" dist="19050" dir="2700000" algn="tl" rotWithShape="0">
                  <a:schemeClr val="dk1">
                    <a:alpha val="40000"/>
                  </a:schemeClr>
                </a:outerShdw>
              </a:effectLst>
            </a:endParaRPr>
          </a:p>
        </p:txBody>
      </p:sp>
      <p:pic>
        <p:nvPicPr>
          <p:cNvPr id="29" name="图片 2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927225" y="3644900"/>
            <a:ext cx="3812540" cy="2580640"/>
          </a:xfrm>
          <a:prstGeom prst="rect">
            <a:avLst/>
          </a:prstGeom>
        </p:spPr>
      </p:pic>
      <p:pic>
        <p:nvPicPr>
          <p:cNvPr id="5" name="图片 4"/>
          <p:cNvPicPr>
            <a:picLocks noChangeAspect="1"/>
          </p:cNvPicPr>
          <p:nvPr/>
        </p:nvPicPr>
        <p:blipFill>
          <a:blip r:embed="rId4"/>
          <a:stretch>
            <a:fillRect/>
          </a:stretch>
        </p:blipFill>
        <p:spPr>
          <a:xfrm>
            <a:off x="7646035" y="2242185"/>
            <a:ext cx="3331210" cy="398335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42" presetClass="entr" presetSubtype="0" fill="hold" nodeType="withEffec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进程引入</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0" name="矩形 9"/>
          <p:cNvSpPr/>
          <p:nvPr/>
        </p:nvSpPr>
        <p:spPr>
          <a:xfrm>
            <a:off x="1228090" y="1194435"/>
            <a:ext cx="5005705" cy="829945"/>
          </a:xfrm>
          <a:prstGeom prst="rect">
            <a:avLst/>
          </a:prstGeom>
        </p:spPr>
        <p:txBody>
          <a:bodyPr wrap="square">
            <a:spAutoFit/>
          </a:bodyPr>
          <a:lstStyle/>
          <a:p>
            <a:pPr>
              <a:lnSpc>
                <a:spcPct val="120000"/>
              </a:lnSpc>
              <a:buFont typeface="Arial" panose="020B0604020202020204" pitchFamily="34" charset="0"/>
              <a:buNone/>
            </a:pPr>
            <a:r>
              <a:rPr lang="en-US" altLang="zh-CN" sz="3200" b="1" dirty="0">
                <a:solidFill>
                  <a:srgbClr val="191919"/>
                </a:solidFill>
                <a:latin typeface="+mn-ea"/>
                <a:sym typeface="+mn-ea"/>
              </a:rPr>
              <a:t>	</a:t>
            </a:r>
            <a:r>
              <a:rPr lang="zh-CN" altLang="en-US" sz="4000" b="1" dirty="0">
                <a:solidFill>
                  <a:srgbClr val="191919"/>
                </a:solidFill>
                <a:latin typeface="+mn-ea"/>
                <a:sym typeface="+mn-ea"/>
              </a:rPr>
              <a:t>进程是什么</a:t>
            </a:r>
            <a:endParaRPr lang="zh-CN" altLang="en-US" sz="4000" b="1" dirty="0">
              <a:solidFill>
                <a:srgbClr val="191919"/>
              </a:solidFill>
              <a:latin typeface="+mn-ea"/>
            </a:endParaRPr>
          </a:p>
        </p:txBody>
      </p:sp>
      <p:sp>
        <p:nvSpPr>
          <p:cNvPr id="11" name="矩形 10"/>
          <p:cNvSpPr/>
          <p:nvPr/>
        </p:nvSpPr>
        <p:spPr>
          <a:xfrm>
            <a:off x="716915" y="2319655"/>
            <a:ext cx="7116445" cy="3784600"/>
          </a:xfrm>
          <a:prstGeom prst="rect">
            <a:avLst/>
          </a:prstGeom>
        </p:spPr>
        <p:txBody>
          <a:bodyPr wrap="square">
            <a:spAutoFit/>
          </a:bodyPr>
          <a:lstStyle/>
          <a:p>
            <a:pPr>
              <a:lnSpc>
                <a:spcPct val="120000"/>
              </a:lnSpc>
              <a:buFont typeface="Arial" panose="020B0604020202020204" pitchFamily="34" charset="0"/>
              <a:buNone/>
            </a:pPr>
            <a:r>
              <a:rPr lang="en-US" altLang="zh-CN" sz="2000" dirty="0">
                <a:solidFill>
                  <a:schemeClr val="bg1">
                    <a:lumMod val="10000"/>
                  </a:schemeClr>
                </a:solidFill>
                <a:latin typeface="+mn-ea"/>
                <a:cs typeface="+mn-ea"/>
              </a:rPr>
              <a:t>	</a:t>
            </a:r>
            <a:endParaRPr lang="en-US" altLang="zh-CN" sz="2000" dirty="0">
              <a:solidFill>
                <a:schemeClr val="bg1">
                  <a:lumMod val="10000"/>
                </a:schemeClr>
              </a:solidFill>
              <a:latin typeface="+mn-ea"/>
              <a:cs typeface="+mn-ea"/>
            </a:endParaRPr>
          </a:p>
          <a:p>
            <a:pPr>
              <a:lnSpc>
                <a:spcPct val="150000"/>
              </a:lnSpc>
              <a:buFont typeface="Arial" panose="020B0604020202020204" pitchFamily="34" charset="0"/>
              <a:buNone/>
            </a:pPr>
            <a:r>
              <a:rPr lang="en-US" altLang="zh-CN" sz="2800" dirty="0">
                <a:solidFill>
                  <a:schemeClr val="bg1">
                    <a:lumMod val="10000"/>
                  </a:schemeClr>
                </a:solidFill>
                <a:latin typeface="+mn-ea"/>
                <a:cs typeface="+mn-ea"/>
              </a:rPr>
              <a:t>	</a:t>
            </a:r>
            <a:r>
              <a:rPr lang="zh-CN" altLang="en-US" sz="2800" dirty="0">
                <a:solidFill>
                  <a:schemeClr val="bg1">
                    <a:lumMod val="10000"/>
                  </a:schemeClr>
                </a:solidFill>
                <a:latin typeface="+mn-ea"/>
                <a:cs typeface="+mn-ea"/>
              </a:rPr>
              <a:t>进程是为了解决早期单道批处理系统及无操作系统时的每次只运行一个程序而产生的</a:t>
            </a:r>
            <a:r>
              <a:rPr lang="en-US" altLang="zh-CN" sz="2800" dirty="0">
                <a:solidFill>
                  <a:schemeClr val="bg1">
                    <a:lumMod val="10000"/>
                  </a:schemeClr>
                </a:solidFill>
                <a:latin typeface="+mn-ea"/>
                <a:cs typeface="+mn-ea"/>
              </a:rPr>
              <a:t>CPU</a:t>
            </a:r>
            <a:r>
              <a:rPr lang="zh-CN" altLang="en-US" sz="2800" dirty="0">
                <a:solidFill>
                  <a:schemeClr val="bg1">
                    <a:lumMod val="10000"/>
                  </a:schemeClr>
                </a:solidFill>
                <a:latin typeface="+mn-ea"/>
                <a:cs typeface="+mn-ea"/>
              </a:rPr>
              <a:t>资源浪费问题而产生的，并发执行多个程序的动态过程。</a:t>
            </a:r>
            <a:endParaRPr lang="en-US" altLang="zh-CN" sz="2000" dirty="0">
              <a:solidFill>
                <a:schemeClr val="bg1">
                  <a:lumMod val="10000"/>
                </a:schemeClr>
              </a:solidFill>
              <a:latin typeface="+mn-ea"/>
              <a:cs typeface="+mn-ea"/>
            </a:endParaRPr>
          </a:p>
          <a:p>
            <a:pPr>
              <a:lnSpc>
                <a:spcPct val="120000"/>
              </a:lnSpc>
              <a:buFont typeface="Arial" panose="020B0604020202020204" pitchFamily="34" charset="0"/>
              <a:buNone/>
            </a:pPr>
            <a:endParaRPr lang="en-US" altLang="zh-CN" sz="2000" dirty="0">
              <a:solidFill>
                <a:schemeClr val="bg1">
                  <a:lumMod val="10000"/>
                </a:schemeClr>
              </a:solidFill>
              <a:latin typeface="+mn-ea"/>
              <a:cs typeface="+mn-ea"/>
            </a:endParaRPr>
          </a:p>
          <a:p>
            <a:pPr>
              <a:lnSpc>
                <a:spcPct val="120000"/>
              </a:lnSpc>
              <a:buFont typeface="Arial" panose="020B0604020202020204" pitchFamily="34" charset="0"/>
              <a:buNone/>
            </a:pPr>
            <a:endParaRPr lang="en-US" altLang="zh-CN" sz="2000" dirty="0">
              <a:solidFill>
                <a:schemeClr val="bg1">
                  <a:lumMod val="10000"/>
                </a:schemeClr>
              </a:solidFill>
              <a:latin typeface="+mn-ea"/>
              <a:cs typeface="+mn-ea"/>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pic>
        <p:nvPicPr>
          <p:cNvPr id="3" name="图片 2" descr="下载"/>
          <p:cNvPicPr>
            <a:picLocks noChangeAspect="1"/>
          </p:cNvPicPr>
          <p:nvPr/>
        </p:nvPicPr>
        <p:blipFill rotWithShape="1">
          <a:blip r:embed="rId2"/>
          <a:srcRect b="10434"/>
          <a:stretch>
            <a:fillRect/>
          </a:stretch>
        </p:blipFill>
        <p:spPr>
          <a:xfrm>
            <a:off x="8150860" y="1264285"/>
            <a:ext cx="3758565" cy="2883509"/>
          </a:xfrm>
          <a:prstGeom prst="rect">
            <a:avLst/>
          </a:prstGeom>
        </p:spPr>
      </p:pic>
      <p:sp>
        <p:nvSpPr>
          <p:cNvPr id="6" name="Freeform 69"/>
          <p:cNvSpPr>
            <a:spLocks noChangeAspect="1" noEditPoints="1"/>
          </p:cNvSpPr>
          <p:nvPr/>
        </p:nvSpPr>
        <p:spPr bwMode="auto">
          <a:xfrm>
            <a:off x="799648" y="1191947"/>
            <a:ext cx="819150" cy="814388"/>
          </a:xfrm>
          <a:custGeom>
            <a:avLst/>
            <a:gdLst>
              <a:gd name="T0" fmla="*/ 1221 w 2255"/>
              <a:gd name="T1" fmla="*/ 1270 h 2258"/>
              <a:gd name="T2" fmla="*/ 1221 w 2255"/>
              <a:gd name="T3" fmla="*/ 1325 h 2258"/>
              <a:gd name="T4" fmla="*/ 1221 w 2255"/>
              <a:gd name="T5" fmla="*/ 1325 h 2258"/>
              <a:gd name="T6" fmla="*/ 1221 w 2255"/>
              <a:gd name="T7" fmla="*/ 1325 h 2258"/>
              <a:gd name="T8" fmla="*/ 1221 w 2255"/>
              <a:gd name="T9" fmla="*/ 1339 h 2258"/>
              <a:gd name="T10" fmla="*/ 1220 w 2255"/>
              <a:gd name="T11" fmla="*/ 1339 h 2258"/>
              <a:gd name="T12" fmla="*/ 1112 w 2255"/>
              <a:gd name="T13" fmla="*/ 1435 h 2258"/>
              <a:gd name="T14" fmla="*/ 1003 w 2255"/>
              <a:gd name="T15" fmla="*/ 1339 h 2258"/>
              <a:gd name="T16" fmla="*/ 1003 w 2255"/>
              <a:gd name="T17" fmla="*/ 1339 h 2258"/>
              <a:gd name="T18" fmla="*/ 1003 w 2255"/>
              <a:gd name="T19" fmla="*/ 1332 h 2258"/>
              <a:gd name="T20" fmla="*/ 1002 w 2255"/>
              <a:gd name="T21" fmla="*/ 1325 h 2258"/>
              <a:gd name="T22" fmla="*/ 1003 w 2255"/>
              <a:gd name="T23" fmla="*/ 1318 h 2258"/>
              <a:gd name="T24" fmla="*/ 1003 w 2255"/>
              <a:gd name="T25" fmla="*/ 1254 h 2258"/>
              <a:gd name="T26" fmla="*/ 1295 w 2255"/>
              <a:gd name="T27" fmla="*/ 773 h 2258"/>
              <a:gd name="T28" fmla="*/ 1123 w 2255"/>
              <a:gd name="T29" fmla="*/ 626 h 2258"/>
              <a:gd name="T30" fmla="*/ 955 w 2255"/>
              <a:gd name="T31" fmla="*/ 685 h 2258"/>
              <a:gd name="T32" fmla="*/ 882 w 2255"/>
              <a:gd name="T33" fmla="*/ 716 h 2258"/>
              <a:gd name="T34" fmla="*/ 782 w 2255"/>
              <a:gd name="T35" fmla="*/ 615 h 2258"/>
              <a:gd name="T36" fmla="*/ 822 w 2255"/>
              <a:gd name="T37" fmla="*/ 535 h 2258"/>
              <a:gd name="T38" fmla="*/ 1143 w 2255"/>
              <a:gd name="T39" fmla="*/ 418 h 2258"/>
              <a:gd name="T40" fmla="*/ 1529 w 2255"/>
              <a:gd name="T41" fmla="*/ 752 h 2258"/>
              <a:gd name="T42" fmla="*/ 1221 w 2255"/>
              <a:gd name="T43" fmla="*/ 1270 h 2258"/>
              <a:gd name="T44" fmla="*/ 1112 w 2255"/>
              <a:gd name="T45" fmla="*/ 1887 h 2258"/>
              <a:gd name="T46" fmla="*/ 1000 w 2255"/>
              <a:gd name="T47" fmla="*/ 1775 h 2258"/>
              <a:gd name="T48" fmla="*/ 1112 w 2255"/>
              <a:gd name="T49" fmla="*/ 1664 h 2258"/>
              <a:gd name="T50" fmla="*/ 1223 w 2255"/>
              <a:gd name="T51" fmla="*/ 1775 h 2258"/>
              <a:gd name="T52" fmla="*/ 1112 w 2255"/>
              <a:gd name="T53" fmla="*/ 1887 h 2258"/>
              <a:gd name="T54" fmla="*/ 2203 w 2255"/>
              <a:gd name="T55" fmla="*/ 0 h 2258"/>
              <a:gd name="T56" fmla="*/ 53 w 2255"/>
              <a:gd name="T57" fmla="*/ 0 h 2258"/>
              <a:gd name="T58" fmla="*/ 0 w 2255"/>
              <a:gd name="T59" fmla="*/ 53 h 2258"/>
              <a:gd name="T60" fmla="*/ 0 w 2255"/>
              <a:gd name="T61" fmla="*/ 2205 h 2258"/>
              <a:gd name="T62" fmla="*/ 53 w 2255"/>
              <a:gd name="T63" fmla="*/ 2258 h 2258"/>
              <a:gd name="T64" fmla="*/ 2203 w 2255"/>
              <a:gd name="T65" fmla="*/ 2258 h 2258"/>
              <a:gd name="T66" fmla="*/ 2255 w 2255"/>
              <a:gd name="T67" fmla="*/ 2205 h 2258"/>
              <a:gd name="T68" fmla="*/ 2255 w 2255"/>
              <a:gd name="T69" fmla="*/ 53 h 2258"/>
              <a:gd name="T70" fmla="*/ 2203 w 2255"/>
              <a:gd name="T71" fmla="*/ 0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55" h="2258">
                <a:moveTo>
                  <a:pt x="1221" y="1270"/>
                </a:moveTo>
                <a:lnTo>
                  <a:pt x="1221" y="1325"/>
                </a:lnTo>
                <a:cubicBezTo>
                  <a:pt x="1221" y="1325"/>
                  <a:pt x="1221" y="1325"/>
                  <a:pt x="1221" y="1325"/>
                </a:cubicBezTo>
                <a:cubicBezTo>
                  <a:pt x="1221" y="1325"/>
                  <a:pt x="1221" y="1325"/>
                  <a:pt x="1221" y="1325"/>
                </a:cubicBezTo>
                <a:lnTo>
                  <a:pt x="1221" y="1339"/>
                </a:lnTo>
                <a:lnTo>
                  <a:pt x="1220" y="1339"/>
                </a:lnTo>
                <a:cubicBezTo>
                  <a:pt x="1213" y="1393"/>
                  <a:pt x="1167" y="1435"/>
                  <a:pt x="1112" y="1435"/>
                </a:cubicBezTo>
                <a:cubicBezTo>
                  <a:pt x="1056" y="1435"/>
                  <a:pt x="1010" y="1393"/>
                  <a:pt x="1003" y="1339"/>
                </a:cubicBezTo>
                <a:lnTo>
                  <a:pt x="1003" y="1339"/>
                </a:lnTo>
                <a:lnTo>
                  <a:pt x="1003" y="1332"/>
                </a:lnTo>
                <a:cubicBezTo>
                  <a:pt x="1003" y="1330"/>
                  <a:pt x="1002" y="1328"/>
                  <a:pt x="1002" y="1325"/>
                </a:cubicBezTo>
                <a:cubicBezTo>
                  <a:pt x="1002" y="1323"/>
                  <a:pt x="1003" y="1320"/>
                  <a:pt x="1003" y="1318"/>
                </a:cubicBezTo>
                <a:lnTo>
                  <a:pt x="1003" y="1254"/>
                </a:lnTo>
                <a:cubicBezTo>
                  <a:pt x="1003" y="996"/>
                  <a:pt x="1295" y="956"/>
                  <a:pt x="1295" y="773"/>
                </a:cubicBezTo>
                <a:cubicBezTo>
                  <a:pt x="1295" y="690"/>
                  <a:pt x="1221" y="626"/>
                  <a:pt x="1123" y="626"/>
                </a:cubicBezTo>
                <a:cubicBezTo>
                  <a:pt x="1052" y="626"/>
                  <a:pt x="987" y="663"/>
                  <a:pt x="955" y="685"/>
                </a:cubicBezTo>
                <a:cubicBezTo>
                  <a:pt x="936" y="704"/>
                  <a:pt x="911" y="716"/>
                  <a:pt x="882" y="716"/>
                </a:cubicBezTo>
                <a:cubicBezTo>
                  <a:pt x="827" y="716"/>
                  <a:pt x="782" y="670"/>
                  <a:pt x="782" y="615"/>
                </a:cubicBezTo>
                <a:cubicBezTo>
                  <a:pt x="782" y="582"/>
                  <a:pt x="798" y="553"/>
                  <a:pt x="822" y="535"/>
                </a:cubicBezTo>
                <a:cubicBezTo>
                  <a:pt x="858" y="503"/>
                  <a:pt x="971" y="418"/>
                  <a:pt x="1143" y="418"/>
                </a:cubicBezTo>
                <a:cubicBezTo>
                  <a:pt x="1343" y="418"/>
                  <a:pt x="1529" y="543"/>
                  <a:pt x="1529" y="752"/>
                </a:cubicBezTo>
                <a:cubicBezTo>
                  <a:pt x="1529" y="1044"/>
                  <a:pt x="1221" y="1078"/>
                  <a:pt x="1221" y="1270"/>
                </a:cubicBezTo>
                <a:close/>
                <a:moveTo>
                  <a:pt x="1112" y="1887"/>
                </a:moveTo>
                <a:cubicBezTo>
                  <a:pt x="1050" y="1887"/>
                  <a:pt x="1000" y="1837"/>
                  <a:pt x="1000" y="1775"/>
                </a:cubicBezTo>
                <a:cubicBezTo>
                  <a:pt x="1000" y="1714"/>
                  <a:pt x="1050" y="1664"/>
                  <a:pt x="1112" y="1664"/>
                </a:cubicBezTo>
                <a:cubicBezTo>
                  <a:pt x="1173" y="1664"/>
                  <a:pt x="1223" y="1714"/>
                  <a:pt x="1223" y="1775"/>
                </a:cubicBezTo>
                <a:cubicBezTo>
                  <a:pt x="1223" y="1837"/>
                  <a:pt x="1173" y="1887"/>
                  <a:pt x="1112" y="1887"/>
                </a:cubicBezTo>
                <a:close/>
                <a:moveTo>
                  <a:pt x="2203" y="0"/>
                </a:moveTo>
                <a:lnTo>
                  <a:pt x="53" y="0"/>
                </a:lnTo>
                <a:cubicBezTo>
                  <a:pt x="24" y="0"/>
                  <a:pt x="0" y="24"/>
                  <a:pt x="0" y="53"/>
                </a:cubicBezTo>
                <a:lnTo>
                  <a:pt x="0" y="2205"/>
                </a:lnTo>
                <a:cubicBezTo>
                  <a:pt x="0" y="2234"/>
                  <a:pt x="24" y="2258"/>
                  <a:pt x="53" y="2258"/>
                </a:cubicBezTo>
                <a:lnTo>
                  <a:pt x="2203" y="2258"/>
                </a:lnTo>
                <a:cubicBezTo>
                  <a:pt x="2232" y="2258"/>
                  <a:pt x="2255" y="2234"/>
                  <a:pt x="2255" y="2205"/>
                </a:cubicBezTo>
                <a:lnTo>
                  <a:pt x="2255" y="53"/>
                </a:lnTo>
                <a:cubicBezTo>
                  <a:pt x="2255" y="24"/>
                  <a:pt x="2232" y="0"/>
                  <a:pt x="2203" y="0"/>
                </a:cubicBezTo>
                <a:close/>
              </a:path>
            </a:pathLst>
          </a:custGeom>
          <a:solidFill>
            <a:srgbClr val="44444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400" dirty="0">
              <a:solidFill>
                <a:srgbClr val="444444"/>
              </a:solidFill>
              <a:latin typeface="Museo Sans For Dell" panose="02000000000000000000"/>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标题 4"/>
          <p:cNvSpPr>
            <a:spLocks noGrp="1"/>
          </p:cNvSpPr>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sym typeface="+mn-ea"/>
              </a:rPr>
              <a:t>对未来</a:t>
            </a:r>
            <a:r>
              <a:rPr lang="en-US" altLang="zh-CN" dirty="0">
                <a:sym typeface="+mn-ea"/>
              </a:rPr>
              <a:t>OS</a:t>
            </a:r>
            <a:r>
              <a:rPr lang="zh-CN" altLang="en-US" dirty="0">
                <a:sym typeface="+mn-ea"/>
              </a:rPr>
              <a:t>的畅想</a:t>
            </a:r>
            <a:endParaRPr lang="zh-CN" altLang="en-US" dirty="0">
              <a:solidFill>
                <a:srgbClr val="071F65"/>
              </a:solidFill>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9430" y="83872"/>
            <a:ext cx="760650" cy="760650"/>
          </a:xfrm>
          <a:prstGeom prst="rect">
            <a:avLst/>
          </a:prstGeom>
        </p:spPr>
      </p:pic>
      <p:sp>
        <p:nvSpPr>
          <p:cNvPr id="27" name="矩形 26"/>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
        <p:nvSpPr>
          <p:cNvPr id="9" name="文本框 8"/>
          <p:cNvSpPr txBox="1"/>
          <p:nvPr/>
        </p:nvSpPr>
        <p:spPr>
          <a:xfrm>
            <a:off x="1049655" y="2341245"/>
            <a:ext cx="9712960" cy="1210945"/>
          </a:xfrm>
          <a:prstGeom prst="rect">
            <a:avLst/>
          </a:prstGeom>
          <a:noFill/>
        </p:spPr>
        <p:txBody>
          <a:bodyPr wrap="square" rtlCol="0">
            <a:spAutoFit/>
          </a:bodyPr>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所有设备使用相同的操作系统</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nSpc>
                <a:spcPct val="130000"/>
              </a:lnSpc>
              <a:buFont typeface="Wingdings" panose="05000000000000000000" charset="0"/>
              <a:buChar char="Ø"/>
            </a:pPr>
            <a:r>
              <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一键万物互联</a:t>
            </a:r>
            <a:endParaRPr lang="zh-CN" altLang="en-US" sz="2800" dirty="0" smtClean="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p:txBody>
      </p:sp>
      <p:sp>
        <p:nvSpPr>
          <p:cNvPr id="48" name="íṡḷíḍé"/>
          <p:cNvSpPr/>
          <p:nvPr/>
        </p:nvSpPr>
        <p:spPr>
          <a:xfrm>
            <a:off x="1049655" y="1242695"/>
            <a:ext cx="737997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a:bodyPr>
          <a:p>
            <a:pPr defTabSz="913765"/>
            <a:r>
              <a:rPr lang="zh-CN" altLang="en-US" sz="3600" b="1" dirty="0">
                <a:ln w="0"/>
                <a:solidFill>
                  <a:schemeClr val="tx1"/>
                </a:solidFill>
                <a:effectLst>
                  <a:outerShdw blurRad="38100" dist="19050" dir="2700000" algn="tl" rotWithShape="0">
                    <a:schemeClr val="dk1">
                      <a:alpha val="40000"/>
                    </a:schemeClr>
                  </a:outerShdw>
                </a:effectLst>
              </a:rPr>
              <a:t>打通移动端、pc的隔阂，支持无缝对接   </a:t>
            </a:r>
            <a:endParaRPr lang="zh-CN" altLang="en-US" sz="3600" b="1" dirty="0">
              <a:ln w="0"/>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a:blip r:embed="rId2"/>
          <a:stretch>
            <a:fillRect/>
          </a:stretch>
        </p:blipFill>
        <p:spPr>
          <a:xfrm>
            <a:off x="1290955" y="3924935"/>
            <a:ext cx="3739515" cy="2080260"/>
          </a:xfrm>
          <a:prstGeom prst="rect">
            <a:avLst/>
          </a:prstGeom>
        </p:spPr>
      </p:pic>
      <p:pic>
        <p:nvPicPr>
          <p:cNvPr id="4" name="图片 3" descr="图片包含 站, 照片, 冰箱, 对着&#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930" y="2059305"/>
            <a:ext cx="4062095" cy="410019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8194182" y="1570224"/>
            <a:ext cx="4004168" cy="4118283"/>
          </a:xfrm>
          <a:custGeom>
            <a:avLst/>
            <a:gdLst>
              <a:gd name="connsiteX0" fmla="*/ 2997200 w 2997200"/>
              <a:gd name="connsiteY0" fmla="*/ 0 h 3028950"/>
              <a:gd name="connsiteX1" fmla="*/ 2997200 w 2997200"/>
              <a:gd name="connsiteY1" fmla="*/ 2540000 h 3028950"/>
              <a:gd name="connsiteX2" fmla="*/ 0 w 2997200"/>
              <a:gd name="connsiteY2" fmla="*/ 3028950 h 3028950"/>
              <a:gd name="connsiteX3" fmla="*/ 1676400 w 2997200"/>
              <a:gd name="connsiteY3" fmla="*/ 2362200 h 3028950"/>
              <a:gd name="connsiteX4" fmla="*/ 1536700 w 2997200"/>
              <a:gd name="connsiteY4" fmla="*/ 1460500 h 3028950"/>
              <a:gd name="connsiteX5" fmla="*/ 2997200 w 2997200"/>
              <a:gd name="connsiteY5" fmla="*/ 0 h 3028950"/>
              <a:gd name="connsiteX0-1" fmla="*/ 2997200 w 2997200"/>
              <a:gd name="connsiteY0-2" fmla="*/ 0 h 3028950"/>
              <a:gd name="connsiteX1-3" fmla="*/ 2997200 w 2997200"/>
              <a:gd name="connsiteY1-4" fmla="*/ 2540000 h 3028950"/>
              <a:gd name="connsiteX2-5" fmla="*/ 0 w 2997200"/>
              <a:gd name="connsiteY2-6" fmla="*/ 3028950 h 3028950"/>
              <a:gd name="connsiteX3-7" fmla="*/ 1644650 w 2997200"/>
              <a:gd name="connsiteY3-8" fmla="*/ 2362200 h 3028950"/>
              <a:gd name="connsiteX4-9" fmla="*/ 1536700 w 2997200"/>
              <a:gd name="connsiteY4-10" fmla="*/ 1460500 h 3028950"/>
              <a:gd name="connsiteX5-11" fmla="*/ 2997200 w 2997200"/>
              <a:gd name="connsiteY5-12" fmla="*/ 0 h 3028950"/>
              <a:gd name="connsiteX0-13" fmla="*/ 3009900 w 3009900"/>
              <a:gd name="connsiteY0-14" fmla="*/ 0 h 3028950"/>
              <a:gd name="connsiteX1-15" fmla="*/ 3009900 w 3009900"/>
              <a:gd name="connsiteY1-16" fmla="*/ 2540000 h 3028950"/>
              <a:gd name="connsiteX2-17" fmla="*/ 0 w 3009900"/>
              <a:gd name="connsiteY2-18" fmla="*/ 3028950 h 3028950"/>
              <a:gd name="connsiteX3-19" fmla="*/ 1657350 w 3009900"/>
              <a:gd name="connsiteY3-20" fmla="*/ 2362200 h 3028950"/>
              <a:gd name="connsiteX4-21" fmla="*/ 1549400 w 3009900"/>
              <a:gd name="connsiteY4-22" fmla="*/ 1460500 h 3028950"/>
              <a:gd name="connsiteX5-23" fmla="*/ 3009900 w 3009900"/>
              <a:gd name="connsiteY5-24" fmla="*/ 0 h 30289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09900" h="3028950">
                <a:moveTo>
                  <a:pt x="3009900" y="0"/>
                </a:moveTo>
                <a:lnTo>
                  <a:pt x="3009900" y="2540000"/>
                </a:lnTo>
                <a:lnTo>
                  <a:pt x="0" y="3028950"/>
                </a:lnTo>
                <a:lnTo>
                  <a:pt x="1657350" y="2362200"/>
                </a:lnTo>
                <a:lnTo>
                  <a:pt x="1549400" y="1460500"/>
                </a:lnTo>
                <a:lnTo>
                  <a:pt x="3009900" y="0"/>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6" name="任意多边形 5"/>
          <p:cNvSpPr/>
          <p:nvPr/>
        </p:nvSpPr>
        <p:spPr>
          <a:xfrm>
            <a:off x="8202631" y="4825394"/>
            <a:ext cx="2219610" cy="863113"/>
          </a:xfrm>
          <a:custGeom>
            <a:avLst/>
            <a:gdLst>
              <a:gd name="connsiteX0" fmla="*/ 0 w 1670050"/>
              <a:gd name="connsiteY0" fmla="*/ 666750 h 666750"/>
              <a:gd name="connsiteX1" fmla="*/ 139700 w 1670050"/>
              <a:gd name="connsiteY1" fmla="*/ 0 h 666750"/>
              <a:gd name="connsiteX2" fmla="*/ 1670050 w 1670050"/>
              <a:gd name="connsiteY2" fmla="*/ 12700 h 666750"/>
              <a:gd name="connsiteX3" fmla="*/ 0 w 1670050"/>
              <a:gd name="connsiteY3" fmla="*/ 666750 h 666750"/>
              <a:gd name="connsiteX0-1" fmla="*/ 0 w 1676400"/>
              <a:gd name="connsiteY0-2" fmla="*/ 666750 h 666750"/>
              <a:gd name="connsiteX1-3" fmla="*/ 139700 w 1676400"/>
              <a:gd name="connsiteY1-4" fmla="*/ 0 h 666750"/>
              <a:gd name="connsiteX2-5" fmla="*/ 1676400 w 1676400"/>
              <a:gd name="connsiteY2-6" fmla="*/ 38100 h 666750"/>
              <a:gd name="connsiteX3-7" fmla="*/ 0 w 1676400"/>
              <a:gd name="connsiteY3-8" fmla="*/ 666750 h 666750"/>
              <a:gd name="connsiteX0-9" fmla="*/ 0 w 1668780"/>
              <a:gd name="connsiteY0-10" fmla="*/ 666750 h 666750"/>
              <a:gd name="connsiteX1-11" fmla="*/ 139700 w 1668780"/>
              <a:gd name="connsiteY1-12" fmla="*/ 0 h 666750"/>
              <a:gd name="connsiteX2-13" fmla="*/ 1668780 w 1668780"/>
              <a:gd name="connsiteY2-14" fmla="*/ 22860 h 666750"/>
              <a:gd name="connsiteX3-15" fmla="*/ 0 w 1668780"/>
              <a:gd name="connsiteY3-16" fmla="*/ 666750 h 666750"/>
            </a:gdLst>
            <a:ahLst/>
            <a:cxnLst>
              <a:cxn ang="0">
                <a:pos x="connsiteX0-1" y="connsiteY0-2"/>
              </a:cxn>
              <a:cxn ang="0">
                <a:pos x="connsiteX1-3" y="connsiteY1-4"/>
              </a:cxn>
              <a:cxn ang="0">
                <a:pos x="connsiteX2-5" y="connsiteY2-6"/>
              </a:cxn>
              <a:cxn ang="0">
                <a:pos x="connsiteX3-7" y="connsiteY3-8"/>
              </a:cxn>
            </a:cxnLst>
            <a:rect l="l" t="t" r="r" b="b"/>
            <a:pathLst>
              <a:path w="1668780" h="666750">
                <a:moveTo>
                  <a:pt x="0" y="666750"/>
                </a:moveTo>
                <a:lnTo>
                  <a:pt x="139700" y="0"/>
                </a:lnTo>
                <a:lnTo>
                  <a:pt x="1668780" y="22860"/>
                </a:lnTo>
                <a:lnTo>
                  <a:pt x="0" y="66675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任意多边形 4"/>
          <p:cNvSpPr/>
          <p:nvPr/>
        </p:nvSpPr>
        <p:spPr>
          <a:xfrm>
            <a:off x="1907050" y="1964791"/>
            <a:ext cx="8517303" cy="2899650"/>
          </a:xfrm>
          <a:custGeom>
            <a:avLst/>
            <a:gdLst>
              <a:gd name="connsiteX0" fmla="*/ 899160 w 6408420"/>
              <a:gd name="connsiteY0" fmla="*/ 0 h 2240280"/>
              <a:gd name="connsiteX1" fmla="*/ 6134100 w 6408420"/>
              <a:gd name="connsiteY1" fmla="*/ 15240 h 2240280"/>
              <a:gd name="connsiteX2" fmla="*/ 6408420 w 6408420"/>
              <a:gd name="connsiteY2" fmla="*/ 2240280 h 2240280"/>
              <a:gd name="connsiteX3" fmla="*/ 0 w 6408420"/>
              <a:gd name="connsiteY3" fmla="*/ 2240280 h 2240280"/>
              <a:gd name="connsiteX4" fmla="*/ 1013460 w 6408420"/>
              <a:gd name="connsiteY4" fmla="*/ 2095500 h 2240280"/>
              <a:gd name="connsiteX5" fmla="*/ 899160 w 6408420"/>
              <a:gd name="connsiteY5" fmla="*/ 0 h 2240280"/>
              <a:gd name="connsiteX0-1" fmla="*/ 892810 w 6402070"/>
              <a:gd name="connsiteY0-2" fmla="*/ 0 h 2240280"/>
              <a:gd name="connsiteX1-3" fmla="*/ 6127750 w 6402070"/>
              <a:gd name="connsiteY1-4" fmla="*/ 15240 h 2240280"/>
              <a:gd name="connsiteX2-5" fmla="*/ 6402070 w 6402070"/>
              <a:gd name="connsiteY2-6" fmla="*/ 2240280 h 2240280"/>
              <a:gd name="connsiteX3-7" fmla="*/ 0 w 6402070"/>
              <a:gd name="connsiteY3-8" fmla="*/ 2227580 h 2240280"/>
              <a:gd name="connsiteX4-9" fmla="*/ 1007110 w 6402070"/>
              <a:gd name="connsiteY4-10" fmla="*/ 2095500 h 2240280"/>
              <a:gd name="connsiteX5-11" fmla="*/ 892810 w 6402070"/>
              <a:gd name="connsiteY5-12" fmla="*/ 0 h 2240280"/>
              <a:gd name="connsiteX0-13" fmla="*/ 892810 w 6402070"/>
              <a:gd name="connsiteY0-14" fmla="*/ 0 h 2240280"/>
              <a:gd name="connsiteX1-15" fmla="*/ 6127750 w 6402070"/>
              <a:gd name="connsiteY1-16" fmla="*/ 15240 h 2240280"/>
              <a:gd name="connsiteX2-17" fmla="*/ 6402070 w 6402070"/>
              <a:gd name="connsiteY2-18" fmla="*/ 2240280 h 2240280"/>
              <a:gd name="connsiteX3-19" fmla="*/ 0 w 6402070"/>
              <a:gd name="connsiteY3-20" fmla="*/ 2227580 h 2240280"/>
              <a:gd name="connsiteX4-21" fmla="*/ 988060 w 6402070"/>
              <a:gd name="connsiteY4-22" fmla="*/ 2051050 h 2240280"/>
              <a:gd name="connsiteX5-23" fmla="*/ 892810 w 6402070"/>
              <a:gd name="connsiteY5-24" fmla="*/ 0 h 22402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402070" h="2240280">
                <a:moveTo>
                  <a:pt x="892810" y="0"/>
                </a:moveTo>
                <a:lnTo>
                  <a:pt x="6127750" y="15240"/>
                </a:lnTo>
                <a:lnTo>
                  <a:pt x="6402070" y="2240280"/>
                </a:lnTo>
                <a:lnTo>
                  <a:pt x="0" y="2227580"/>
                </a:lnTo>
                <a:lnTo>
                  <a:pt x="988060" y="2051050"/>
                </a:lnTo>
                <a:lnTo>
                  <a:pt x="892810" y="0"/>
                </a:lnTo>
                <a:close/>
              </a:path>
            </a:pathLst>
          </a:custGeom>
          <a:solidFill>
            <a:srgbClr val="071F65"/>
          </a:solidFill>
          <a:ln>
            <a:noFill/>
          </a:ln>
          <a:effectLst>
            <a:outerShdw blurRad="25400" dist="254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6"/>
              </a:solidFill>
            </a:endParaRPr>
          </a:p>
        </p:txBody>
      </p:sp>
      <p:sp>
        <p:nvSpPr>
          <p:cNvPr id="4" name="任意多边形 3"/>
          <p:cNvSpPr/>
          <p:nvPr/>
        </p:nvSpPr>
        <p:spPr>
          <a:xfrm>
            <a:off x="1888041" y="4564407"/>
            <a:ext cx="1353730" cy="281539"/>
          </a:xfrm>
          <a:custGeom>
            <a:avLst/>
            <a:gdLst>
              <a:gd name="connsiteX0" fmla="*/ 0 w 1010195"/>
              <a:gd name="connsiteY0" fmla="*/ 0 h 217714"/>
              <a:gd name="connsiteX1" fmla="*/ 8709 w 1010195"/>
              <a:gd name="connsiteY1" fmla="*/ 217714 h 217714"/>
              <a:gd name="connsiteX2" fmla="*/ 1010195 w 1010195"/>
              <a:gd name="connsiteY2" fmla="*/ 87086 h 217714"/>
              <a:gd name="connsiteX3" fmla="*/ 0 w 1010195"/>
              <a:gd name="connsiteY3" fmla="*/ 0 h 217714"/>
              <a:gd name="connsiteX0-1" fmla="*/ 0 w 1017338"/>
              <a:gd name="connsiteY0-2" fmla="*/ 0 h 217714"/>
              <a:gd name="connsiteX1-3" fmla="*/ 8709 w 1017338"/>
              <a:gd name="connsiteY1-4" fmla="*/ 217714 h 217714"/>
              <a:gd name="connsiteX2-5" fmla="*/ 1017338 w 1017338"/>
              <a:gd name="connsiteY2-6" fmla="*/ 87086 h 217714"/>
              <a:gd name="connsiteX3-7" fmla="*/ 0 w 1017338"/>
              <a:gd name="connsiteY3-8" fmla="*/ 0 h 217714"/>
            </a:gdLst>
            <a:ahLst/>
            <a:cxnLst>
              <a:cxn ang="0">
                <a:pos x="connsiteX0-1" y="connsiteY0-2"/>
              </a:cxn>
              <a:cxn ang="0">
                <a:pos x="connsiteX1-3" y="connsiteY1-4"/>
              </a:cxn>
              <a:cxn ang="0">
                <a:pos x="connsiteX2-5" y="connsiteY2-6"/>
              </a:cxn>
              <a:cxn ang="0">
                <a:pos x="connsiteX3-7" y="connsiteY3-8"/>
              </a:cxn>
            </a:cxnLst>
            <a:rect l="l" t="t" r="r" b="b"/>
            <a:pathLst>
              <a:path w="1017338" h="217714">
                <a:moveTo>
                  <a:pt x="0" y="0"/>
                </a:moveTo>
                <a:lnTo>
                  <a:pt x="8709" y="217714"/>
                </a:lnTo>
                <a:lnTo>
                  <a:pt x="1017338" y="87086"/>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3416344" y="2570689"/>
            <a:ext cx="6050280" cy="1106805"/>
          </a:xfrm>
          <a:prstGeom prst="rect">
            <a:avLst/>
          </a:prstGeom>
        </p:spPr>
        <p:txBody>
          <a:bodyPr wrap="none">
            <a:spAutoFit/>
          </a:bodyPr>
          <a:lstStyle/>
          <a:p>
            <a:pPr algn="ctr"/>
            <a:r>
              <a:rPr lang="zh-CN" altLang="en-US" sz="6600" b="1" dirty="0">
                <a:solidFill>
                  <a:schemeClr val="bg1"/>
                </a:solidFill>
                <a:latin typeface="+mj-ea"/>
                <a:ea typeface="+mj-ea"/>
              </a:rPr>
              <a:t>谢谢，请指正！</a:t>
            </a:r>
            <a:endParaRPr lang="zh-CN" altLang="en-US" sz="6600" b="1" dirty="0">
              <a:solidFill>
                <a:schemeClr val="bg1"/>
              </a:solidFill>
              <a:latin typeface="+mj-ea"/>
              <a:ea typeface="+mj-ea"/>
            </a:endParaRPr>
          </a:p>
        </p:txBody>
      </p:sp>
      <p:sp>
        <p:nvSpPr>
          <p:cNvPr id="3" name="任意多边形 2"/>
          <p:cNvSpPr/>
          <p:nvPr/>
        </p:nvSpPr>
        <p:spPr>
          <a:xfrm>
            <a:off x="-13165" y="1570224"/>
            <a:ext cx="3257048" cy="3107208"/>
          </a:xfrm>
          <a:custGeom>
            <a:avLst/>
            <a:gdLst>
              <a:gd name="connsiteX0" fmla="*/ 0 w 2438400"/>
              <a:gd name="connsiteY0" fmla="*/ 0 h 2400300"/>
              <a:gd name="connsiteX1" fmla="*/ 2413000 w 2438400"/>
              <a:gd name="connsiteY1" fmla="*/ 139700 h 2400300"/>
              <a:gd name="connsiteX2" fmla="*/ 2438400 w 2438400"/>
              <a:gd name="connsiteY2" fmla="*/ 2400300 h 2400300"/>
              <a:gd name="connsiteX3" fmla="*/ 12700 w 2438400"/>
              <a:gd name="connsiteY3" fmla="*/ 2222500 h 2400300"/>
              <a:gd name="connsiteX4" fmla="*/ 0 w 2438400"/>
              <a:gd name="connsiteY4" fmla="*/ 0 h 2400300"/>
              <a:gd name="connsiteX0-1" fmla="*/ 9896 w 2448296"/>
              <a:gd name="connsiteY0-2" fmla="*/ 0 h 2400300"/>
              <a:gd name="connsiteX1-3" fmla="*/ 2422896 w 2448296"/>
              <a:gd name="connsiteY1-4" fmla="*/ 139700 h 2400300"/>
              <a:gd name="connsiteX2-5" fmla="*/ 2448296 w 2448296"/>
              <a:gd name="connsiteY2-6" fmla="*/ 2400300 h 2400300"/>
              <a:gd name="connsiteX3-7" fmla="*/ 659 w 2448296"/>
              <a:gd name="connsiteY3-8" fmla="*/ 2214986 h 2400300"/>
              <a:gd name="connsiteX4-9" fmla="*/ 9896 w 2448296"/>
              <a:gd name="connsiteY4-10" fmla="*/ 0 h 24003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8296" h="2400300">
                <a:moveTo>
                  <a:pt x="9896" y="0"/>
                </a:moveTo>
                <a:lnTo>
                  <a:pt x="2422896" y="139700"/>
                </a:lnTo>
                <a:lnTo>
                  <a:pt x="2448296" y="2400300"/>
                </a:lnTo>
                <a:lnTo>
                  <a:pt x="659" y="2214986"/>
                </a:lnTo>
                <a:cubicBezTo>
                  <a:pt x="-3574" y="1478386"/>
                  <a:pt x="14129" y="749300"/>
                  <a:pt x="9896" y="0"/>
                </a:cubicBezTo>
                <a:close/>
              </a:path>
            </a:pathLst>
          </a:custGeom>
          <a:solidFill>
            <a:srgbClr val="071F65"/>
          </a:solidFill>
          <a:ln>
            <a:noFill/>
          </a:ln>
          <a:effectLst>
            <a:outerShdw blurRad="25400" dist="127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8326" y="2091528"/>
            <a:ext cx="2054066" cy="2064599"/>
          </a:xfrm>
          <a:prstGeom prst="rect">
            <a:avLst/>
          </a:prstGeom>
        </p:spPr>
      </p:pic>
      <p:sp>
        <p:nvSpPr>
          <p:cNvPr id="11" name="灯片编号占位符 10"/>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进程的特征</a:t>
            </a:r>
            <a:endParaRPr lang="zh-CN" altLang="en-US" dirty="0">
              <a:solidFill>
                <a:srgbClr val="071F65"/>
              </a:solidFill>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2" name="AutoShape 2" descr="http://img5.imgtn.bdimg.com/it/u=919274672,329710641&amp;fm=26&amp;gp=0.jpg">
            <a:hlinkClick r:id="rId2"/>
          </p:cNvPr>
          <p:cNvSpPr>
            <a:spLocks noChangeAspect="1" noChangeArrowheads="1"/>
          </p:cNvSpPr>
          <p:nvPr/>
        </p:nvSpPr>
        <p:spPr bwMode="auto">
          <a:xfrm>
            <a:off x="317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矩形 23"/>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矩形 7"/>
          <p:cNvSpPr/>
          <p:nvPr/>
        </p:nvSpPr>
        <p:spPr>
          <a:xfrm>
            <a:off x="-1292224" y="6375906"/>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20"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
        <p:nvSpPr>
          <p:cNvPr id="17" name="íṧ1idé"/>
          <p:cNvSpPr/>
          <p:nvPr/>
        </p:nvSpPr>
        <p:spPr>
          <a:xfrm>
            <a:off x="969645" y="1381760"/>
            <a:ext cx="746061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defTabSz="913765"/>
            <a:r>
              <a:rPr lang="zh-CN" altLang="en-US" sz="2400" dirty="0">
                <a:ln w="0"/>
                <a:solidFill>
                  <a:schemeClr val="tx1"/>
                </a:solidFill>
                <a:effectLst>
                  <a:outerShdw blurRad="38100" dist="19050" dir="2700000" algn="tl" rotWithShape="0">
                    <a:schemeClr val="dk1">
                      <a:alpha val="40000"/>
                    </a:schemeClr>
                  </a:outerShdw>
                </a:effectLst>
              </a:rPr>
              <a:t>动态性：进程是动态的一个过程且有一定生命周期。</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3" name="iŝļîde"/>
          <p:cNvSpPr/>
          <p:nvPr/>
        </p:nvSpPr>
        <p:spPr>
          <a:xfrm>
            <a:off x="969645" y="2450465"/>
            <a:ext cx="7460615"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a:bodyPr>
          <a:p>
            <a:pPr defTabSz="913765"/>
            <a:r>
              <a:rPr lang="zh-CN" altLang="en-US" sz="2400" dirty="0">
                <a:ln w="0"/>
                <a:solidFill>
                  <a:schemeClr val="tx1"/>
                </a:solidFill>
                <a:effectLst>
                  <a:outerShdw blurRad="38100" dist="19050" dir="2700000" algn="tl" rotWithShape="0">
                    <a:schemeClr val="dk1">
                      <a:alpha val="40000"/>
                    </a:schemeClr>
                  </a:outerShdw>
                </a:effectLst>
              </a:rPr>
              <a:t>并发性：多个进程存在内存中且在一段时间内同时执行</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23" name="isļíďè"/>
          <p:cNvSpPr txBox="1"/>
          <p:nvPr/>
        </p:nvSpPr>
        <p:spPr>
          <a:xfrm>
            <a:off x="7905115" y="2566670"/>
            <a:ext cx="524510" cy="583565"/>
          </a:xfrm>
          <a:prstGeom prst="rect">
            <a:avLst/>
          </a:prstGeom>
          <a:noFill/>
          <a:effectLst>
            <a:outerShdw blurRad="50800" dist="50800" dir="5400000" algn="ctr" rotWithShape="0">
              <a:schemeClr val="accent1">
                <a:alpha val="20000"/>
              </a:schemeClr>
            </a:outerShdw>
          </a:effectLst>
        </p:spPr>
        <p:txBody>
          <a:bodyPr wrap="square" rtlCol="0">
            <a:spAutoFit/>
          </a:bodyPr>
          <a:p>
            <a:r>
              <a:rPr lang="en-US" altLang="zh-CN" sz="100" b="1" i="1" dirty="0">
                <a:gradFill>
                  <a:gsLst>
                    <a:gs pos="0">
                      <a:schemeClr val="accent1">
                        <a:lumMod val="60000"/>
                        <a:lumOff val="40000"/>
                      </a:schemeClr>
                    </a:gs>
                    <a:gs pos="60000">
                      <a:schemeClr val="accent1"/>
                    </a:gs>
                  </a:gsLst>
                  <a:lin ang="2700000" scaled="0"/>
                </a:gradFill>
              </a:rPr>
              <a:t>0 </a:t>
            </a:r>
            <a:r>
              <a:rPr lang="en-US" altLang="zh-CN" sz="3200" b="1" i="1" dirty="0">
                <a:solidFill>
                  <a:srgbClr val="9BFD0F"/>
                </a:solidFill>
              </a:rPr>
              <a:t>2</a:t>
            </a:r>
            <a:endParaRPr lang="en-US" altLang="zh-CN" sz="3200" b="1" i="1" dirty="0">
              <a:solidFill>
                <a:srgbClr val="9BFD0F"/>
              </a:solidFill>
            </a:endParaRPr>
          </a:p>
        </p:txBody>
      </p:sp>
      <p:sp>
        <p:nvSpPr>
          <p:cNvPr id="11" name="îşľîďe"/>
          <p:cNvSpPr/>
          <p:nvPr/>
        </p:nvSpPr>
        <p:spPr>
          <a:xfrm>
            <a:off x="1049655" y="3463925"/>
            <a:ext cx="737997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a:bodyPr>
          <a:p>
            <a:pPr defTabSz="913765"/>
            <a:r>
              <a:rPr lang="zh-CN" altLang="en-US" sz="2400" dirty="0">
                <a:ln w="0"/>
                <a:solidFill>
                  <a:schemeClr val="tx1"/>
                </a:solidFill>
                <a:effectLst>
                  <a:outerShdw blurRad="38100" dist="19050" dir="2700000" algn="tl" rotWithShape="0">
                    <a:schemeClr val="dk1">
                      <a:alpha val="40000"/>
                    </a:schemeClr>
                  </a:outerShdw>
                </a:effectLst>
              </a:rPr>
              <a:t>独立性：进程独立运行、独立获得资源并独立接受调度</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30" name="iṥļïḓè"/>
          <p:cNvSpPr txBox="1"/>
          <p:nvPr/>
        </p:nvSpPr>
        <p:spPr>
          <a:xfrm>
            <a:off x="7906385" y="3580765"/>
            <a:ext cx="524510" cy="583565"/>
          </a:xfrm>
          <a:prstGeom prst="rect">
            <a:avLst/>
          </a:prstGeom>
          <a:noFill/>
          <a:effectLst>
            <a:outerShdw blurRad="50800" dist="50800" dir="5400000" algn="ctr" rotWithShape="0">
              <a:schemeClr val="accent5">
                <a:alpha val="20000"/>
              </a:schemeClr>
            </a:outerShdw>
          </a:effectLst>
        </p:spPr>
        <p:txBody>
          <a:bodyPr wrap="square" rtlCol="0">
            <a:spAutoFit/>
          </a:bodyPr>
          <a:p>
            <a:r>
              <a:rPr lang="en-US" altLang="zh-CN" sz="100" b="1" i="1" dirty="0">
                <a:gradFill>
                  <a:gsLst>
                    <a:gs pos="0">
                      <a:schemeClr val="accent5">
                        <a:lumMod val="60000"/>
                        <a:lumOff val="40000"/>
                      </a:schemeClr>
                    </a:gs>
                    <a:gs pos="60000">
                      <a:schemeClr val="accent5"/>
                    </a:gs>
                  </a:gsLst>
                  <a:lin ang="2700000" scaled="0"/>
                </a:gradFill>
              </a:rPr>
              <a:t>0 </a:t>
            </a:r>
            <a:r>
              <a:rPr lang="en-US" altLang="zh-CN" sz="3200" b="1" i="1" dirty="0">
                <a:solidFill>
                  <a:srgbClr val="00B0F0"/>
                </a:solidFill>
              </a:rPr>
              <a:t>3</a:t>
            </a:r>
            <a:endParaRPr lang="en-US" altLang="zh-CN" sz="3200" b="1" i="1" dirty="0">
              <a:solidFill>
                <a:srgbClr val="00B0F0"/>
              </a:solidFill>
            </a:endParaRPr>
          </a:p>
        </p:txBody>
      </p:sp>
      <p:sp>
        <p:nvSpPr>
          <p:cNvPr id="34" name="íšḷïḓè"/>
          <p:cNvSpPr/>
          <p:nvPr/>
        </p:nvSpPr>
        <p:spPr>
          <a:xfrm>
            <a:off x="1049655" y="4448175"/>
            <a:ext cx="7381240" cy="816610"/>
          </a:xfrm>
          <a:prstGeom prst="roundRect">
            <a:avLst/>
          </a:prstGeom>
          <a:solidFill>
            <a:schemeClr val="bg1">
              <a:lumMod val="95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a:bodyPr>
          <a:p>
            <a:pPr defTabSz="913765"/>
            <a:r>
              <a:rPr lang="zh-CN" altLang="en-US" sz="2400" dirty="0">
                <a:ln w="0"/>
                <a:solidFill>
                  <a:schemeClr val="tx1"/>
                </a:solidFill>
                <a:effectLst>
                  <a:outerShdw blurRad="38100" dist="19050" dir="2700000" algn="tl" rotWithShape="0">
                    <a:schemeClr val="dk1">
                      <a:alpha val="40000"/>
                    </a:schemeClr>
                  </a:outerShdw>
                </a:effectLst>
              </a:rPr>
              <a:t>异步性：进程以不可预知的速度推进，按异步方式运行</a:t>
            </a:r>
            <a:endParaRPr lang="zh-CN" altLang="en-US" sz="2400" dirty="0">
              <a:ln w="0"/>
              <a:solidFill>
                <a:schemeClr val="tx1"/>
              </a:solidFill>
              <a:effectLst>
                <a:outerShdw blurRad="38100" dist="19050" dir="2700000" algn="tl" rotWithShape="0">
                  <a:schemeClr val="dk1">
                    <a:alpha val="40000"/>
                  </a:schemeClr>
                </a:outerShdw>
              </a:effectLst>
            </a:endParaRPr>
          </a:p>
        </p:txBody>
      </p:sp>
      <p:sp>
        <p:nvSpPr>
          <p:cNvPr id="36" name="iṡliḓê"/>
          <p:cNvSpPr txBox="1"/>
          <p:nvPr/>
        </p:nvSpPr>
        <p:spPr>
          <a:xfrm>
            <a:off x="7905115" y="4564380"/>
            <a:ext cx="524510" cy="583565"/>
          </a:xfrm>
          <a:prstGeom prst="rect">
            <a:avLst/>
          </a:prstGeom>
          <a:noFill/>
          <a:effectLst>
            <a:outerShdw blurRad="50800" dist="50800" dir="5400000" algn="ctr" rotWithShape="0">
              <a:schemeClr val="accent3">
                <a:alpha val="20000"/>
              </a:schemeClr>
            </a:outerShdw>
          </a:effectLst>
        </p:spPr>
        <p:txBody>
          <a:bodyPr wrap="square" rtlCol="0">
            <a:spAutoFit/>
          </a:bodyPr>
          <a:p>
            <a:r>
              <a:rPr lang="en-US" altLang="zh-CN" sz="100" b="1" i="1" dirty="0">
                <a:gradFill>
                  <a:gsLst>
                    <a:gs pos="0">
                      <a:schemeClr val="accent3">
                        <a:lumMod val="60000"/>
                        <a:lumOff val="40000"/>
                      </a:schemeClr>
                    </a:gs>
                    <a:gs pos="60000">
                      <a:schemeClr val="accent3"/>
                    </a:gs>
                  </a:gsLst>
                  <a:lin ang="2700000" scaled="0"/>
                </a:gradFill>
              </a:rPr>
              <a:t>0 </a:t>
            </a:r>
            <a:r>
              <a:rPr lang="en-US" altLang="zh-CN" sz="3200" b="1" i="1" dirty="0">
                <a:solidFill>
                  <a:srgbClr val="FFFF00"/>
                </a:solidFill>
              </a:rPr>
              <a:t>4</a:t>
            </a:r>
            <a:endParaRPr lang="en-US" altLang="zh-CN" sz="3200" b="1" i="1" dirty="0">
              <a:solidFill>
                <a:srgbClr val="FFFF00"/>
              </a:solidFill>
            </a:endParaRPr>
          </a:p>
        </p:txBody>
      </p:sp>
      <p:sp>
        <p:nvSpPr>
          <p:cNvPr id="13" name="ïśḷidé"/>
          <p:cNvSpPr txBox="1"/>
          <p:nvPr/>
        </p:nvSpPr>
        <p:spPr>
          <a:xfrm>
            <a:off x="7905115" y="1497965"/>
            <a:ext cx="524510" cy="583565"/>
          </a:xfrm>
          <a:prstGeom prst="rect">
            <a:avLst/>
          </a:prstGeom>
          <a:noFill/>
        </p:spPr>
        <p:txBody>
          <a:bodyPr wrap="square" rtlCol="0">
            <a:spAutoFit/>
          </a:bodyPr>
          <a:p>
            <a:r>
              <a:rPr lang="en-US" altLang="zh-CN" sz="100" b="1" i="1" dirty="0">
                <a:gradFill>
                  <a:gsLst>
                    <a:gs pos="0">
                      <a:schemeClr val="accent6">
                        <a:lumMod val="60000"/>
                        <a:lumOff val="40000"/>
                      </a:schemeClr>
                    </a:gs>
                    <a:gs pos="60000">
                      <a:schemeClr val="accent6"/>
                    </a:gs>
                  </a:gsLst>
                  <a:lin ang="2700000" scaled="0"/>
                </a:gradFill>
                <a:effectLst>
                  <a:outerShdw blurRad="50800" dist="50800" dir="5400000" algn="ctr" rotWithShape="0">
                    <a:schemeClr val="accent6">
                      <a:alpha val="20000"/>
                    </a:schemeClr>
                  </a:outerShdw>
                </a:effectLst>
              </a:rPr>
              <a:t>0 </a:t>
            </a:r>
            <a:r>
              <a:rPr lang="en-US" altLang="zh-CN" sz="3200" b="1" i="1" dirty="0">
                <a:solidFill>
                  <a:srgbClr val="FF0000"/>
                </a:solidFill>
                <a:effectLst>
                  <a:outerShdw blurRad="50800" dist="50800" dir="5400000" algn="ctr" rotWithShape="0">
                    <a:schemeClr val="accent6">
                      <a:alpha val="20000"/>
                    </a:schemeClr>
                  </a:outerShdw>
                </a:effectLst>
              </a:rPr>
              <a:t>1</a:t>
            </a:r>
            <a:endParaRPr lang="en-US" altLang="zh-CN" sz="3200" b="1" i="1" dirty="0">
              <a:solidFill>
                <a:srgbClr val="FF0000"/>
              </a:solidFill>
              <a:effectLst>
                <a:outerShdw blurRad="50800" dist="50800" dir="5400000" algn="ctr" rotWithShape="0">
                  <a:schemeClr val="accent6">
                    <a:alpha val="20000"/>
                  </a:schemeClr>
                </a:outerShdw>
              </a:effectLst>
            </a:endParaRPr>
          </a:p>
        </p:txBody>
      </p:sp>
      <p:sp>
        <p:nvSpPr>
          <p:cNvPr id="16" name="文本框 15"/>
          <p:cNvSpPr txBox="1"/>
          <p:nvPr/>
        </p:nvSpPr>
        <p:spPr>
          <a:xfrm>
            <a:off x="8543925" y="1431290"/>
            <a:ext cx="3561715" cy="650240"/>
          </a:xfrm>
          <a:prstGeom prst="rect">
            <a:avLst/>
          </a:prstGeom>
          <a:solidFill>
            <a:srgbClr val="FF0000"/>
          </a:solidFill>
          <a:effectLst>
            <a:glow rad="228600">
              <a:schemeClr val="accent2">
                <a:satMod val="175000"/>
                <a:alpha val="40000"/>
              </a:schemeClr>
            </a:glow>
          </a:effectLst>
        </p:spPr>
        <p:txBody>
          <a:bodyPr wrap="none" rtlCol="0">
            <a:spAutoFit/>
          </a:bodyPr>
          <a:p>
            <a:pPr algn="l">
              <a:lnSpc>
                <a:spcPct val="130000"/>
              </a:lnSpc>
            </a:pPr>
            <a:r>
              <a:rPr lang="zh-CN" altLang="en-US" sz="1400" dirty="0" smtClean="0">
                <a:latin typeface="Arial" panose="020B0604020202020204" pitchFamily="34" charset="0"/>
                <a:ea typeface="微软雅黑" panose="020B0503020204020204" pitchFamily="34" charset="-122"/>
              </a:rPr>
              <a:t>当点击某一APP系统会动态创建进程并对相</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应的操作进行调度，退出时将此进程撤销。</a:t>
            </a:r>
            <a:endParaRPr lang="zh-CN" altLang="en-US" sz="1400" dirty="0" smtClean="0">
              <a:latin typeface="Arial" panose="020B0604020202020204" pitchFamily="34" charset="0"/>
              <a:ea typeface="微软雅黑" panose="020B0503020204020204" pitchFamily="34" charset="-122"/>
            </a:endParaRPr>
          </a:p>
        </p:txBody>
      </p:sp>
      <p:sp>
        <p:nvSpPr>
          <p:cNvPr id="22" name="文本框 21"/>
          <p:cNvSpPr txBox="1"/>
          <p:nvPr/>
        </p:nvSpPr>
        <p:spPr>
          <a:xfrm>
            <a:off x="8543925" y="2499995"/>
            <a:ext cx="3561080" cy="650240"/>
          </a:xfrm>
          <a:prstGeom prst="rect">
            <a:avLst/>
          </a:prstGeom>
          <a:solidFill>
            <a:srgbClr val="9BFD0F"/>
          </a:solidFill>
          <a:effectLst>
            <a:glow rad="228600">
              <a:srgbClr val="9BFD0F">
                <a:alpha val="40000"/>
              </a:srgbClr>
            </a:glow>
          </a:effectLst>
        </p:spPr>
        <p:txBody>
          <a:bodyPr wrap="none" rtlCol="0">
            <a:spAutoFit/>
          </a:bodyPr>
          <a:p>
            <a:pPr algn="l">
              <a:lnSpc>
                <a:spcPct val="130000"/>
              </a:lnSpc>
            </a:pPr>
            <a:r>
              <a:rPr lang="zh-CN" altLang="en-US" sz="1400" dirty="0" smtClean="0">
                <a:latin typeface="Arial" panose="020B0604020202020204" pitchFamily="34" charset="0"/>
                <a:ea typeface="微软雅黑" panose="020B0503020204020204" pitchFamily="34" charset="-122"/>
              </a:rPr>
              <a:t>手机或平板上面的分屏操作，可以在边看电</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影的同时边在微信上聊天。</a:t>
            </a:r>
            <a:endParaRPr lang="zh-CN" altLang="en-US" sz="1400" dirty="0" smtClean="0">
              <a:latin typeface="Arial" panose="020B0604020202020204" pitchFamily="34" charset="0"/>
              <a:ea typeface="微软雅黑" panose="020B0503020204020204" pitchFamily="34" charset="-122"/>
            </a:endParaRPr>
          </a:p>
        </p:txBody>
      </p:sp>
      <p:sp>
        <p:nvSpPr>
          <p:cNvPr id="26" name="文本框 25"/>
          <p:cNvSpPr txBox="1"/>
          <p:nvPr/>
        </p:nvSpPr>
        <p:spPr>
          <a:xfrm>
            <a:off x="8543925" y="3580765"/>
            <a:ext cx="3561080" cy="650240"/>
          </a:xfrm>
          <a:prstGeom prst="rect">
            <a:avLst/>
          </a:prstGeom>
          <a:solidFill>
            <a:srgbClr val="00B0F0"/>
          </a:solidFill>
          <a:effectLst>
            <a:glow rad="228600">
              <a:srgbClr val="00B0F0">
                <a:alpha val="40000"/>
              </a:srgbClr>
            </a:glow>
          </a:effectLst>
        </p:spPr>
        <p:txBody>
          <a:bodyPr wrap="none" rtlCol="0">
            <a:spAutoFit/>
          </a:bodyPr>
          <a:p>
            <a:pPr algn="l">
              <a:lnSpc>
                <a:spcPct val="130000"/>
              </a:lnSpc>
            </a:pPr>
            <a:r>
              <a:rPr lang="zh-CN" altLang="en-US" sz="1400" dirty="0" smtClean="0">
                <a:latin typeface="Arial" panose="020B0604020202020204" pitchFamily="34" charset="0"/>
                <a:ea typeface="微软雅黑" panose="020B0503020204020204" pitchFamily="34" charset="-122"/>
              </a:rPr>
              <a:t>每次进程的运行、调度、获得资源都只依赖</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于自身。</a:t>
            </a:r>
            <a:endParaRPr lang="zh-CN" altLang="en-US" sz="1400" dirty="0" smtClean="0">
              <a:latin typeface="Arial" panose="020B0604020202020204" pitchFamily="34" charset="0"/>
              <a:ea typeface="微软雅黑" panose="020B0503020204020204" pitchFamily="34" charset="-122"/>
            </a:endParaRPr>
          </a:p>
        </p:txBody>
      </p:sp>
      <p:sp>
        <p:nvSpPr>
          <p:cNvPr id="27" name="文本框 26"/>
          <p:cNvSpPr txBox="1"/>
          <p:nvPr/>
        </p:nvSpPr>
        <p:spPr>
          <a:xfrm>
            <a:off x="8543925" y="4531360"/>
            <a:ext cx="3561080" cy="650240"/>
          </a:xfrm>
          <a:prstGeom prst="rect">
            <a:avLst/>
          </a:prstGeom>
          <a:solidFill>
            <a:srgbClr val="FFFF00"/>
          </a:solidFill>
          <a:effectLst>
            <a:glow rad="228600">
              <a:schemeClr val="accent5">
                <a:satMod val="175000"/>
                <a:alpha val="40000"/>
              </a:schemeClr>
            </a:glow>
          </a:effectLst>
        </p:spPr>
        <p:txBody>
          <a:bodyPr wrap="none" rtlCol="0">
            <a:spAutoFit/>
          </a:bodyPr>
          <a:p>
            <a:pPr algn="l">
              <a:lnSpc>
                <a:spcPct val="130000"/>
              </a:lnSpc>
            </a:pPr>
            <a:r>
              <a:rPr lang="zh-CN" altLang="en-US" sz="1400" dirty="0" smtClean="0">
                <a:latin typeface="Arial" panose="020B0604020202020204" pitchFamily="34" charset="0"/>
                <a:ea typeface="微软雅黑" panose="020B0503020204020204" pitchFamily="34" charset="-122"/>
              </a:rPr>
              <a:t>创建打印进程后若当前打印机正在打印，则</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此进程要等待打印机空闲时调度这一进程。</a:t>
            </a:r>
            <a:endParaRPr lang="zh-CN" altLang="en-US" sz="1400" dirty="0" smtClean="0">
              <a:latin typeface="Arial" panose="020B0604020202020204" pitchFamily="34" charset="0"/>
              <a:ea typeface="微软雅黑" panose="020B0503020204020204" pitchFamily="34" charset="-122"/>
            </a:endParaRPr>
          </a:p>
        </p:txBody>
      </p:sp>
    </p:spTree>
    <p:custDataLst>
      <p:tags r:id="rId3"/>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down)">
                                      <p:cBhvr>
                                        <p:cTn id="25" dur="500"/>
                                        <p:tgtEl>
                                          <p:spTgt spid="3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bldLvl="0" animBg="1"/>
      <p:bldP spid="23" grpId="0" bldLvl="0" animBg="1"/>
      <p:bldP spid="11" grpId="0" bldLvl="0" animBg="1"/>
      <p:bldP spid="30" grpId="0" bldLvl="0" animBg="1"/>
      <p:bldP spid="34" grpId="0" bldLvl="0" animBg="1"/>
      <p:bldP spid="36" grpId="0" bldLvl="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p:cNvPicPr>
            <a:picLocks noChangeAspect="1"/>
          </p:cNvPicPr>
          <p:nvPr/>
        </p:nvPicPr>
        <p:blipFill>
          <a:blip r:embed="rId1"/>
          <a:stretch>
            <a:fillRect/>
          </a:stretch>
        </p:blipFill>
        <p:spPr>
          <a:xfrm>
            <a:off x="5111750" y="372110"/>
            <a:ext cx="6758305" cy="6027420"/>
          </a:xfrm>
          <a:prstGeom prst="rect">
            <a:avLst/>
          </a:prstGeom>
          <a:noFill/>
          <a:ln>
            <a:noFill/>
          </a:ln>
        </p:spPr>
      </p:pic>
      <p:sp>
        <p:nvSpPr>
          <p:cNvPr id="19" name="标题 18"/>
          <p:cNvSpPr>
            <a:spLocks noGrp="1"/>
          </p:cNvSpPr>
          <p:nvPr>
            <p:ph type="title"/>
          </p:nvPr>
        </p:nvSpPr>
        <p:spPr/>
        <p:txBody>
          <a:bodyPr/>
          <a:lstStyle/>
          <a:p>
            <a:r>
              <a:rPr lang="zh-CN" altLang="en-US" dirty="0"/>
              <a:t>进程控制块（</a:t>
            </a:r>
            <a:r>
              <a:rPr lang="en-US" altLang="zh-CN" dirty="0"/>
              <a:t>PCB</a:t>
            </a:r>
            <a:r>
              <a:rPr lang="zh-CN" altLang="en-US" dirty="0"/>
              <a:t>）</a:t>
            </a:r>
            <a:endParaRPr lang="zh-CN" altLang="en-US" dirty="0">
              <a:solidFill>
                <a:srgbClr val="071F65"/>
              </a:solidFill>
            </a:endParaRPr>
          </a:p>
        </p:txBody>
      </p:sp>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2" name="AutoShape 2" descr="http://img5.imgtn.bdimg.com/it/u=919274672,329710641&amp;fm=26&amp;gp=0.jpg">
            <a:hlinkClick r:id="rId3"/>
          </p:cNvPr>
          <p:cNvSpPr>
            <a:spLocks noChangeAspect="1" noChangeArrowheads="1"/>
          </p:cNvSpPr>
          <p:nvPr/>
        </p:nvSpPr>
        <p:spPr bwMode="auto">
          <a:xfrm>
            <a:off x="317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矩形 23"/>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矩形 7"/>
          <p:cNvSpPr/>
          <p:nvPr/>
        </p:nvSpPr>
        <p:spPr>
          <a:xfrm>
            <a:off x="-1292224" y="6375906"/>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20"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
        <p:nvSpPr>
          <p:cNvPr id="2" name="文本框 1"/>
          <p:cNvSpPr txBox="1"/>
          <p:nvPr/>
        </p:nvSpPr>
        <p:spPr>
          <a:xfrm>
            <a:off x="275590" y="1141095"/>
            <a:ext cx="4498340" cy="4030980"/>
          </a:xfrm>
          <a:prstGeom prst="rect">
            <a:avLst/>
          </a:prstGeom>
          <a:noFill/>
          <a:ln w="9525">
            <a:noFill/>
          </a:ln>
          <a:effectLst>
            <a:innerShdw blurRad="63500" dist="50800" dir="13500000">
              <a:prstClr val="black">
                <a:alpha val="50000"/>
              </a:prstClr>
            </a:innerShdw>
          </a:effectLst>
        </p:spPr>
        <p:txBody>
          <a:bodyPr wrap="square">
            <a:spAutoFit/>
          </a:bodyPr>
          <a:p>
            <a:pPr indent="266700"/>
            <a:r>
              <a:rPr lang="en-US" sz="3200" b="0">
                <a:latin typeface="黑体" panose="02010609060101010101" charset="-122"/>
                <a:ea typeface="宋体" panose="02010600030101010101" pitchFamily="2" charset="-122"/>
              </a:rPr>
              <a:t>  </a:t>
            </a:r>
            <a:r>
              <a:rPr lang="zh-CN" sz="3200" b="0">
                <a:latin typeface="微软雅黑" panose="020B0503020204020204" pitchFamily="34" charset="-122"/>
                <a:ea typeface="微软雅黑" panose="020B0503020204020204" pitchFamily="34" charset="-122"/>
                <a:cs typeface="微软雅黑" panose="020B0503020204020204" pitchFamily="34" charset="-122"/>
              </a:rPr>
              <a:t>PCB描述和管理进程的运行，随进程的创建而产生，随进程的终止而消失。</a:t>
            </a:r>
            <a:endParaRPr lang="zh-CN" sz="3200" b="0">
              <a:latin typeface="微软雅黑" panose="020B0503020204020204" pitchFamily="34" charset="-122"/>
              <a:ea typeface="微软雅黑" panose="020B0503020204020204" pitchFamily="34" charset="-122"/>
              <a:cs typeface="微软雅黑" panose="020B0503020204020204" pitchFamily="34" charset="-122"/>
            </a:endParaRPr>
          </a:p>
          <a:p>
            <a:pPr indent="266700"/>
            <a:r>
              <a:rPr lang="zh-CN" sz="3200" b="0">
                <a:latin typeface="微软雅黑" panose="020B0503020204020204" pitchFamily="34" charset="-122"/>
                <a:ea typeface="微软雅黑" panose="020B0503020204020204" pitchFamily="34" charset="-122"/>
                <a:cs typeface="微软雅黑" panose="020B0503020204020204" pitchFamily="34" charset="-122"/>
              </a:rPr>
              <a:t>PCB中包含的信息有：进程标识符、处理机状态、进程调度信息、进程控制信息等。</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transition spd="med">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进程状态及转换</a:t>
            </a:r>
            <a:endParaRPr lang="zh-CN" altLang="en-US" dirty="0">
              <a:solidFill>
                <a:srgbClr val="071F65"/>
              </a:solidFill>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2" name="AutoShape 2" descr="http://img5.imgtn.bdimg.com/it/u=919274672,329710641&amp;fm=26&amp;gp=0.jpg">
            <a:hlinkClick r:id="rId2"/>
          </p:cNvPr>
          <p:cNvSpPr>
            <a:spLocks noChangeAspect="1" noChangeArrowheads="1"/>
          </p:cNvSpPr>
          <p:nvPr/>
        </p:nvSpPr>
        <p:spPr bwMode="auto">
          <a:xfrm>
            <a:off x="317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矩形 23"/>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矩形 7"/>
          <p:cNvSpPr/>
          <p:nvPr/>
        </p:nvSpPr>
        <p:spPr>
          <a:xfrm>
            <a:off x="-1292224" y="6375906"/>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20" name="灯片编号占位符 4"/>
          <p:cNvSpPr>
            <a:spLocks noGrp="1"/>
          </p:cNvSpPr>
          <p:nvPr>
            <p:ph type="sldNum" sz="quarter" idx="12"/>
          </p:nvPr>
        </p:nvSpPr>
        <p:spPr>
          <a:xfrm>
            <a:off x="8348345" y="5850892"/>
            <a:ext cx="2743200" cy="365125"/>
          </a:xfrm>
        </p:spPr>
        <p:txBody>
          <a:bodyPr/>
          <a:lstStyle/>
          <a:p>
            <a:fld id="{23DA680B-B80A-2545-AB30-B9870FE9052E}" type="slidenum">
              <a:rPr kumimoji="1" lang="zh-CN" altLang="en-US" smtClean="0"/>
            </a:fld>
            <a:endParaRPr kumimoji="1" lang="zh-CN" altLang="en-US" dirty="0"/>
          </a:p>
        </p:txBody>
      </p:sp>
      <p:pic>
        <p:nvPicPr>
          <p:cNvPr id="2" name="图片 1" descr="qq_pic_merged_1607249087200"/>
          <p:cNvPicPr>
            <a:picLocks noChangeAspect="1"/>
          </p:cNvPicPr>
          <p:nvPr/>
        </p:nvPicPr>
        <p:blipFill>
          <a:blip r:embed="rId3"/>
          <a:srcRect r="394" b="3488"/>
          <a:stretch>
            <a:fillRect/>
          </a:stretch>
        </p:blipFill>
        <p:spPr>
          <a:xfrm rot="-5400000">
            <a:off x="1635125" y="-214630"/>
            <a:ext cx="4688840" cy="7286625"/>
          </a:xfrm>
          <a:prstGeom prst="rect">
            <a:avLst/>
          </a:prstGeom>
          <a:noFill/>
          <a:ln>
            <a:noFill/>
          </a:ln>
        </p:spPr>
      </p:pic>
      <p:sp>
        <p:nvSpPr>
          <p:cNvPr id="83" name="íšḻïḑè"/>
          <p:cNvSpPr/>
          <p:nvPr/>
        </p:nvSpPr>
        <p:spPr>
          <a:xfrm flipV="1">
            <a:off x="11248742" y="1731586"/>
            <a:ext cx="226784" cy="212454"/>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lïḑê"/>
          <p:cNvSpPr/>
          <p:nvPr/>
        </p:nvSpPr>
        <p:spPr>
          <a:xfrm flipH="1">
            <a:off x="8184684" y="954030"/>
            <a:ext cx="3295943" cy="797657"/>
          </a:xfrm>
          <a:custGeom>
            <a:avLst/>
            <a:gdLst>
              <a:gd name="connsiteX0" fmla="*/ 310974 w 1895049"/>
              <a:gd name="connsiteY0" fmla="*/ 0 h 605518"/>
              <a:gd name="connsiteX1" fmla="*/ 411897 w 1895049"/>
              <a:gd name="connsiteY1" fmla="*/ 0 h 605518"/>
              <a:gd name="connsiteX2" fmla="*/ 440496 w 1895049"/>
              <a:gd name="connsiteY2" fmla="*/ 0 h 605518"/>
              <a:gd name="connsiteX3" fmla="*/ 1794127 w 1895049"/>
              <a:gd name="connsiteY3" fmla="*/ 0 h 605518"/>
              <a:gd name="connsiteX4" fmla="*/ 1895049 w 1895049"/>
              <a:gd name="connsiteY4" fmla="*/ 100922 h 605518"/>
              <a:gd name="connsiteX5" fmla="*/ 1895049 w 1895049"/>
              <a:gd name="connsiteY5" fmla="*/ 504596 h 605518"/>
              <a:gd name="connsiteX6" fmla="*/ 1794127 w 1895049"/>
              <a:gd name="connsiteY6" fmla="*/ 605518 h 605518"/>
              <a:gd name="connsiteX7" fmla="*/ 440496 w 1895049"/>
              <a:gd name="connsiteY7" fmla="*/ 605518 h 605518"/>
              <a:gd name="connsiteX8" fmla="*/ 411897 w 1895049"/>
              <a:gd name="connsiteY8" fmla="*/ 605518 h 605518"/>
              <a:gd name="connsiteX9" fmla="*/ 310974 w 1895049"/>
              <a:gd name="connsiteY9" fmla="*/ 605518 h 605518"/>
              <a:gd name="connsiteX10" fmla="*/ 0 w 1895049"/>
              <a:gd name="connsiteY10" fmla="*/ 605518 h 60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5049" h="605518">
                <a:moveTo>
                  <a:pt x="310974" y="0"/>
                </a:moveTo>
                <a:lnTo>
                  <a:pt x="411897" y="0"/>
                </a:lnTo>
                <a:lnTo>
                  <a:pt x="440496" y="0"/>
                </a:lnTo>
                <a:lnTo>
                  <a:pt x="1794127" y="0"/>
                </a:lnTo>
                <a:cubicBezTo>
                  <a:pt x="1849865" y="0"/>
                  <a:pt x="1895049" y="45184"/>
                  <a:pt x="1895049" y="100922"/>
                </a:cubicBezTo>
                <a:lnTo>
                  <a:pt x="1895049" y="504596"/>
                </a:lnTo>
                <a:cubicBezTo>
                  <a:pt x="1895049" y="560334"/>
                  <a:pt x="1849865" y="605518"/>
                  <a:pt x="1794127" y="605518"/>
                </a:cubicBezTo>
                <a:lnTo>
                  <a:pt x="440496" y="605518"/>
                </a:lnTo>
                <a:lnTo>
                  <a:pt x="411897" y="605518"/>
                </a:lnTo>
                <a:lnTo>
                  <a:pt x="310974" y="605518"/>
                </a:lnTo>
                <a:lnTo>
                  <a:pt x="0" y="605518"/>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íṡļídè"/>
          <p:cNvSpPr/>
          <p:nvPr/>
        </p:nvSpPr>
        <p:spPr>
          <a:xfrm>
            <a:off x="8005073" y="1119316"/>
            <a:ext cx="2612234" cy="498856"/>
          </a:xfrm>
          <a:prstGeom prst="rect">
            <a:avLst/>
          </a:prstGeom>
          <a:noFill/>
          <a:ln>
            <a:noFill/>
          </a:ln>
        </p:spPr>
        <p:txBody>
          <a:bodyPr wrap="square" lIns="91440" tIns="45720" rIns="91440" bIns="45720" anchor="ctr">
            <a:noAutofit/>
          </a:bodyPr>
          <a:lstStyle/>
          <a:p>
            <a:pPr algn="r" fontAlgn="base">
              <a:spcBef>
                <a:spcPct val="0"/>
              </a:spcBef>
              <a:spcAft>
                <a:spcPct val="0"/>
              </a:spcAft>
              <a:tabLst>
                <a:tab pos="227965" algn="l"/>
              </a:tabLst>
            </a:pPr>
            <a:r>
              <a:rPr lang="zh-CN" sz="2800" b="1" dirty="0">
                <a:ln w="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rPr>
              <a:t>执行状态</a:t>
            </a:r>
            <a:endParaRPr lang="zh-CN" sz="2800" b="1" dirty="0">
              <a:ln w="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endParaRPr>
          </a:p>
        </p:txBody>
      </p:sp>
      <p:sp>
        <p:nvSpPr>
          <p:cNvPr id="87" name="išļiḓè"/>
          <p:cNvSpPr/>
          <p:nvPr/>
        </p:nvSpPr>
        <p:spPr>
          <a:xfrm flipV="1">
            <a:off x="11578830" y="2896736"/>
            <a:ext cx="226784" cy="212454"/>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í$1îdê"/>
          <p:cNvSpPr/>
          <p:nvPr/>
        </p:nvSpPr>
        <p:spPr>
          <a:xfrm flipH="1">
            <a:off x="7623175" y="1947545"/>
            <a:ext cx="4182110" cy="949325"/>
          </a:xfrm>
          <a:custGeom>
            <a:avLst/>
            <a:gdLst>
              <a:gd name="connsiteX0" fmla="*/ 310974 w 1895049"/>
              <a:gd name="connsiteY0" fmla="*/ 0 h 605518"/>
              <a:gd name="connsiteX1" fmla="*/ 411897 w 1895049"/>
              <a:gd name="connsiteY1" fmla="*/ 0 h 605518"/>
              <a:gd name="connsiteX2" fmla="*/ 440496 w 1895049"/>
              <a:gd name="connsiteY2" fmla="*/ 0 h 605518"/>
              <a:gd name="connsiteX3" fmla="*/ 1794127 w 1895049"/>
              <a:gd name="connsiteY3" fmla="*/ 0 h 605518"/>
              <a:gd name="connsiteX4" fmla="*/ 1895049 w 1895049"/>
              <a:gd name="connsiteY4" fmla="*/ 100922 h 605518"/>
              <a:gd name="connsiteX5" fmla="*/ 1895049 w 1895049"/>
              <a:gd name="connsiteY5" fmla="*/ 504596 h 605518"/>
              <a:gd name="connsiteX6" fmla="*/ 1794127 w 1895049"/>
              <a:gd name="connsiteY6" fmla="*/ 605518 h 605518"/>
              <a:gd name="connsiteX7" fmla="*/ 440496 w 1895049"/>
              <a:gd name="connsiteY7" fmla="*/ 605518 h 605518"/>
              <a:gd name="connsiteX8" fmla="*/ 411897 w 1895049"/>
              <a:gd name="connsiteY8" fmla="*/ 605518 h 605518"/>
              <a:gd name="connsiteX9" fmla="*/ 310974 w 1895049"/>
              <a:gd name="connsiteY9" fmla="*/ 605518 h 605518"/>
              <a:gd name="connsiteX10" fmla="*/ 0 w 1895049"/>
              <a:gd name="connsiteY10" fmla="*/ 605518 h 60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5049" h="605518">
                <a:moveTo>
                  <a:pt x="310974" y="0"/>
                </a:moveTo>
                <a:lnTo>
                  <a:pt x="411897" y="0"/>
                </a:lnTo>
                <a:lnTo>
                  <a:pt x="440496" y="0"/>
                </a:lnTo>
                <a:lnTo>
                  <a:pt x="1794127" y="0"/>
                </a:lnTo>
                <a:cubicBezTo>
                  <a:pt x="1849865" y="0"/>
                  <a:pt x="1895049" y="45184"/>
                  <a:pt x="1895049" y="100922"/>
                </a:cubicBezTo>
                <a:lnTo>
                  <a:pt x="1895049" y="504596"/>
                </a:lnTo>
                <a:cubicBezTo>
                  <a:pt x="1895049" y="560334"/>
                  <a:pt x="1849865" y="605518"/>
                  <a:pt x="1794127" y="605518"/>
                </a:cubicBezTo>
                <a:lnTo>
                  <a:pt x="440496" y="605518"/>
                </a:lnTo>
                <a:lnTo>
                  <a:pt x="411897" y="605518"/>
                </a:lnTo>
                <a:lnTo>
                  <a:pt x="310974" y="605518"/>
                </a:lnTo>
                <a:lnTo>
                  <a:pt x="0" y="60551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îSļîḍé"/>
          <p:cNvSpPr/>
          <p:nvPr/>
        </p:nvSpPr>
        <p:spPr>
          <a:xfrm>
            <a:off x="7781290" y="2124710"/>
            <a:ext cx="3467735" cy="595630"/>
          </a:xfrm>
          <a:prstGeom prst="rect">
            <a:avLst/>
          </a:prstGeom>
          <a:noFill/>
          <a:ln>
            <a:noFill/>
          </a:ln>
        </p:spPr>
        <p:txBody>
          <a:bodyPr wrap="square" lIns="91440" tIns="45720" rIns="91440" bIns="45720" anchor="ctr">
            <a:noAutofit/>
          </a:bodyPr>
          <a:lstStyle/>
          <a:p>
            <a:pPr algn="r" fontAlgn="base">
              <a:spcBef>
                <a:spcPct val="0"/>
              </a:spcBef>
              <a:spcAft>
                <a:spcPct val="0"/>
              </a:spcAft>
              <a:tabLst>
                <a:tab pos="227965" algn="l"/>
              </a:tabLst>
            </a:pPr>
            <a:r>
              <a:rPr lang="zh-CN" altLang="en-US" sz="2800" b="1" dirty="0">
                <a:ln w="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rPr>
              <a:t>就绪状态（活动就绪   状态、静止就绪状态）</a:t>
            </a:r>
            <a:endParaRPr lang="zh-CN" altLang="en-US" sz="2800" b="1" dirty="0">
              <a:ln w="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endParaRPr>
          </a:p>
        </p:txBody>
      </p:sp>
      <p:sp>
        <p:nvSpPr>
          <p:cNvPr id="91" name="ïṥḻiďe"/>
          <p:cNvSpPr/>
          <p:nvPr/>
        </p:nvSpPr>
        <p:spPr>
          <a:xfrm flipV="1">
            <a:off x="11302717" y="3941872"/>
            <a:ext cx="226784" cy="212454"/>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ïṧļïdê"/>
          <p:cNvSpPr/>
          <p:nvPr/>
        </p:nvSpPr>
        <p:spPr>
          <a:xfrm flipH="1">
            <a:off x="8184739" y="3044996"/>
            <a:ext cx="3306486" cy="897511"/>
          </a:xfrm>
          <a:custGeom>
            <a:avLst/>
            <a:gdLst>
              <a:gd name="connsiteX0" fmla="*/ 310974 w 1895049"/>
              <a:gd name="connsiteY0" fmla="*/ 0 h 605518"/>
              <a:gd name="connsiteX1" fmla="*/ 411897 w 1895049"/>
              <a:gd name="connsiteY1" fmla="*/ 0 h 605518"/>
              <a:gd name="connsiteX2" fmla="*/ 440496 w 1895049"/>
              <a:gd name="connsiteY2" fmla="*/ 0 h 605518"/>
              <a:gd name="connsiteX3" fmla="*/ 1794127 w 1895049"/>
              <a:gd name="connsiteY3" fmla="*/ 0 h 605518"/>
              <a:gd name="connsiteX4" fmla="*/ 1895049 w 1895049"/>
              <a:gd name="connsiteY4" fmla="*/ 100922 h 605518"/>
              <a:gd name="connsiteX5" fmla="*/ 1895049 w 1895049"/>
              <a:gd name="connsiteY5" fmla="*/ 504596 h 605518"/>
              <a:gd name="connsiteX6" fmla="*/ 1794127 w 1895049"/>
              <a:gd name="connsiteY6" fmla="*/ 605518 h 605518"/>
              <a:gd name="connsiteX7" fmla="*/ 440496 w 1895049"/>
              <a:gd name="connsiteY7" fmla="*/ 605518 h 605518"/>
              <a:gd name="connsiteX8" fmla="*/ 411897 w 1895049"/>
              <a:gd name="connsiteY8" fmla="*/ 605518 h 605518"/>
              <a:gd name="connsiteX9" fmla="*/ 310974 w 1895049"/>
              <a:gd name="connsiteY9" fmla="*/ 605518 h 605518"/>
              <a:gd name="connsiteX10" fmla="*/ 0 w 1895049"/>
              <a:gd name="connsiteY10" fmla="*/ 605518 h 60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5049" h="605518">
                <a:moveTo>
                  <a:pt x="310974" y="0"/>
                </a:moveTo>
                <a:lnTo>
                  <a:pt x="411897" y="0"/>
                </a:lnTo>
                <a:lnTo>
                  <a:pt x="440496" y="0"/>
                </a:lnTo>
                <a:lnTo>
                  <a:pt x="1794127" y="0"/>
                </a:lnTo>
                <a:cubicBezTo>
                  <a:pt x="1849865" y="0"/>
                  <a:pt x="1895049" y="45184"/>
                  <a:pt x="1895049" y="100922"/>
                </a:cubicBezTo>
                <a:lnTo>
                  <a:pt x="1895049" y="504596"/>
                </a:lnTo>
                <a:cubicBezTo>
                  <a:pt x="1895049" y="560334"/>
                  <a:pt x="1849865" y="605518"/>
                  <a:pt x="1794127" y="605518"/>
                </a:cubicBezTo>
                <a:lnTo>
                  <a:pt x="440496" y="605518"/>
                </a:lnTo>
                <a:lnTo>
                  <a:pt x="411897" y="605518"/>
                </a:lnTo>
                <a:lnTo>
                  <a:pt x="310974" y="605518"/>
                </a:lnTo>
                <a:lnTo>
                  <a:pt x="0" y="60551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îş1iḑê"/>
          <p:cNvSpPr/>
          <p:nvPr/>
        </p:nvSpPr>
        <p:spPr>
          <a:xfrm>
            <a:off x="8326383" y="3213291"/>
            <a:ext cx="2378057" cy="561305"/>
          </a:xfrm>
          <a:prstGeom prst="rect">
            <a:avLst/>
          </a:prstGeom>
          <a:noFill/>
          <a:ln>
            <a:noFill/>
          </a:ln>
        </p:spPr>
        <p:txBody>
          <a:bodyPr wrap="square" lIns="91440" tIns="45720" rIns="91440" bIns="45720" anchor="ctr">
            <a:noAutofit/>
          </a:bodyPr>
          <a:lstStyle/>
          <a:p>
            <a:pPr algn="r" fontAlgn="base">
              <a:spcBef>
                <a:spcPct val="0"/>
              </a:spcBef>
              <a:spcAft>
                <a:spcPct val="0"/>
              </a:spcAft>
              <a:tabLst>
                <a:tab pos="227965" algn="l"/>
              </a:tabLst>
            </a:pPr>
            <a:r>
              <a:rPr lang="zh-CN" sz="2800" b="1" dirty="0">
                <a:ln w="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rPr>
              <a:t>创建状态</a:t>
            </a:r>
            <a:endParaRPr lang="zh-CN" sz="2800" b="1" dirty="0">
              <a:ln w="0"/>
              <a:effectLst>
                <a:outerShdw blurRad="38100" dist="19050" dir="2700000" algn="tl" rotWithShape="0">
                  <a:schemeClr val="dk1">
                    <a:alpha val="40000"/>
                  </a:schemeClr>
                </a:outerShdw>
              </a:effectLst>
            </a:endParaRPr>
          </a:p>
        </p:txBody>
      </p:sp>
      <p:sp>
        <p:nvSpPr>
          <p:cNvPr id="15" name="í$1îdê"/>
          <p:cNvSpPr/>
          <p:nvPr/>
        </p:nvSpPr>
        <p:spPr>
          <a:xfrm flipH="1">
            <a:off x="7127875" y="3999865"/>
            <a:ext cx="4401820" cy="952500"/>
          </a:xfrm>
          <a:custGeom>
            <a:avLst/>
            <a:gdLst>
              <a:gd name="connsiteX0" fmla="*/ 310974 w 1895049"/>
              <a:gd name="connsiteY0" fmla="*/ 0 h 605518"/>
              <a:gd name="connsiteX1" fmla="*/ 411897 w 1895049"/>
              <a:gd name="connsiteY1" fmla="*/ 0 h 605518"/>
              <a:gd name="connsiteX2" fmla="*/ 440496 w 1895049"/>
              <a:gd name="connsiteY2" fmla="*/ 0 h 605518"/>
              <a:gd name="connsiteX3" fmla="*/ 1794127 w 1895049"/>
              <a:gd name="connsiteY3" fmla="*/ 0 h 605518"/>
              <a:gd name="connsiteX4" fmla="*/ 1895049 w 1895049"/>
              <a:gd name="connsiteY4" fmla="*/ 100922 h 605518"/>
              <a:gd name="connsiteX5" fmla="*/ 1895049 w 1895049"/>
              <a:gd name="connsiteY5" fmla="*/ 504596 h 605518"/>
              <a:gd name="connsiteX6" fmla="*/ 1794127 w 1895049"/>
              <a:gd name="connsiteY6" fmla="*/ 605518 h 605518"/>
              <a:gd name="connsiteX7" fmla="*/ 440496 w 1895049"/>
              <a:gd name="connsiteY7" fmla="*/ 605518 h 605518"/>
              <a:gd name="connsiteX8" fmla="*/ 411897 w 1895049"/>
              <a:gd name="connsiteY8" fmla="*/ 605518 h 605518"/>
              <a:gd name="connsiteX9" fmla="*/ 310974 w 1895049"/>
              <a:gd name="connsiteY9" fmla="*/ 605518 h 605518"/>
              <a:gd name="connsiteX10" fmla="*/ 0 w 1895049"/>
              <a:gd name="connsiteY10" fmla="*/ 605518 h 60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5049" h="605518">
                <a:moveTo>
                  <a:pt x="310974" y="0"/>
                </a:moveTo>
                <a:lnTo>
                  <a:pt x="411897" y="0"/>
                </a:lnTo>
                <a:lnTo>
                  <a:pt x="440496" y="0"/>
                </a:lnTo>
                <a:lnTo>
                  <a:pt x="1794127" y="0"/>
                </a:lnTo>
                <a:cubicBezTo>
                  <a:pt x="1849865" y="0"/>
                  <a:pt x="1895049" y="45184"/>
                  <a:pt x="1895049" y="100922"/>
                </a:cubicBezTo>
                <a:lnTo>
                  <a:pt x="1895049" y="504596"/>
                </a:lnTo>
                <a:cubicBezTo>
                  <a:pt x="1895049" y="560334"/>
                  <a:pt x="1849865" y="605518"/>
                  <a:pt x="1794127" y="605518"/>
                </a:cubicBezTo>
                <a:lnTo>
                  <a:pt x="440496" y="605518"/>
                </a:lnTo>
                <a:lnTo>
                  <a:pt x="411897" y="605518"/>
                </a:lnTo>
                <a:lnTo>
                  <a:pt x="310974" y="605518"/>
                </a:lnTo>
                <a:lnTo>
                  <a:pt x="0" y="60551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îSļîḍé"/>
          <p:cNvSpPr/>
          <p:nvPr/>
        </p:nvSpPr>
        <p:spPr>
          <a:xfrm>
            <a:off x="7298055" y="4178300"/>
            <a:ext cx="3500120" cy="595630"/>
          </a:xfrm>
          <a:prstGeom prst="rect">
            <a:avLst/>
          </a:prstGeom>
          <a:noFill/>
          <a:ln>
            <a:noFill/>
          </a:ln>
        </p:spPr>
        <p:txBody>
          <a:bodyPr wrap="square" lIns="91440" tIns="45720" rIns="91440" bIns="45720" anchor="ctr">
            <a:noAutofit/>
          </a:bodyPr>
          <a:lstStyle/>
          <a:p>
            <a:pPr algn="r" fontAlgn="base">
              <a:spcBef>
                <a:spcPct val="0"/>
              </a:spcBef>
              <a:spcAft>
                <a:spcPct val="0"/>
              </a:spcAft>
              <a:tabLst>
                <a:tab pos="227965" algn="l"/>
              </a:tabLst>
            </a:pPr>
            <a:r>
              <a:rPr lang="zh-CN" altLang="en-US" sz="2800" b="1" dirty="0">
                <a:ln w="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rPr>
              <a:t>阻塞状态（静止阻塞状态、活动阻塞状态）</a:t>
            </a:r>
            <a:endParaRPr lang="zh-CN" altLang="en-US" sz="2800" b="1" dirty="0">
              <a:ln w="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endParaRPr>
          </a:p>
        </p:txBody>
      </p:sp>
      <p:sp>
        <p:nvSpPr>
          <p:cNvPr id="25" name="ïṥḻiďe"/>
          <p:cNvSpPr/>
          <p:nvPr/>
        </p:nvSpPr>
        <p:spPr>
          <a:xfrm flipV="1">
            <a:off x="10843612" y="6052612"/>
            <a:ext cx="226784" cy="212454"/>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ïṧļïdê"/>
          <p:cNvSpPr/>
          <p:nvPr/>
        </p:nvSpPr>
        <p:spPr>
          <a:xfrm flipH="1">
            <a:off x="7742779" y="5155101"/>
            <a:ext cx="3306486" cy="897511"/>
          </a:xfrm>
          <a:custGeom>
            <a:avLst/>
            <a:gdLst>
              <a:gd name="connsiteX0" fmla="*/ 310974 w 1895049"/>
              <a:gd name="connsiteY0" fmla="*/ 0 h 605518"/>
              <a:gd name="connsiteX1" fmla="*/ 411897 w 1895049"/>
              <a:gd name="connsiteY1" fmla="*/ 0 h 605518"/>
              <a:gd name="connsiteX2" fmla="*/ 440496 w 1895049"/>
              <a:gd name="connsiteY2" fmla="*/ 0 h 605518"/>
              <a:gd name="connsiteX3" fmla="*/ 1794127 w 1895049"/>
              <a:gd name="connsiteY3" fmla="*/ 0 h 605518"/>
              <a:gd name="connsiteX4" fmla="*/ 1895049 w 1895049"/>
              <a:gd name="connsiteY4" fmla="*/ 100922 h 605518"/>
              <a:gd name="connsiteX5" fmla="*/ 1895049 w 1895049"/>
              <a:gd name="connsiteY5" fmla="*/ 504596 h 605518"/>
              <a:gd name="connsiteX6" fmla="*/ 1794127 w 1895049"/>
              <a:gd name="connsiteY6" fmla="*/ 605518 h 605518"/>
              <a:gd name="connsiteX7" fmla="*/ 440496 w 1895049"/>
              <a:gd name="connsiteY7" fmla="*/ 605518 h 605518"/>
              <a:gd name="connsiteX8" fmla="*/ 411897 w 1895049"/>
              <a:gd name="connsiteY8" fmla="*/ 605518 h 605518"/>
              <a:gd name="connsiteX9" fmla="*/ 310974 w 1895049"/>
              <a:gd name="connsiteY9" fmla="*/ 605518 h 605518"/>
              <a:gd name="connsiteX10" fmla="*/ 0 w 1895049"/>
              <a:gd name="connsiteY10" fmla="*/ 605518 h 60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5049" h="605518">
                <a:moveTo>
                  <a:pt x="310974" y="0"/>
                </a:moveTo>
                <a:lnTo>
                  <a:pt x="411897" y="0"/>
                </a:lnTo>
                <a:lnTo>
                  <a:pt x="440496" y="0"/>
                </a:lnTo>
                <a:lnTo>
                  <a:pt x="1794127" y="0"/>
                </a:lnTo>
                <a:cubicBezTo>
                  <a:pt x="1849865" y="0"/>
                  <a:pt x="1895049" y="45184"/>
                  <a:pt x="1895049" y="100922"/>
                </a:cubicBezTo>
                <a:lnTo>
                  <a:pt x="1895049" y="504596"/>
                </a:lnTo>
                <a:cubicBezTo>
                  <a:pt x="1895049" y="560334"/>
                  <a:pt x="1849865" y="605518"/>
                  <a:pt x="1794127" y="605518"/>
                </a:cubicBezTo>
                <a:lnTo>
                  <a:pt x="440496" y="605518"/>
                </a:lnTo>
                <a:lnTo>
                  <a:pt x="411897" y="605518"/>
                </a:lnTo>
                <a:lnTo>
                  <a:pt x="310974" y="605518"/>
                </a:lnTo>
                <a:lnTo>
                  <a:pt x="0" y="60551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îş1iḑê"/>
          <p:cNvSpPr/>
          <p:nvPr/>
        </p:nvSpPr>
        <p:spPr>
          <a:xfrm>
            <a:off x="7859658" y="5393246"/>
            <a:ext cx="2378057" cy="561305"/>
          </a:xfrm>
          <a:prstGeom prst="rect">
            <a:avLst/>
          </a:prstGeom>
          <a:noFill/>
          <a:ln>
            <a:noFill/>
          </a:ln>
        </p:spPr>
        <p:txBody>
          <a:bodyPr wrap="square" lIns="91440" tIns="45720" rIns="91440" bIns="45720" anchor="ctr">
            <a:noAutofit/>
          </a:bodyPr>
          <a:lstStyle/>
          <a:p>
            <a:pPr algn="r" fontAlgn="base">
              <a:spcBef>
                <a:spcPct val="0"/>
              </a:spcBef>
              <a:spcAft>
                <a:spcPct val="0"/>
              </a:spcAft>
              <a:tabLst>
                <a:tab pos="227965" algn="l"/>
              </a:tabLst>
            </a:pPr>
            <a:r>
              <a:rPr lang="zh-CN" sz="2800" b="1" dirty="0">
                <a:ln w="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sym typeface="+mn-ea"/>
              </a:rPr>
              <a:t>终止状态</a:t>
            </a:r>
            <a:endParaRPr lang="zh-CN" sz="2800" b="1" dirty="0">
              <a:ln w="0"/>
              <a:effectLst>
                <a:outerShdw blurRad="38100" dist="19050" dir="2700000" algn="tl" rotWithShape="0">
                  <a:schemeClr val="dk1">
                    <a:alpha val="40000"/>
                  </a:schemeClr>
                </a:outerShdw>
              </a:effectLst>
            </a:endParaRPr>
          </a:p>
        </p:txBody>
      </p:sp>
      <p:sp>
        <p:nvSpPr>
          <p:cNvPr id="29" name="išļiḓè"/>
          <p:cNvSpPr/>
          <p:nvPr/>
        </p:nvSpPr>
        <p:spPr>
          <a:xfrm flipV="1">
            <a:off x="11471515" y="4952231"/>
            <a:ext cx="226784" cy="212454"/>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ustDataLst>
      <p:tags r:id="rId4"/>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randombar(horizontal)">
                                      <p:cBhvr>
                                        <p:cTn id="7" dur="500"/>
                                        <p:tgtEl>
                                          <p:spTgt spid="8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randombar(horizontal)">
                                      <p:cBhvr>
                                        <p:cTn id="10" dur="500"/>
                                        <p:tgtEl>
                                          <p:spTgt spid="8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randombar(horizontal)">
                                      <p:cBhvr>
                                        <p:cTn id="13" dur="500"/>
                                        <p:tgtEl>
                                          <p:spTgt spid="86"/>
                                        </p:tgtEl>
                                      </p:cBhvr>
                                    </p:animEffect>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randombar(horizontal)">
                                      <p:cBhvr>
                                        <p:cTn id="17" dur="500"/>
                                        <p:tgtEl>
                                          <p:spTgt spid="87"/>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randombar(horizontal)">
                                      <p:cBhvr>
                                        <p:cTn id="20" dur="500"/>
                                        <p:tgtEl>
                                          <p:spTgt spid="88"/>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randombar(horizontal)">
                                      <p:cBhvr>
                                        <p:cTn id="23" dur="500"/>
                                        <p:tgtEl>
                                          <p:spTgt spid="90"/>
                                        </p:tgtEl>
                                      </p:cBhvr>
                                    </p:animEffect>
                                  </p:childTnLst>
                                </p:cTn>
                              </p:par>
                            </p:childTnLst>
                          </p:cTn>
                        </p:par>
                        <p:par>
                          <p:cTn id="24" fill="hold">
                            <p:stCondLst>
                              <p:cond delay="1000"/>
                            </p:stCondLst>
                            <p:childTnLst>
                              <p:par>
                                <p:cTn id="25" presetID="14" presetClass="entr" presetSubtype="10" fill="hold" grpId="0"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randombar(horizontal)">
                                      <p:cBhvr>
                                        <p:cTn id="27" dur="500"/>
                                        <p:tgtEl>
                                          <p:spTgt spid="9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randombar(horizontal)">
                                      <p:cBhvr>
                                        <p:cTn id="30" dur="500"/>
                                        <p:tgtEl>
                                          <p:spTgt spid="92"/>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randombar(horizontal)">
                                      <p:cBhvr>
                                        <p:cTn id="33" dur="500"/>
                                        <p:tgtEl>
                                          <p:spTgt spid="94"/>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randombar(horizontal)">
                                      <p:cBhvr>
                                        <p:cTn id="36" dur="500"/>
                                        <p:tgtEl>
                                          <p:spTgt spid="15"/>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randombar(horizontal)">
                                      <p:cBhvr>
                                        <p:cTn id="39" dur="500"/>
                                        <p:tgtEl>
                                          <p:spTgt spid="22"/>
                                        </p:tgtEl>
                                      </p:cBhvr>
                                    </p:animEffect>
                                  </p:childTnLst>
                                </p:cTn>
                              </p:par>
                            </p:childTnLst>
                          </p:cTn>
                        </p:par>
                        <p:par>
                          <p:cTn id="40" fill="hold">
                            <p:stCondLst>
                              <p:cond delay="1500"/>
                            </p:stCondLst>
                            <p:childTnLst>
                              <p:par>
                                <p:cTn id="41" presetID="14" presetClass="entr" presetSubtype="1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randombar(horizontal)">
                                      <p:cBhvr>
                                        <p:cTn id="43" dur="500"/>
                                        <p:tgtEl>
                                          <p:spTgt spid="25"/>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par>
                          <p:cTn id="50" fill="hold">
                            <p:stCondLst>
                              <p:cond delay="2000"/>
                            </p:stCondLst>
                            <p:childTnLst>
                              <p:par>
                                <p:cTn id="51" presetID="14" presetClass="entr" presetSubtype="1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randombar(horizontal)">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P spid="84" grpId="0" bldLvl="0" animBg="1"/>
      <p:bldP spid="86" grpId="0"/>
      <p:bldP spid="87" grpId="0" bldLvl="0" animBg="1"/>
      <p:bldP spid="88" grpId="0" bldLvl="0" animBg="1"/>
      <p:bldP spid="90" grpId="0"/>
      <p:bldP spid="91" grpId="0" bldLvl="0" animBg="1"/>
      <p:bldP spid="92" grpId="0" bldLvl="0" animBg="1"/>
      <p:bldP spid="94" grpId="0"/>
      <p:bldP spid="15" grpId="0" bldLvl="0" animBg="1"/>
      <p:bldP spid="22" grpId="0"/>
      <p:bldP spid="25" grpId="0" bldLvl="0" animBg="1"/>
      <p:bldP spid="26" grpId="0" bldLvl="0" animBg="1"/>
      <p:bldP spid="28" grpId="0"/>
      <p:bldP spid="2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进程控制</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p:nvPr/>
        </p:nvSpPr>
        <p:spPr>
          <a:xfrm>
            <a:off x="1049354" y="83558"/>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a:t>进程创建与终止</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9" name="矩形 8"/>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57" name="ísļíḑè"/>
          <p:cNvSpPr txBox="1"/>
          <p:nvPr/>
        </p:nvSpPr>
        <p:spPr>
          <a:xfrm>
            <a:off x="641350" y="860425"/>
            <a:ext cx="8169910" cy="1224280"/>
          </a:xfrm>
          <a:prstGeom prst="rect">
            <a:avLst/>
          </a:prstGeom>
          <a:noFill/>
        </p:spPr>
        <p:txBody>
          <a:bodyPr wrap="square" lIns="91440" tIns="45720" rIns="91440" bIns="45720" rtlCol="0">
            <a:normAutofit/>
          </a:bodyPr>
          <a:lstStyle/>
          <a:p>
            <a:pPr indent="457200">
              <a:lnSpc>
                <a:spcPct val="120000"/>
              </a:lnSpc>
            </a:pPr>
            <a:r>
              <a:rPr lang="zh-CN" sz="2800" dirty="0">
                <a:ln w="0"/>
                <a:effectLst>
                  <a:outerShdw blurRad="38100" dist="19050" dir="2700000" algn="tl" rotWithShape="0">
                    <a:schemeClr val="dk1">
                      <a:alpha val="40000"/>
                    </a:schemeClr>
                  </a:outerShdw>
                </a:effectLst>
                <a:latin typeface="+mj-ea"/>
                <a:ea typeface="+mj-ea"/>
                <a:cs typeface="+mj-ea"/>
                <a:sym typeface="+mn-ea"/>
              </a:rPr>
              <a:t>进程的创建与终止是进程进行任何操作的起始点</a:t>
            </a:r>
            <a:endParaRPr lang="zh-CN" sz="1600" dirty="0">
              <a:ln w="0"/>
              <a:effectLst>
                <a:outerShdw blurRad="38100" dist="19050" dir="2700000" algn="tl" rotWithShape="0">
                  <a:schemeClr val="dk1">
                    <a:alpha val="40000"/>
                  </a:schemeClr>
                </a:outerShdw>
              </a:effectLst>
            </a:endParaRPr>
          </a:p>
        </p:txBody>
      </p:sp>
      <p:cxnSp>
        <p:nvCxnSpPr>
          <p:cNvPr id="158" name="直接连接符 157"/>
          <p:cNvCxnSpPr/>
          <p:nvPr/>
        </p:nvCxnSpPr>
        <p:spPr>
          <a:xfrm>
            <a:off x="983615" y="1472565"/>
            <a:ext cx="7626985" cy="0"/>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 name="iŝľíḋê"/>
          <p:cNvSpPr txBox="1"/>
          <p:nvPr/>
        </p:nvSpPr>
        <p:spPr>
          <a:xfrm>
            <a:off x="1165611" y="2202800"/>
            <a:ext cx="1398453" cy="752685"/>
          </a:xfrm>
          <a:prstGeom prst="rect">
            <a:avLst/>
          </a:prstGeom>
          <a:noFill/>
        </p:spPr>
        <p:txBody>
          <a:bodyPr wrap="none" anchor="ctr" anchorCtr="0">
            <a:normAutofit/>
          </a:bodyPr>
          <a:lstStyle/>
          <a:p>
            <a:pPr algn="l"/>
            <a:r>
              <a:rPr lang="zh-CN" altLang="en-US" sz="3600" dirty="0">
                <a:ln w="0"/>
                <a:effectLst>
                  <a:outerShdw blurRad="38100" dist="19050" dir="2700000" algn="tl" rotWithShape="0">
                    <a:schemeClr val="dk1">
                      <a:alpha val="40000"/>
                    </a:schemeClr>
                  </a:outerShdw>
                </a:effectLst>
              </a:rPr>
              <a:t>进程创建</a:t>
            </a:r>
            <a:endParaRPr lang="zh-CN" altLang="en-US" sz="3600" dirty="0">
              <a:ln w="0"/>
              <a:effectLst>
                <a:outerShdw blurRad="38100" dist="19050" dir="2700000" algn="tl" rotWithShape="0">
                  <a:schemeClr val="dk1">
                    <a:alpha val="40000"/>
                  </a:schemeClr>
                </a:outerShdw>
              </a:effectLst>
            </a:endParaRPr>
          </a:p>
        </p:txBody>
      </p:sp>
      <p:sp>
        <p:nvSpPr>
          <p:cNvPr id="7" name="î$ḻide"/>
          <p:cNvSpPr/>
          <p:nvPr/>
        </p:nvSpPr>
        <p:spPr>
          <a:xfrm rot="5422425">
            <a:off x="401698" y="2248339"/>
            <a:ext cx="661437" cy="661608"/>
          </a:xfrm>
          <a:prstGeom prst="pie">
            <a:avLst>
              <a:gd name="adj1" fmla="val 10766470"/>
              <a:gd name="adj2" fmla="val 9371070"/>
            </a:avLst>
          </a:prstGeom>
          <a:solidFill>
            <a:schemeClr val="accent1"/>
          </a:solidFill>
          <a:ln>
            <a:noFill/>
          </a:ln>
          <a:effectLst>
            <a:outerShdw dist="38100" algn="ctr" rotWithShape="0">
              <a:srgbClr val="000000">
                <a:alpha val="18000"/>
              </a:srgbClr>
            </a:outerShdw>
          </a:effectLst>
        </p:spPr>
        <p:txBody>
          <a:bodyPr anchor="ctr"/>
          <a:lstStyle/>
          <a:p>
            <a:pPr algn="ctr"/>
          </a:p>
        </p:txBody>
      </p:sp>
      <p:sp>
        <p:nvSpPr>
          <p:cNvPr id="162" name="íśḻïḑe"/>
          <p:cNvSpPr/>
          <p:nvPr/>
        </p:nvSpPr>
        <p:spPr>
          <a:xfrm rot="5422425">
            <a:off x="458204" y="2291377"/>
            <a:ext cx="523675" cy="523675"/>
          </a:xfrm>
          <a:prstGeom prst="ellipse">
            <a:avLst/>
          </a:prstGeom>
          <a:solidFill>
            <a:schemeClr val="bg1"/>
          </a:solidFill>
          <a:ln>
            <a:noFill/>
          </a:ln>
        </p:spPr>
        <p:txBody>
          <a:bodyPr anchor="ctr"/>
          <a:lstStyle/>
          <a:p>
            <a:pPr algn="ctr"/>
          </a:p>
        </p:txBody>
      </p:sp>
      <p:sp>
        <p:nvSpPr>
          <p:cNvPr id="164" name="íṥḷidé"/>
          <p:cNvSpPr/>
          <p:nvPr/>
        </p:nvSpPr>
        <p:spPr bwMode="auto">
          <a:xfrm>
            <a:off x="641173" y="2481310"/>
            <a:ext cx="162096" cy="160775"/>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p:spPr>
        <p:txBody>
          <a:bodyPr anchor="ctr"/>
          <a:lstStyle/>
          <a:p>
            <a:pPr algn="ctr"/>
          </a:p>
        </p:txBody>
      </p:sp>
      <p:sp>
        <p:nvSpPr>
          <p:cNvPr id="166" name="îšḷidé"/>
          <p:cNvSpPr/>
          <p:nvPr/>
        </p:nvSpPr>
        <p:spPr>
          <a:xfrm rot="11840417">
            <a:off x="400645" y="2249097"/>
            <a:ext cx="665796" cy="665796"/>
          </a:xfrm>
          <a:prstGeom prst="ellipse">
            <a:avLst/>
          </a:prstGeom>
          <a:solidFill>
            <a:schemeClr val="accent1">
              <a:alpha val="40000"/>
            </a:schemeClr>
          </a:solidFill>
          <a:ln>
            <a:noFill/>
          </a:ln>
        </p:spPr>
        <p:txBody>
          <a:bodyPr anchor="ctr"/>
          <a:lstStyle/>
          <a:p>
            <a:pPr algn="ctr"/>
          </a:p>
        </p:txBody>
      </p:sp>
      <p:sp>
        <p:nvSpPr>
          <p:cNvPr id="168" name="ï$ḷïdé"/>
          <p:cNvSpPr txBox="1"/>
          <p:nvPr/>
        </p:nvSpPr>
        <p:spPr>
          <a:xfrm>
            <a:off x="982980" y="2897505"/>
            <a:ext cx="5237480" cy="1125220"/>
          </a:xfrm>
          <a:prstGeom prst="rect">
            <a:avLst/>
          </a:prstGeom>
        </p:spPr>
        <p:txBody>
          <a:bodyPr vert="horz" wrap="square" lIns="108745" tIns="54373" rIns="108745" bIns="54373">
            <a:noAutofit/>
          </a:bodyPr>
          <a:lstStyle/>
          <a:p>
            <a:pPr>
              <a:lnSpc>
                <a:spcPct val="150000"/>
              </a:lnSpc>
              <a:spcBef>
                <a:spcPct val="0"/>
              </a:spcBef>
            </a:pPr>
            <a:r>
              <a:rPr sz="2000" dirty="0">
                <a:latin typeface="+mj-ea"/>
                <a:ea typeface="+mj-ea"/>
                <a:cs typeface="+mj-ea"/>
                <a:sym typeface="+mn-ea"/>
              </a:rPr>
              <a:t>①进程申请一个空白PCB，并向PCB中填写用于控制和管理进程的信息</a:t>
            </a:r>
            <a:endParaRPr sz="2000" dirty="0">
              <a:latin typeface="+mj-ea"/>
              <a:ea typeface="+mj-ea"/>
              <a:cs typeface="+mj-ea"/>
              <a:sym typeface="+mn-ea"/>
            </a:endParaRPr>
          </a:p>
          <a:p>
            <a:pPr>
              <a:lnSpc>
                <a:spcPct val="150000"/>
              </a:lnSpc>
              <a:spcBef>
                <a:spcPct val="0"/>
              </a:spcBef>
            </a:pPr>
            <a:r>
              <a:rPr sz="2000" dirty="0">
                <a:latin typeface="+mj-ea"/>
                <a:ea typeface="+mj-ea"/>
                <a:cs typeface="+mj-ea"/>
                <a:sym typeface="+mn-ea"/>
              </a:rPr>
              <a:t>②为进程分配运行时所必需的资源</a:t>
            </a:r>
            <a:endParaRPr sz="2000" dirty="0">
              <a:latin typeface="+mj-ea"/>
              <a:ea typeface="+mj-ea"/>
              <a:cs typeface="+mj-ea"/>
              <a:sym typeface="+mn-ea"/>
            </a:endParaRPr>
          </a:p>
          <a:p>
            <a:pPr>
              <a:lnSpc>
                <a:spcPct val="150000"/>
              </a:lnSpc>
              <a:spcBef>
                <a:spcPct val="0"/>
              </a:spcBef>
            </a:pPr>
            <a:r>
              <a:rPr sz="2000" dirty="0">
                <a:latin typeface="+mj-ea"/>
                <a:ea typeface="+mj-ea"/>
                <a:cs typeface="+mj-ea"/>
                <a:sym typeface="+mn-ea"/>
              </a:rPr>
              <a:t>③将进程转入就绪状态并转入就绪队列。</a:t>
            </a:r>
            <a:endParaRPr sz="2000" dirty="0">
              <a:latin typeface="+mj-ea"/>
              <a:ea typeface="+mj-ea"/>
              <a:cs typeface="+mj-ea"/>
              <a:sym typeface="+mn-ea"/>
            </a:endParaRPr>
          </a:p>
        </p:txBody>
      </p:sp>
      <p:sp>
        <p:nvSpPr>
          <p:cNvPr id="190" name="îṥ1îḍé"/>
          <p:cNvSpPr/>
          <p:nvPr/>
        </p:nvSpPr>
        <p:spPr>
          <a:xfrm rot="5422425">
            <a:off x="5697380" y="2086482"/>
            <a:ext cx="661437" cy="661608"/>
          </a:xfrm>
          <a:prstGeom prst="pie">
            <a:avLst>
              <a:gd name="adj1" fmla="val 10766470"/>
              <a:gd name="adj2" fmla="val 9371070"/>
            </a:avLst>
          </a:prstGeom>
          <a:solidFill>
            <a:schemeClr val="accent1"/>
          </a:solidFill>
          <a:ln>
            <a:noFill/>
          </a:ln>
          <a:effectLst>
            <a:outerShdw dist="38100" algn="ctr" rotWithShape="0">
              <a:srgbClr val="000000">
                <a:alpha val="18000"/>
              </a:srgbClr>
            </a:outerShdw>
          </a:effectLst>
        </p:spPr>
        <p:txBody>
          <a:bodyPr anchor="ctr"/>
          <a:lstStyle/>
          <a:p>
            <a:pPr algn="ctr"/>
          </a:p>
        </p:txBody>
      </p:sp>
      <p:sp>
        <p:nvSpPr>
          <p:cNvPr id="188" name="ïs1ídé"/>
          <p:cNvSpPr/>
          <p:nvPr/>
        </p:nvSpPr>
        <p:spPr>
          <a:xfrm rot="5422425">
            <a:off x="5800842" y="1998615"/>
            <a:ext cx="523675" cy="532185"/>
          </a:xfrm>
          <a:prstGeom prst="ellipse">
            <a:avLst/>
          </a:prstGeom>
          <a:solidFill>
            <a:schemeClr val="bg1"/>
          </a:solidFill>
          <a:ln>
            <a:noFill/>
          </a:ln>
        </p:spPr>
        <p:txBody>
          <a:bodyPr anchor="ctr"/>
          <a:lstStyle/>
          <a:p>
            <a:pPr algn="ctr"/>
          </a:p>
        </p:txBody>
      </p:sp>
      <p:sp>
        <p:nvSpPr>
          <p:cNvPr id="186" name="iṣḷiďé"/>
          <p:cNvSpPr/>
          <p:nvPr/>
        </p:nvSpPr>
        <p:spPr bwMode="auto">
          <a:xfrm>
            <a:off x="5968181" y="2210272"/>
            <a:ext cx="164730" cy="160775"/>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tx1"/>
          </a:solidFill>
          <a:ln>
            <a:noFill/>
          </a:ln>
          <a:effectLst/>
        </p:spPr>
        <p:txBody>
          <a:bodyPr anchor="ctr"/>
          <a:lstStyle/>
          <a:p>
            <a:pPr algn="ctr"/>
          </a:p>
        </p:txBody>
      </p:sp>
      <p:sp>
        <p:nvSpPr>
          <p:cNvPr id="192" name="ïś1ïďè"/>
          <p:cNvSpPr/>
          <p:nvPr/>
        </p:nvSpPr>
        <p:spPr>
          <a:xfrm rot="11840417">
            <a:off x="5698037" y="2080665"/>
            <a:ext cx="676616" cy="665796"/>
          </a:xfrm>
          <a:prstGeom prst="ellipse">
            <a:avLst/>
          </a:prstGeom>
          <a:solidFill>
            <a:schemeClr val="accent1">
              <a:alpha val="40000"/>
            </a:schemeClr>
          </a:solidFill>
          <a:ln>
            <a:noFill/>
          </a:ln>
        </p:spPr>
        <p:txBody>
          <a:bodyPr anchor="ctr"/>
          <a:lstStyle/>
          <a:p>
            <a:pPr algn="ctr"/>
            <a:endParaRPr dirty="0"/>
          </a:p>
        </p:txBody>
      </p:sp>
      <p:sp>
        <p:nvSpPr>
          <p:cNvPr id="194" name="文本框 193"/>
          <p:cNvSpPr txBox="1"/>
          <p:nvPr/>
        </p:nvSpPr>
        <p:spPr>
          <a:xfrm>
            <a:off x="6599000" y="2020864"/>
            <a:ext cx="2011680" cy="811530"/>
          </a:xfrm>
          <a:prstGeom prst="rect">
            <a:avLst/>
          </a:prstGeom>
          <a:noFill/>
        </p:spPr>
        <p:txBody>
          <a:bodyPr wrap="none" rtlCol="0" anchor="t">
            <a:spAutoFit/>
          </a:bodyPr>
          <a:lstStyle/>
          <a:p>
            <a:pPr>
              <a:lnSpc>
                <a:spcPct val="130000"/>
              </a:lnSpc>
            </a:pPr>
            <a:r>
              <a:rPr lang="zh-CN" sz="3600" dirty="0">
                <a:latin typeface="+mj-ea"/>
                <a:ea typeface="+mj-ea"/>
                <a:cs typeface="+mj-ea"/>
                <a:sym typeface="+mn-ea"/>
              </a:rPr>
              <a:t>进程终止</a:t>
            </a:r>
            <a:endParaRPr lang="zh-CN" sz="1400" dirty="0">
              <a:latin typeface="Arial" panose="020B0604020202020204" pitchFamily="34" charset="0"/>
              <a:ea typeface="微软雅黑" panose="020B0503020204020204" pitchFamily="34" charset="-122"/>
            </a:endParaRPr>
          </a:p>
        </p:txBody>
      </p:sp>
      <p:sp>
        <p:nvSpPr>
          <p:cNvPr id="196" name="íṩḷiḑê"/>
          <p:cNvSpPr txBox="1"/>
          <p:nvPr/>
        </p:nvSpPr>
        <p:spPr>
          <a:xfrm>
            <a:off x="6361430" y="2816860"/>
            <a:ext cx="6367780" cy="1541780"/>
          </a:xfrm>
          <a:prstGeom prst="rect">
            <a:avLst/>
          </a:prstGeom>
        </p:spPr>
        <p:txBody>
          <a:bodyPr vert="horz" wrap="square" lIns="108745" tIns="54373" rIns="108745" bIns="54373">
            <a:noAutofit/>
          </a:bodyPr>
          <a:lstStyle/>
          <a:p>
            <a:pPr>
              <a:lnSpc>
                <a:spcPct val="150000"/>
              </a:lnSpc>
              <a:spcBef>
                <a:spcPct val="0"/>
              </a:spcBef>
            </a:pPr>
            <a:r>
              <a:rPr sz="2000" dirty="0">
                <a:latin typeface="+mj-ea"/>
                <a:ea typeface="+mj-ea"/>
                <a:cs typeface="+mj-ea"/>
                <a:sym typeface="+mn-ea"/>
              </a:rPr>
              <a:t>①等待操作系统进行善后处理</a:t>
            </a:r>
            <a:endParaRPr sz="2000" dirty="0">
              <a:latin typeface="+mj-ea"/>
              <a:ea typeface="+mj-ea"/>
              <a:cs typeface="+mj-ea"/>
              <a:sym typeface="+mn-ea"/>
            </a:endParaRPr>
          </a:p>
          <a:p>
            <a:pPr>
              <a:lnSpc>
                <a:spcPct val="150000"/>
              </a:lnSpc>
              <a:spcBef>
                <a:spcPct val="0"/>
              </a:spcBef>
            </a:pPr>
            <a:r>
              <a:rPr sz="2000" dirty="0">
                <a:latin typeface="+mj-ea"/>
                <a:ea typeface="+mj-ea"/>
                <a:cs typeface="+mj-ea"/>
                <a:sym typeface="+mn-ea"/>
              </a:rPr>
              <a:t>②将PCB清零并将空白PCB返回系统</a:t>
            </a:r>
            <a:endParaRPr lang="zh-CN" altLang="en-US" sz="2000" dirty="0"/>
          </a:p>
        </p:txBody>
      </p:sp>
      <p:sp>
        <p:nvSpPr>
          <p:cNvPr id="159" name="灯片编号占位符 4"/>
          <p:cNvSpPr>
            <a:spLocks noGrp="1"/>
          </p:cNvSpPr>
          <p:nvPr>
            <p:ph type="sldNum" sz="quarter" idx="12"/>
          </p:nvPr>
        </p:nvSpPr>
        <p:spPr>
          <a:xfrm>
            <a:off x="8610600" y="6367927"/>
            <a:ext cx="2743200" cy="365125"/>
          </a:xfrm>
        </p:spPr>
        <p:txBody>
          <a:bodyPr/>
          <a:lstStyle/>
          <a:p>
            <a:fld id="{23DA680B-B80A-2545-AB30-B9870FE9052E}" type="slidenum">
              <a:rPr kumimoji="1" lang="zh-CN" altLang="en-US" smtClean="0"/>
            </a:fld>
            <a:endParaRPr kumimoji="1"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barn(inVertical)">
                                      <p:cBhvr>
                                        <p:cTn id="7" dur="75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750"/>
                                        <p:tgtEl>
                                          <p:spTgt spid="3"/>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750"/>
                                        <p:tgtEl>
                                          <p:spTgt spid="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circle(in)">
                                      <p:cBhvr>
                                        <p:cTn id="18" dur="750"/>
                                        <p:tgtEl>
                                          <p:spTgt spid="162"/>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64"/>
                                        </p:tgtEl>
                                        <p:attrNameLst>
                                          <p:attrName>style.visibility</p:attrName>
                                        </p:attrNameLst>
                                      </p:cBhvr>
                                      <p:to>
                                        <p:strVal val="visible"/>
                                      </p:to>
                                    </p:set>
                                    <p:animEffect transition="in" filter="circle(in)">
                                      <p:cBhvr>
                                        <p:cTn id="21" dur="750"/>
                                        <p:tgtEl>
                                          <p:spTgt spid="164"/>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66"/>
                                        </p:tgtEl>
                                        <p:attrNameLst>
                                          <p:attrName>style.visibility</p:attrName>
                                        </p:attrNameLst>
                                      </p:cBhvr>
                                      <p:to>
                                        <p:strVal val="visible"/>
                                      </p:to>
                                    </p:set>
                                    <p:animEffect transition="in" filter="circle(in)">
                                      <p:cBhvr>
                                        <p:cTn id="24" dur="750"/>
                                        <p:tgtEl>
                                          <p:spTgt spid="166"/>
                                        </p:tgtEl>
                                      </p:cBhvr>
                                    </p:animEffect>
                                  </p:childTnLst>
                                </p:cTn>
                              </p:par>
                            </p:childTnLst>
                          </p:cTn>
                        </p:par>
                        <p:par>
                          <p:cTn id="25" fill="hold">
                            <p:stCondLst>
                              <p:cond delay="1000"/>
                            </p:stCondLst>
                            <p:childTnLst>
                              <p:par>
                                <p:cTn id="26" presetID="6" presetClass="entr" presetSubtype="16" fill="hold" grpId="0" nodeType="afterEffect">
                                  <p:stCondLst>
                                    <p:cond delay="0"/>
                                  </p:stCondLst>
                                  <p:childTnLst>
                                    <p:set>
                                      <p:cBhvr>
                                        <p:cTn id="27" dur="1" fill="hold">
                                          <p:stCondLst>
                                            <p:cond delay="0"/>
                                          </p:stCondLst>
                                        </p:cTn>
                                        <p:tgtEl>
                                          <p:spTgt spid="168"/>
                                        </p:tgtEl>
                                        <p:attrNameLst>
                                          <p:attrName>style.visibility</p:attrName>
                                        </p:attrNameLst>
                                      </p:cBhvr>
                                      <p:to>
                                        <p:strVal val="visible"/>
                                      </p:to>
                                    </p:set>
                                    <p:animEffect transition="in" filter="circle(in)">
                                      <p:cBhvr>
                                        <p:cTn id="28" dur="750"/>
                                        <p:tgtEl>
                                          <p:spTgt spid="168"/>
                                        </p:tgtEl>
                                      </p:cBhvr>
                                    </p:animEffect>
                                  </p:childTnLst>
                                </p:cTn>
                              </p:par>
                            </p:childTnLst>
                          </p:cTn>
                        </p:par>
                        <p:par>
                          <p:cTn id="29" fill="hold">
                            <p:stCondLst>
                              <p:cond delay="2000"/>
                            </p:stCondLst>
                            <p:childTnLst>
                              <p:par>
                                <p:cTn id="30" presetID="6" presetClass="entr" presetSubtype="16" fill="hold" grpId="0" nodeType="afterEffect">
                                  <p:stCondLst>
                                    <p:cond delay="0"/>
                                  </p:stCondLst>
                                  <p:childTnLst>
                                    <p:set>
                                      <p:cBhvr>
                                        <p:cTn id="31" dur="1" fill="hold">
                                          <p:stCondLst>
                                            <p:cond delay="0"/>
                                          </p:stCondLst>
                                        </p:cTn>
                                        <p:tgtEl>
                                          <p:spTgt spid="190"/>
                                        </p:tgtEl>
                                        <p:attrNameLst>
                                          <p:attrName>style.visibility</p:attrName>
                                        </p:attrNameLst>
                                      </p:cBhvr>
                                      <p:to>
                                        <p:strVal val="visible"/>
                                      </p:to>
                                    </p:set>
                                    <p:animEffect transition="in" filter="circle(in)">
                                      <p:cBhvr>
                                        <p:cTn id="32" dur="750"/>
                                        <p:tgtEl>
                                          <p:spTgt spid="190"/>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88"/>
                                        </p:tgtEl>
                                        <p:attrNameLst>
                                          <p:attrName>style.visibility</p:attrName>
                                        </p:attrNameLst>
                                      </p:cBhvr>
                                      <p:to>
                                        <p:strVal val="visible"/>
                                      </p:to>
                                    </p:set>
                                    <p:animEffect transition="in" filter="circle(in)">
                                      <p:cBhvr>
                                        <p:cTn id="35" dur="750"/>
                                        <p:tgtEl>
                                          <p:spTgt spid="188"/>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86"/>
                                        </p:tgtEl>
                                        <p:attrNameLst>
                                          <p:attrName>style.visibility</p:attrName>
                                        </p:attrNameLst>
                                      </p:cBhvr>
                                      <p:to>
                                        <p:strVal val="visible"/>
                                      </p:to>
                                    </p:set>
                                    <p:animEffect transition="in" filter="circle(in)">
                                      <p:cBhvr>
                                        <p:cTn id="38" dur="750"/>
                                        <p:tgtEl>
                                          <p:spTgt spid="186"/>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92"/>
                                        </p:tgtEl>
                                        <p:attrNameLst>
                                          <p:attrName>style.visibility</p:attrName>
                                        </p:attrNameLst>
                                      </p:cBhvr>
                                      <p:to>
                                        <p:strVal val="visible"/>
                                      </p:to>
                                    </p:set>
                                    <p:animEffect transition="in" filter="circle(in)">
                                      <p:cBhvr>
                                        <p:cTn id="41" dur="750"/>
                                        <p:tgtEl>
                                          <p:spTgt spid="192"/>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circle(in)">
                                      <p:cBhvr>
                                        <p:cTn id="44" dur="750"/>
                                        <p:tgtEl>
                                          <p:spTgt spid="194"/>
                                        </p:tgtEl>
                                      </p:cBhvr>
                                    </p:animEffect>
                                  </p:childTnLst>
                                </p:cTn>
                              </p:par>
                            </p:childTnLst>
                          </p:cTn>
                        </p:par>
                        <p:par>
                          <p:cTn id="45" fill="hold">
                            <p:stCondLst>
                              <p:cond delay="3000"/>
                            </p:stCondLst>
                            <p:childTnLst>
                              <p:par>
                                <p:cTn id="46" presetID="6" presetClass="entr" presetSubtype="16" fill="hold" grpId="0" nodeType="afterEffect">
                                  <p:stCondLst>
                                    <p:cond delay="0"/>
                                  </p:stCondLst>
                                  <p:childTnLst>
                                    <p:set>
                                      <p:cBhvr>
                                        <p:cTn id="47" dur="1" fill="hold">
                                          <p:stCondLst>
                                            <p:cond delay="0"/>
                                          </p:stCondLst>
                                        </p:cTn>
                                        <p:tgtEl>
                                          <p:spTgt spid="196"/>
                                        </p:tgtEl>
                                        <p:attrNameLst>
                                          <p:attrName>style.visibility</p:attrName>
                                        </p:attrNameLst>
                                      </p:cBhvr>
                                      <p:to>
                                        <p:strVal val="visible"/>
                                      </p:to>
                                    </p:set>
                                    <p:animEffect transition="in" filter="circle(in)">
                                      <p:cBhvr>
                                        <p:cTn id="48" dur="75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3" grpId="0"/>
      <p:bldP spid="7" grpId="0" bldLvl="0" animBg="1"/>
      <p:bldP spid="162" grpId="0" bldLvl="0" animBg="1"/>
      <p:bldP spid="164" grpId="0" bldLvl="0" animBg="1"/>
      <p:bldP spid="166" grpId="0" bldLvl="0" animBg="1"/>
      <p:bldP spid="168" grpId="0"/>
      <p:bldP spid="190" grpId="0" bldLvl="0" animBg="1"/>
      <p:bldP spid="188" grpId="0" bldLvl="0" animBg="1"/>
      <p:bldP spid="186" grpId="0" bldLvl="0" animBg="1"/>
      <p:bldP spid="192" grpId="0" bldLvl="0" animBg="1"/>
      <p:bldP spid="194" grpId="0"/>
      <p:bldP spid="196" grpId="0"/>
    </p:bldLst>
  </p:timing>
</p:sld>
</file>

<file path=ppt/tags/tag1.xml><?xml version="1.0" encoding="utf-8"?>
<p:tagLst xmlns:p="http://schemas.openxmlformats.org/presentationml/2006/main">
  <p:tag name="ISLIDE.VECTOR" val="cfb9174f-c964-4f52-8efa-323e2eb824da"/>
</p:tagLst>
</file>

<file path=ppt/tags/tag10.xml><?xml version="1.0" encoding="utf-8"?>
<p:tagLst xmlns:p="http://schemas.openxmlformats.org/presentationml/2006/main">
  <p:tag name="ISLIDE.VECTOR" val="cfb9174f-c964-4f52-8efa-323e2eb824da"/>
</p:tagLst>
</file>

<file path=ppt/tags/tag11.xml><?xml version="1.0" encoding="utf-8"?>
<p:tagLst xmlns:p="http://schemas.openxmlformats.org/presentationml/2006/main">
  <p:tag name="ISLIDE.VECTOR" val="#186250;"/>
</p:tagLst>
</file>

<file path=ppt/tags/tag12.xml><?xml version="1.0" encoding="utf-8"?>
<p:tagLst xmlns:p="http://schemas.openxmlformats.org/presentationml/2006/main">
  <p:tag name="ISLIDE.VECTOR" val="cfb9174f-c964-4f52-8efa-323e2eb824da"/>
</p:tagLst>
</file>

<file path=ppt/tags/tag13.xml><?xml version="1.0" encoding="utf-8"?>
<p:tagLst xmlns:p="http://schemas.openxmlformats.org/presentationml/2006/main">
  <p:tag name="ISLIDE.VECTOR" val="#186250;"/>
</p:tagLst>
</file>

<file path=ppt/tags/tag14.xml><?xml version="1.0" encoding="utf-8"?>
<p:tagLst xmlns:p="http://schemas.openxmlformats.org/presentationml/2006/main">
  <p:tag name="ISLIDE.VECTOR" val="cfb9174f-c964-4f52-8efa-323e2eb824da"/>
</p:tagLst>
</file>

<file path=ppt/tags/tag15.xml><?xml version="1.0" encoding="utf-8"?>
<p:tagLst xmlns:p="http://schemas.openxmlformats.org/presentationml/2006/main">
  <p:tag name="ISLIDE.VECTOR" val="#186250;"/>
</p:tagLst>
</file>

<file path=ppt/tags/tag16.xml><?xml version="1.0" encoding="utf-8"?>
<p:tagLst xmlns:p="http://schemas.openxmlformats.org/presentationml/2006/main">
  <p:tag name="ISLIDE.ICON" val="#374003;#179796;#407053;"/>
</p:tagLst>
</file>

<file path=ppt/tags/tag17.xml><?xml version="1.0" encoding="utf-8"?>
<p:tagLst xmlns:p="http://schemas.openxmlformats.org/presentationml/2006/main">
  <p:tag name="ISLIDE.ICON" val="#374003;#179796;#407053;"/>
</p:tagLst>
</file>

<file path=ppt/tags/tag18.xml><?xml version="1.0" encoding="utf-8"?>
<p:tagLst xmlns:p="http://schemas.openxmlformats.org/presentationml/2006/main">
  <p:tag name="AS_UNIQUEID" val="488"/>
</p:tagLst>
</file>

<file path=ppt/tags/tag19.xml><?xml version="1.0" encoding="utf-8"?>
<p:tagLst xmlns:p="http://schemas.openxmlformats.org/presentationml/2006/main">
  <p:tag name="ISLIDE.ICON" val="#374003;#179796;#407053;"/>
</p:tagLst>
</file>

<file path=ppt/tags/tag2.xml><?xml version="1.0" encoding="utf-8"?>
<p:tagLst xmlns:p="http://schemas.openxmlformats.org/presentationml/2006/main">
  <p:tag name="ISLIDE.VECTOR" val="#186250;"/>
</p:tagLst>
</file>

<file path=ppt/tags/tag20.xml><?xml version="1.0" encoding="utf-8"?>
<p:tagLst xmlns:p="http://schemas.openxmlformats.org/presentationml/2006/main">
  <p:tag name="ISLIDE.ICON" val="#374003;#179796;#407053;"/>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diagram20192994_1*d*1"/>
  <p:tag name="KSO_WM_TEMPLATE_CATEGORY" val="diagram"/>
  <p:tag name="KSO_WM_TEMPLATE_INDEX" val="20192994"/>
  <p:tag name="KSO_WM_UNIT_LAYERLEVEL" val="1"/>
  <p:tag name="KSO_WM_TAG_VERSION" val="1.0"/>
  <p:tag name="KSO_WM_BEAUTIFY_FLAG" val="#wm#"/>
  <p:tag name="KSO_WM_UNIT_COLOR_SCHEME_SHAPE_ID" val="4"/>
  <p:tag name="KSO_WM_UNIT_COLOR_SCHEME_PARENT_PAGE" val="0_1"/>
  <p:tag name="KSO_WM_UNIT_ADJUSTLAYOUT_ID" val="4"/>
  <p:tag name="KSO_WM_UNIT_PICTURE_CLIP_FLAG" val="1"/>
  <p:tag name="KSO_WM_UNIT_VALUE" val="641*855"/>
  <p:tag name="KSO_WM_UNIT_SUPPORT_UNIT_TYPE" val="[&quot;d&quot;]"/>
  <p:tag name="KSO_WM_UNIT_LINE_FORE_SCHEMECOLOR_INDEX_BRIGHTNESS" val="0"/>
  <p:tag name="KSO_WM_UNIT_LINE_FORE_SCHEMECOLOR_INDEX" val="14"/>
  <p:tag name="KSO_WM_UNIT_LINE_FILL_TYPE" val="2"/>
</p:tagLst>
</file>

<file path=ppt/tags/tag22.xml><?xml version="1.0" encoding="utf-8"?>
<p:tagLst xmlns:p="http://schemas.openxmlformats.org/presentationml/2006/main">
  <p:tag name="AS_UNIQUEID" val="534"/>
</p:tagLst>
</file>

<file path=ppt/tags/tag23.xml><?xml version="1.0" encoding="utf-8"?>
<p:tagLst xmlns:p="http://schemas.openxmlformats.org/presentationml/2006/main">
  <p:tag name="ISPRING_PRESENTATION_TITLE" val="PowerPoint 演示文稿"/>
  <p:tag name="KSO_WM_DOC_GUID" val="{c86bf0dc-d4d9-46b8-9c29-2a606fa8b0b3}"/>
  <p:tag name="ISLIDE.GUIDESSETTING" val="{&quot;Id&quot;:null,&quot;Name&quot;:&quot;无&quot;,&quot;HeaderHeight&quot;:0.0,&quot;FooterHeight&quot;:0.0,&quot;SideMargin&quot;:0.0,&quot;TopMargin&quot;:0.0,&quot;BottomMargin&quot;:0.0,&quot;IntervalMargin&quot;:0.0,&quot;SettingType&quot;:&quot;System&quot;}"/>
</p:tagLst>
</file>

<file path=ppt/tags/tag3.xml><?xml version="1.0" encoding="utf-8"?>
<p:tagLst xmlns:p="http://schemas.openxmlformats.org/presentationml/2006/main">
  <p:tag name="ISLIDE.VECTOR" val="cfb9174f-c964-4f52-8efa-323e2eb824da"/>
</p:tagLst>
</file>

<file path=ppt/tags/tag4.xml><?xml version="1.0" encoding="utf-8"?>
<p:tagLst xmlns:p="http://schemas.openxmlformats.org/presentationml/2006/main">
  <p:tag name="ISLIDE.VECTOR" val="#186250;"/>
</p:tagLst>
</file>

<file path=ppt/tags/tag5.xml><?xml version="1.0" encoding="utf-8"?>
<p:tagLst xmlns:p="http://schemas.openxmlformats.org/presentationml/2006/main">
  <p:tag name="ISLIDE.ICON" val="#111592;#405267;#111834;"/>
</p:tagLst>
</file>

<file path=ppt/tags/tag6.xml><?xml version="1.0" encoding="utf-8"?>
<p:tagLst xmlns:p="http://schemas.openxmlformats.org/presentationml/2006/main">
  <p:tag name="ISLIDE.ICON" val="#111592;#405267;#111834;"/>
</p:tagLst>
</file>

<file path=ppt/tags/tag7.xml><?xml version="1.0" encoding="utf-8"?>
<p:tagLst xmlns:p="http://schemas.openxmlformats.org/presentationml/2006/main">
  <p:tag name="ISLIDE.ICON" val="#111592;#405267;#111834;"/>
</p:tagLst>
</file>

<file path=ppt/tags/tag8.xml><?xml version="1.0" encoding="utf-8"?>
<p:tagLst xmlns:p="http://schemas.openxmlformats.org/presentationml/2006/main">
  <p:tag name="ISLIDE.VECTOR" val="cfb9174f-c964-4f52-8efa-323e2eb824da"/>
</p:tagLst>
</file>

<file path=ppt/tags/tag9.xml><?xml version="1.0" encoding="utf-8"?>
<p:tagLst xmlns:p="http://schemas.openxmlformats.org/presentationml/2006/main">
  <p:tag name="ISLIDE.VECTOR" val="#186250;"/>
</p:tagLst>
</file>

<file path=ppt/theme/theme1.xml><?xml version="1.0" encoding="utf-8"?>
<a:theme xmlns:a="http://schemas.openxmlformats.org/drawingml/2006/main" name="A000120140530A99PPBG">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A000120140627A33KPBG</Template>
  <TotalTime>0</TotalTime>
  <Words>5700</Words>
  <Application>WPS 演示</Application>
  <PresentationFormat>宽屏</PresentationFormat>
  <Paragraphs>670</Paragraphs>
  <Slides>41</Slides>
  <Notes>11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41</vt:i4>
      </vt:variant>
    </vt:vector>
  </HeadingPairs>
  <TitlesOfParts>
    <vt:vector size="58" baseType="lpstr">
      <vt:lpstr>Arial</vt:lpstr>
      <vt:lpstr>宋体</vt:lpstr>
      <vt:lpstr>Wingdings</vt:lpstr>
      <vt:lpstr>微软雅黑</vt:lpstr>
      <vt:lpstr>Arial Black</vt:lpstr>
      <vt:lpstr>Wingdings 2</vt:lpstr>
      <vt:lpstr>Wingdings</vt:lpstr>
      <vt:lpstr>幼圆</vt:lpstr>
      <vt:lpstr>Arial</vt:lpstr>
      <vt:lpstr>Impact</vt:lpstr>
      <vt:lpstr>Museo Sans For Dell</vt:lpstr>
      <vt:lpstr>黑体</vt:lpstr>
      <vt:lpstr>Arial Unicode MS</vt:lpstr>
      <vt:lpstr>Calibri</vt:lpstr>
      <vt:lpstr>Arial Narrow</vt:lpstr>
      <vt:lpstr>微软雅黑 Light</vt:lpstr>
      <vt:lpstr>A000120140530A99PPBG</vt:lpstr>
      <vt:lpstr>PowerPoint 演示文稿</vt:lpstr>
      <vt:lpstr>PowerPoint 演示文稿</vt:lpstr>
      <vt:lpstr>PowerPoint 演示文稿</vt:lpstr>
      <vt:lpstr>进程引入</vt:lpstr>
      <vt:lpstr>进程的特征</vt:lpstr>
      <vt:lpstr>进程控制块（PCB）</vt:lpstr>
      <vt:lpstr>进程状态及转换</vt:lpstr>
      <vt:lpstr>PowerPoint 演示文稿</vt:lpstr>
      <vt:lpstr>PowerPoint 演示文稿</vt:lpstr>
      <vt:lpstr>PowerPoint 演示文稿</vt:lpstr>
      <vt:lpstr>PowerPoint 演示文稿</vt:lpstr>
      <vt:lpstr>2-4 进程控制的实例</vt:lpstr>
      <vt:lpstr>PowerPoint 演示文稿</vt:lpstr>
      <vt:lpstr>PowerPoint 演示文稿</vt:lpstr>
      <vt:lpstr>PowerPoint 演示文稿</vt:lpstr>
      <vt:lpstr>PowerPoint 演示文稿</vt:lpstr>
      <vt:lpstr>PowerPoint 演示文稿</vt:lpstr>
      <vt:lpstr>PowerPoint 演示文稿</vt:lpstr>
      <vt:lpstr>普通信号量</vt:lpstr>
      <vt:lpstr>PowerPoint 演示文稿</vt:lpstr>
      <vt:lpstr>PowerPoint 演示文稿</vt:lpstr>
      <vt:lpstr>带标记的信号量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对未来OS的畅想</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逆光，奔跑</cp:lastModifiedBy>
  <cp:revision>34</cp:revision>
  <dcterms:created xsi:type="dcterms:W3CDTF">2017-03-05T08:18:00Z</dcterms:created>
  <dcterms:modified xsi:type="dcterms:W3CDTF">2020-12-10T01:27:33Z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